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47.xml" ContentType="application/vnd.openxmlformats-officedocument.presentationml.slide+xml"/>
  <Override PartName="/ppt/slides/slide158.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183.xml" ContentType="application/vnd.openxmlformats-officedocument.presentationml.slide+xml"/>
  <Override PartName="/ppt/diagrams/layout1.xml" ContentType="application/vnd.openxmlformats-officedocument.drawingml.diagramLayout+xml"/>
  <Override PartName="/ppt/diagrams/data2.xml" ContentType="application/vnd.openxmlformats-officedocument.drawingml.diagramData+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Override PartName="/ppt/diagrams/layout2.xml" ContentType="application/vnd.openxmlformats-officedocument.drawingml.diagramLayout+xml"/>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185.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diagrams/drawing1.xml" ContentType="application/vnd.ms-office.drawingml.diagramDrawing+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186.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diagrams/data1.xml" ContentType="application/vnd.openxmlformats-officedocument.drawingml.diagramData+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s/slide32.xml" ContentType="application/vnd.openxmlformats-officedocument.presentationml.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29.xml" ContentType="application/vnd.openxmlformats-officedocument.presentationml.slide+xml"/>
  <Override PartName="/ppt/slides/slide176.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handoutMasterIdLst>
    <p:handoutMasterId r:id="rId189"/>
  </p:handoutMasterIdLst>
  <p:sldIdLst>
    <p:sldId id="256" r:id="rId2"/>
    <p:sldId id="257" r:id="rId3"/>
    <p:sldId id="259" r:id="rId4"/>
    <p:sldId id="260" r:id="rId5"/>
    <p:sldId id="261" r:id="rId6"/>
    <p:sldId id="296" r:id="rId7"/>
    <p:sldId id="298" r:id="rId8"/>
    <p:sldId id="297" r:id="rId9"/>
    <p:sldId id="299" r:id="rId10"/>
    <p:sldId id="300" r:id="rId11"/>
    <p:sldId id="262" r:id="rId12"/>
    <p:sldId id="295" r:id="rId13"/>
    <p:sldId id="265" r:id="rId14"/>
    <p:sldId id="266" r:id="rId15"/>
    <p:sldId id="267" r:id="rId16"/>
    <p:sldId id="268" r:id="rId17"/>
    <p:sldId id="269" r:id="rId18"/>
    <p:sldId id="270" r:id="rId19"/>
    <p:sldId id="263" r:id="rId20"/>
    <p:sldId id="264" r:id="rId21"/>
    <p:sldId id="282" r:id="rId22"/>
    <p:sldId id="285" r:id="rId23"/>
    <p:sldId id="286" r:id="rId24"/>
    <p:sldId id="287" r:id="rId25"/>
    <p:sldId id="288" r:id="rId26"/>
    <p:sldId id="289" r:id="rId27"/>
    <p:sldId id="290" r:id="rId28"/>
    <p:sldId id="291" r:id="rId29"/>
    <p:sldId id="292" r:id="rId30"/>
    <p:sldId id="293" r:id="rId31"/>
    <p:sldId id="294" r:id="rId32"/>
    <p:sldId id="301" r:id="rId33"/>
    <p:sldId id="302" r:id="rId34"/>
    <p:sldId id="303" r:id="rId35"/>
    <p:sldId id="304" r:id="rId36"/>
    <p:sldId id="305" r:id="rId37"/>
    <p:sldId id="306" r:id="rId38"/>
    <p:sldId id="307" r:id="rId39"/>
    <p:sldId id="308" r:id="rId40"/>
    <p:sldId id="309" r:id="rId41"/>
    <p:sldId id="310" r:id="rId42"/>
    <p:sldId id="311" r:id="rId43"/>
    <p:sldId id="312" r:id="rId44"/>
    <p:sldId id="313" r:id="rId45"/>
    <p:sldId id="316" r:id="rId46"/>
    <p:sldId id="317" r:id="rId47"/>
    <p:sldId id="318" r:id="rId48"/>
    <p:sldId id="319" r:id="rId49"/>
    <p:sldId id="320" r:id="rId50"/>
    <p:sldId id="430" r:id="rId51"/>
    <p:sldId id="431" r:id="rId52"/>
    <p:sldId id="432" r:id="rId53"/>
    <p:sldId id="321" r:id="rId54"/>
    <p:sldId id="271" r:id="rId55"/>
    <p:sldId id="273" r:id="rId56"/>
    <p:sldId id="275" r:id="rId57"/>
    <p:sldId id="274" r:id="rId58"/>
    <p:sldId id="277" r:id="rId59"/>
    <p:sldId id="276" r:id="rId60"/>
    <p:sldId id="279" r:id="rId61"/>
    <p:sldId id="278" r:id="rId62"/>
    <p:sldId id="280" r:id="rId63"/>
    <p:sldId id="281" r:id="rId64"/>
    <p:sldId id="429" r:id="rId65"/>
    <p:sldId id="398" r:id="rId66"/>
    <p:sldId id="399" r:id="rId67"/>
    <p:sldId id="400" r:id="rId68"/>
    <p:sldId id="401" r:id="rId69"/>
    <p:sldId id="402" r:id="rId70"/>
    <p:sldId id="414" r:id="rId71"/>
    <p:sldId id="415" r:id="rId72"/>
    <p:sldId id="416" r:id="rId73"/>
    <p:sldId id="417" r:id="rId74"/>
    <p:sldId id="419" r:id="rId75"/>
    <p:sldId id="420" r:id="rId76"/>
    <p:sldId id="421" r:id="rId77"/>
    <p:sldId id="423" r:id="rId78"/>
    <p:sldId id="426" r:id="rId79"/>
    <p:sldId id="427" r:id="rId80"/>
    <p:sldId id="428" r:id="rId81"/>
    <p:sldId id="322" r:id="rId82"/>
    <p:sldId id="324" r:id="rId83"/>
    <p:sldId id="325" r:id="rId84"/>
    <p:sldId id="326" r:id="rId85"/>
    <p:sldId id="327" r:id="rId86"/>
    <p:sldId id="328" r:id="rId87"/>
    <p:sldId id="329" r:id="rId88"/>
    <p:sldId id="330" r:id="rId89"/>
    <p:sldId id="331" r:id="rId90"/>
    <p:sldId id="332" r:id="rId91"/>
    <p:sldId id="333" r:id="rId92"/>
    <p:sldId id="334" r:id="rId93"/>
    <p:sldId id="323" r:id="rId94"/>
    <p:sldId id="335" r:id="rId95"/>
    <p:sldId id="336" r:id="rId96"/>
    <p:sldId id="337" r:id="rId97"/>
    <p:sldId id="338" r:id="rId98"/>
    <p:sldId id="392" r:id="rId99"/>
    <p:sldId id="339" r:id="rId100"/>
    <p:sldId id="340" r:id="rId101"/>
    <p:sldId id="341" r:id="rId102"/>
    <p:sldId id="342" r:id="rId103"/>
    <p:sldId id="343" r:id="rId104"/>
    <p:sldId id="344" r:id="rId105"/>
    <p:sldId id="347" r:id="rId106"/>
    <p:sldId id="348" r:id="rId107"/>
    <p:sldId id="349" r:id="rId108"/>
    <p:sldId id="350" r:id="rId109"/>
    <p:sldId id="434" r:id="rId110"/>
    <p:sldId id="435" r:id="rId111"/>
    <p:sldId id="436" r:id="rId112"/>
    <p:sldId id="437" r:id="rId113"/>
    <p:sldId id="438" r:id="rId114"/>
    <p:sldId id="439" r:id="rId115"/>
    <p:sldId id="440" r:id="rId116"/>
    <p:sldId id="441" r:id="rId117"/>
    <p:sldId id="442" r:id="rId118"/>
    <p:sldId id="443" r:id="rId119"/>
    <p:sldId id="433" r:id="rId120"/>
    <p:sldId id="380" r:id="rId121"/>
    <p:sldId id="381" r:id="rId122"/>
    <p:sldId id="382" r:id="rId123"/>
    <p:sldId id="383" r:id="rId124"/>
    <p:sldId id="384" r:id="rId125"/>
    <p:sldId id="385" r:id="rId126"/>
    <p:sldId id="386" r:id="rId127"/>
    <p:sldId id="388" r:id="rId128"/>
    <p:sldId id="389" r:id="rId129"/>
    <p:sldId id="390" r:id="rId130"/>
    <p:sldId id="391" r:id="rId131"/>
    <p:sldId id="508" r:id="rId132"/>
    <p:sldId id="444" r:id="rId133"/>
    <p:sldId id="447" r:id="rId134"/>
    <p:sldId id="448" r:id="rId135"/>
    <p:sldId id="449" r:id="rId136"/>
    <p:sldId id="450" r:id="rId137"/>
    <p:sldId id="451" r:id="rId138"/>
    <p:sldId id="452" r:id="rId139"/>
    <p:sldId id="453" r:id="rId140"/>
    <p:sldId id="454" r:id="rId141"/>
    <p:sldId id="455" r:id="rId142"/>
    <p:sldId id="456" r:id="rId143"/>
    <p:sldId id="457" r:id="rId144"/>
    <p:sldId id="459" r:id="rId145"/>
    <p:sldId id="507" r:id="rId146"/>
    <p:sldId id="460" r:id="rId147"/>
    <p:sldId id="461" r:id="rId148"/>
    <p:sldId id="462" r:id="rId149"/>
    <p:sldId id="463" r:id="rId150"/>
    <p:sldId id="464" r:id="rId151"/>
    <p:sldId id="465" r:id="rId152"/>
    <p:sldId id="466" r:id="rId153"/>
    <p:sldId id="467" r:id="rId154"/>
    <p:sldId id="468" r:id="rId155"/>
    <p:sldId id="469" r:id="rId156"/>
    <p:sldId id="470" r:id="rId157"/>
    <p:sldId id="471" r:id="rId158"/>
    <p:sldId id="472" r:id="rId159"/>
    <p:sldId id="473" r:id="rId160"/>
    <p:sldId id="474" r:id="rId161"/>
    <p:sldId id="475" r:id="rId162"/>
    <p:sldId id="476" r:id="rId163"/>
    <p:sldId id="477" r:id="rId164"/>
    <p:sldId id="478" r:id="rId165"/>
    <p:sldId id="479" r:id="rId166"/>
    <p:sldId id="480" r:id="rId167"/>
    <p:sldId id="481" r:id="rId168"/>
    <p:sldId id="482" r:id="rId169"/>
    <p:sldId id="483" r:id="rId170"/>
    <p:sldId id="484" r:id="rId171"/>
    <p:sldId id="485" r:id="rId172"/>
    <p:sldId id="486" r:id="rId173"/>
    <p:sldId id="487" r:id="rId174"/>
    <p:sldId id="488" r:id="rId175"/>
    <p:sldId id="489" r:id="rId176"/>
    <p:sldId id="490" r:id="rId177"/>
    <p:sldId id="491" r:id="rId178"/>
    <p:sldId id="492" r:id="rId179"/>
    <p:sldId id="493" r:id="rId180"/>
    <p:sldId id="494" r:id="rId181"/>
    <p:sldId id="495" r:id="rId182"/>
    <p:sldId id="496" r:id="rId183"/>
    <p:sldId id="497" r:id="rId184"/>
    <p:sldId id="498" r:id="rId185"/>
    <p:sldId id="499" r:id="rId186"/>
    <p:sldId id="500" r:id="rId187"/>
    <p:sldId id="503" r:id="rId18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4" autoAdjust="0"/>
    <p:restoredTop sz="94677" autoAdjust="0"/>
  </p:normalViewPr>
  <p:slideViewPr>
    <p:cSldViewPr>
      <p:cViewPr varScale="1">
        <p:scale>
          <a:sx n="64" d="100"/>
          <a:sy n="64" d="100"/>
        </p:scale>
        <p:origin x="-696" y="-102"/>
      </p:cViewPr>
      <p:guideLst>
        <p:guide orient="horz" pos="2160"/>
        <p:guide pos="2880"/>
      </p:guideLst>
    </p:cSldViewPr>
  </p:slideViewPr>
  <p:outlineViewPr>
    <p:cViewPr>
      <p:scale>
        <a:sx n="33" d="100"/>
        <a:sy n="33" d="100"/>
      </p:scale>
      <p:origin x="0" y="1650"/>
    </p:cViewPr>
  </p:outlineViewPr>
  <p:notesTextViewPr>
    <p:cViewPr>
      <p:scale>
        <a:sx n="100" d="100"/>
        <a:sy n="100" d="100"/>
      </p:scale>
      <p:origin x="0" y="0"/>
    </p:cViewPr>
  </p:notesTextViewPr>
  <p:sorterViewPr>
    <p:cViewPr>
      <p:scale>
        <a:sx n="80" d="100"/>
        <a:sy n="80" d="100"/>
      </p:scale>
      <p:origin x="0" y="15102"/>
    </p:cViewPr>
  </p:sorterViewPr>
  <p:gridSpacing cx="78028800" cy="780288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079AFE-ECC7-426E-B95E-6AB51486D6B7}" type="doc">
      <dgm:prSet loTypeId="urn:microsoft.com/office/officeart/2005/8/layout/chevron2" loCatId="list" qsTypeId="urn:microsoft.com/office/officeart/2005/8/quickstyle/simple3" qsCatId="simple" csTypeId="urn:microsoft.com/office/officeart/2005/8/colors/colorful5" csCatId="colorful" phldr="1"/>
      <dgm:spPr/>
      <dgm:t>
        <a:bodyPr/>
        <a:lstStyle/>
        <a:p>
          <a:endParaRPr lang="en-US"/>
        </a:p>
      </dgm:t>
    </dgm:pt>
    <dgm:pt modelId="{01B55F46-2367-49AC-AFCB-98C187B6BCC7}">
      <dgm:prSet phldrT="[Text]"/>
      <dgm:spPr/>
      <dgm:t>
        <a:bodyPr/>
        <a:lstStyle/>
        <a:p>
          <a:r>
            <a:rPr lang="en-US" u="sng" smtClean="0"/>
            <a:t>Paige</a:t>
          </a:r>
          <a:endParaRPr lang="en-US" u="sng" dirty="0"/>
        </a:p>
      </dgm:t>
    </dgm:pt>
    <dgm:pt modelId="{FD3CE420-40A9-4414-ACCA-AEDC6548448A}" type="parTrans" cxnId="{5D126677-A1CA-4572-87B2-7676DB67B3C1}">
      <dgm:prSet/>
      <dgm:spPr/>
      <dgm:t>
        <a:bodyPr/>
        <a:lstStyle/>
        <a:p>
          <a:endParaRPr lang="en-US"/>
        </a:p>
      </dgm:t>
    </dgm:pt>
    <dgm:pt modelId="{D0326DC3-0A81-4C6B-9170-40A595005D98}" type="sibTrans" cxnId="{5D126677-A1CA-4572-87B2-7676DB67B3C1}">
      <dgm:prSet/>
      <dgm:spPr/>
      <dgm:t>
        <a:bodyPr/>
        <a:lstStyle/>
        <a:p>
          <a:endParaRPr lang="en-US"/>
        </a:p>
      </dgm:t>
    </dgm:pt>
    <dgm:pt modelId="{7638B0AB-8B4E-444C-AD35-D696DD2AF19E}">
      <dgm:prSet phldrT="[Text]"/>
      <dgm:spPr/>
      <dgm:t>
        <a:bodyPr/>
        <a:lstStyle/>
        <a:p>
          <a:r>
            <a:rPr lang="en-US" u="sng" dirty="0" smtClean="0"/>
            <a:t>A boy would become a page at the age of 7 and serve until he was 14</a:t>
          </a:r>
          <a:endParaRPr lang="en-US" u="sng" dirty="0"/>
        </a:p>
      </dgm:t>
    </dgm:pt>
    <dgm:pt modelId="{8E9F2464-936F-4D15-80F0-957D3CC707B1}" type="parTrans" cxnId="{8FF19400-9A80-487D-9D9E-F5DE549B09B6}">
      <dgm:prSet/>
      <dgm:spPr/>
      <dgm:t>
        <a:bodyPr/>
        <a:lstStyle/>
        <a:p>
          <a:endParaRPr lang="en-US"/>
        </a:p>
      </dgm:t>
    </dgm:pt>
    <dgm:pt modelId="{A594EC3D-824E-4FB3-806A-DC7D909E2624}" type="sibTrans" cxnId="{8FF19400-9A80-487D-9D9E-F5DE549B09B6}">
      <dgm:prSet/>
      <dgm:spPr/>
      <dgm:t>
        <a:bodyPr/>
        <a:lstStyle/>
        <a:p>
          <a:endParaRPr lang="en-US"/>
        </a:p>
      </dgm:t>
    </dgm:pt>
    <dgm:pt modelId="{68295D02-7073-4C63-B3B6-66F92099C735}">
      <dgm:prSet phldrT="[Text]"/>
      <dgm:spPr/>
      <dgm:t>
        <a:bodyPr/>
        <a:lstStyle/>
        <a:p>
          <a:r>
            <a:rPr lang="en-US" u="sng" dirty="0" smtClean="0"/>
            <a:t>Squire</a:t>
          </a:r>
          <a:endParaRPr lang="en-US" u="sng" dirty="0"/>
        </a:p>
      </dgm:t>
    </dgm:pt>
    <dgm:pt modelId="{E2FB1611-BF4F-4EE3-8BC9-912C55A03747}" type="parTrans" cxnId="{3CB2F05F-FD6A-4319-942E-964AFC9CFE05}">
      <dgm:prSet/>
      <dgm:spPr/>
      <dgm:t>
        <a:bodyPr/>
        <a:lstStyle/>
        <a:p>
          <a:endParaRPr lang="en-US"/>
        </a:p>
      </dgm:t>
    </dgm:pt>
    <dgm:pt modelId="{05652E5C-B2A6-4F77-A1A0-D2A323C1F00B}" type="sibTrans" cxnId="{3CB2F05F-FD6A-4319-942E-964AFC9CFE05}">
      <dgm:prSet/>
      <dgm:spPr/>
      <dgm:t>
        <a:bodyPr/>
        <a:lstStyle/>
        <a:p>
          <a:endParaRPr lang="en-US"/>
        </a:p>
      </dgm:t>
    </dgm:pt>
    <dgm:pt modelId="{BE92388E-0B7C-4075-9C34-D5CE56007F8A}">
      <dgm:prSet phldrT="[Text]"/>
      <dgm:spPr/>
      <dgm:t>
        <a:bodyPr/>
        <a:lstStyle/>
        <a:p>
          <a:r>
            <a:rPr lang="en-US" dirty="0" smtClean="0"/>
            <a:t>At 14 a boy would become a squire. </a:t>
          </a:r>
          <a:endParaRPr lang="en-US" dirty="0"/>
        </a:p>
      </dgm:t>
    </dgm:pt>
    <dgm:pt modelId="{FC5FA7AA-909B-4E40-ACF6-4C22DC97ED8D}" type="parTrans" cxnId="{D4668A41-3ECD-4368-8E53-F1122BC186A4}">
      <dgm:prSet/>
      <dgm:spPr/>
      <dgm:t>
        <a:bodyPr/>
        <a:lstStyle/>
        <a:p>
          <a:endParaRPr lang="en-US"/>
        </a:p>
      </dgm:t>
    </dgm:pt>
    <dgm:pt modelId="{93AA9BCB-A16E-45DA-9F72-DEAB111F32B0}" type="sibTrans" cxnId="{D4668A41-3ECD-4368-8E53-F1122BC186A4}">
      <dgm:prSet/>
      <dgm:spPr/>
      <dgm:t>
        <a:bodyPr/>
        <a:lstStyle/>
        <a:p>
          <a:endParaRPr lang="en-US"/>
        </a:p>
      </dgm:t>
    </dgm:pt>
    <dgm:pt modelId="{5423B77B-9FCB-4719-91CF-C52FE50CE3DA}">
      <dgm:prSet phldrT="[Text]"/>
      <dgm:spPr/>
      <dgm:t>
        <a:bodyPr/>
        <a:lstStyle/>
        <a:p>
          <a:r>
            <a:rPr lang="en-US" u="sng" dirty="0" smtClean="0"/>
            <a:t>Knig</a:t>
          </a:r>
          <a:r>
            <a:rPr lang="en-US" dirty="0" smtClean="0"/>
            <a:t>ht</a:t>
          </a:r>
          <a:endParaRPr lang="en-US" dirty="0"/>
        </a:p>
      </dgm:t>
    </dgm:pt>
    <dgm:pt modelId="{775AA03D-D970-4D48-A94E-F8E32628A603}" type="parTrans" cxnId="{553056B3-FAA1-4EF8-8737-8F35C990326F}">
      <dgm:prSet/>
      <dgm:spPr/>
      <dgm:t>
        <a:bodyPr/>
        <a:lstStyle/>
        <a:p>
          <a:endParaRPr lang="en-US"/>
        </a:p>
      </dgm:t>
    </dgm:pt>
    <dgm:pt modelId="{4A3FFC90-B99D-4461-8C1A-956A25B681DF}" type="sibTrans" cxnId="{553056B3-FAA1-4EF8-8737-8F35C990326F}">
      <dgm:prSet/>
      <dgm:spPr/>
      <dgm:t>
        <a:bodyPr/>
        <a:lstStyle/>
        <a:p>
          <a:endParaRPr lang="en-US"/>
        </a:p>
      </dgm:t>
    </dgm:pt>
    <dgm:pt modelId="{E5D32602-B257-436D-AC02-7CAAB120EE64}">
      <dgm:prSet phldrT="[Text]"/>
      <dgm:spPr/>
      <dgm:t>
        <a:bodyPr/>
        <a:lstStyle/>
        <a:p>
          <a:r>
            <a:rPr lang="en-US" u="sng" dirty="0" smtClean="0"/>
            <a:t>At the age of 21 a young man could become a knight.</a:t>
          </a:r>
          <a:endParaRPr lang="en-US" u="sng" dirty="0"/>
        </a:p>
      </dgm:t>
    </dgm:pt>
    <dgm:pt modelId="{07EBCE6C-33E5-42CF-9403-64E9B73E0CB0}" type="parTrans" cxnId="{F6B3A5D8-E779-4B31-9FE1-79E33D48FC98}">
      <dgm:prSet/>
      <dgm:spPr/>
      <dgm:t>
        <a:bodyPr/>
        <a:lstStyle/>
        <a:p>
          <a:endParaRPr lang="en-US"/>
        </a:p>
      </dgm:t>
    </dgm:pt>
    <dgm:pt modelId="{F4E75383-10D7-48EF-AA8A-1FF85CC63FFD}" type="sibTrans" cxnId="{F6B3A5D8-E779-4B31-9FE1-79E33D48FC98}">
      <dgm:prSet/>
      <dgm:spPr/>
      <dgm:t>
        <a:bodyPr/>
        <a:lstStyle/>
        <a:p>
          <a:endParaRPr lang="en-US"/>
        </a:p>
      </dgm:t>
    </dgm:pt>
    <dgm:pt modelId="{4E11CEA5-A443-47DF-A6DE-ADF6756A2BBF}">
      <dgm:prSet phldrT="[Text]"/>
      <dgm:spPr/>
      <dgm:t>
        <a:bodyPr/>
        <a:lstStyle/>
        <a:p>
          <a:r>
            <a:rPr lang="en-US" u="sng" dirty="0" smtClean="0"/>
            <a:t>He was knighted in a special ceremony by his lord where he agreed to serve his lord</a:t>
          </a:r>
          <a:r>
            <a:rPr lang="en-US" dirty="0" smtClean="0"/>
            <a:t>. </a:t>
          </a:r>
          <a:endParaRPr lang="en-US" dirty="0"/>
        </a:p>
      </dgm:t>
    </dgm:pt>
    <dgm:pt modelId="{0BF7C044-4034-4ED1-9DB4-3A9C7E5D4A91}" type="parTrans" cxnId="{9A92488A-F4C2-4F50-B76A-7F1246A70044}">
      <dgm:prSet/>
      <dgm:spPr/>
      <dgm:t>
        <a:bodyPr/>
        <a:lstStyle/>
        <a:p>
          <a:endParaRPr lang="en-US"/>
        </a:p>
      </dgm:t>
    </dgm:pt>
    <dgm:pt modelId="{C7F39D85-624D-49BF-838F-E96C82B8E5E5}" type="sibTrans" cxnId="{9A92488A-F4C2-4F50-B76A-7F1246A70044}">
      <dgm:prSet/>
      <dgm:spPr/>
      <dgm:t>
        <a:bodyPr/>
        <a:lstStyle/>
        <a:p>
          <a:endParaRPr lang="en-US"/>
        </a:p>
      </dgm:t>
    </dgm:pt>
    <dgm:pt modelId="{3BC8D448-9A1B-4777-8884-7EEFE58E8C3A}">
      <dgm:prSet phldrT="[Text]"/>
      <dgm:spPr/>
      <dgm:t>
        <a:bodyPr/>
        <a:lstStyle/>
        <a:p>
          <a:r>
            <a:rPr lang="en-US" u="sng" dirty="0" smtClean="0"/>
            <a:t>The Page was a servant to the knight</a:t>
          </a:r>
          <a:r>
            <a:rPr lang="en-US" dirty="0" smtClean="0"/>
            <a:t>.</a:t>
          </a:r>
          <a:endParaRPr lang="en-US" dirty="0"/>
        </a:p>
      </dgm:t>
    </dgm:pt>
    <dgm:pt modelId="{BE231EC0-F04B-46EF-8A60-C0E8E794C06E}" type="parTrans" cxnId="{C71E91C4-9002-4AA9-BD29-0289EB5297BE}">
      <dgm:prSet/>
      <dgm:spPr/>
      <dgm:t>
        <a:bodyPr/>
        <a:lstStyle/>
        <a:p>
          <a:endParaRPr lang="en-US"/>
        </a:p>
      </dgm:t>
    </dgm:pt>
    <dgm:pt modelId="{193ACC0E-924D-4A53-983A-1E97BA922DCD}" type="sibTrans" cxnId="{C71E91C4-9002-4AA9-BD29-0289EB5297BE}">
      <dgm:prSet/>
      <dgm:spPr/>
      <dgm:t>
        <a:bodyPr/>
        <a:lstStyle/>
        <a:p>
          <a:endParaRPr lang="en-US"/>
        </a:p>
      </dgm:t>
    </dgm:pt>
    <dgm:pt modelId="{F24F8E9C-B806-4AAA-94BB-C0F706B68515}">
      <dgm:prSet phldrT="[Text]"/>
      <dgm:spPr/>
      <dgm:t>
        <a:bodyPr/>
        <a:lstStyle/>
        <a:p>
          <a:r>
            <a:rPr lang="en-US" u="sng" dirty="0" smtClean="0"/>
            <a:t>A Squire was an assistant to a knight and would help him prepare for battle as well as care for his armour and weapons</a:t>
          </a:r>
          <a:endParaRPr lang="en-US" u="sng" dirty="0"/>
        </a:p>
      </dgm:t>
    </dgm:pt>
    <dgm:pt modelId="{49C96E27-F607-4249-B4C4-FB260F5A6DA7}" type="parTrans" cxnId="{09A086F1-3D0A-421B-9E81-B6529FBBA576}">
      <dgm:prSet/>
      <dgm:spPr/>
      <dgm:t>
        <a:bodyPr/>
        <a:lstStyle/>
        <a:p>
          <a:endParaRPr lang="en-US"/>
        </a:p>
      </dgm:t>
    </dgm:pt>
    <dgm:pt modelId="{D598BDC4-C416-46D0-86C2-4B92A42F2CDD}" type="sibTrans" cxnId="{09A086F1-3D0A-421B-9E81-B6529FBBA576}">
      <dgm:prSet/>
      <dgm:spPr/>
      <dgm:t>
        <a:bodyPr/>
        <a:lstStyle/>
        <a:p>
          <a:endParaRPr lang="en-US"/>
        </a:p>
      </dgm:t>
    </dgm:pt>
    <dgm:pt modelId="{D0FEE100-43DB-466A-9F62-81628D75D2DF}" type="pres">
      <dgm:prSet presAssocID="{CD079AFE-ECC7-426E-B95E-6AB51486D6B7}" presName="linearFlow" presStyleCnt="0">
        <dgm:presLayoutVars>
          <dgm:dir/>
          <dgm:animLvl val="lvl"/>
          <dgm:resizeHandles val="exact"/>
        </dgm:presLayoutVars>
      </dgm:prSet>
      <dgm:spPr/>
      <dgm:t>
        <a:bodyPr/>
        <a:lstStyle/>
        <a:p>
          <a:endParaRPr lang="en-US"/>
        </a:p>
      </dgm:t>
    </dgm:pt>
    <dgm:pt modelId="{172D6877-A270-4EBF-A95F-B6CF8339110C}" type="pres">
      <dgm:prSet presAssocID="{01B55F46-2367-49AC-AFCB-98C187B6BCC7}" presName="composite" presStyleCnt="0"/>
      <dgm:spPr/>
    </dgm:pt>
    <dgm:pt modelId="{6C322F77-72A6-4C39-8DC9-D9C7B77F2200}" type="pres">
      <dgm:prSet presAssocID="{01B55F46-2367-49AC-AFCB-98C187B6BCC7}" presName="parentText" presStyleLbl="alignNode1" presStyleIdx="0" presStyleCnt="3">
        <dgm:presLayoutVars>
          <dgm:chMax val="1"/>
          <dgm:bulletEnabled val="1"/>
        </dgm:presLayoutVars>
      </dgm:prSet>
      <dgm:spPr/>
      <dgm:t>
        <a:bodyPr/>
        <a:lstStyle/>
        <a:p>
          <a:endParaRPr lang="en-US"/>
        </a:p>
      </dgm:t>
    </dgm:pt>
    <dgm:pt modelId="{0E362349-7931-4286-BB03-3ADC712BBFF0}" type="pres">
      <dgm:prSet presAssocID="{01B55F46-2367-49AC-AFCB-98C187B6BCC7}" presName="descendantText" presStyleLbl="alignAcc1" presStyleIdx="0" presStyleCnt="3">
        <dgm:presLayoutVars>
          <dgm:bulletEnabled val="1"/>
        </dgm:presLayoutVars>
      </dgm:prSet>
      <dgm:spPr/>
      <dgm:t>
        <a:bodyPr/>
        <a:lstStyle/>
        <a:p>
          <a:endParaRPr lang="en-US"/>
        </a:p>
      </dgm:t>
    </dgm:pt>
    <dgm:pt modelId="{A5730980-699E-4415-8CFA-BE258FEB3561}" type="pres">
      <dgm:prSet presAssocID="{D0326DC3-0A81-4C6B-9170-40A595005D98}" presName="sp" presStyleCnt="0"/>
      <dgm:spPr/>
    </dgm:pt>
    <dgm:pt modelId="{4CE7FB2E-746D-44A3-B4AA-0FD3D17359F0}" type="pres">
      <dgm:prSet presAssocID="{68295D02-7073-4C63-B3B6-66F92099C735}" presName="composite" presStyleCnt="0"/>
      <dgm:spPr/>
    </dgm:pt>
    <dgm:pt modelId="{8AE9CB0D-78C8-4F78-8E5F-998ED378A771}" type="pres">
      <dgm:prSet presAssocID="{68295D02-7073-4C63-B3B6-66F92099C735}" presName="parentText" presStyleLbl="alignNode1" presStyleIdx="1" presStyleCnt="3">
        <dgm:presLayoutVars>
          <dgm:chMax val="1"/>
          <dgm:bulletEnabled val="1"/>
        </dgm:presLayoutVars>
      </dgm:prSet>
      <dgm:spPr/>
      <dgm:t>
        <a:bodyPr/>
        <a:lstStyle/>
        <a:p>
          <a:endParaRPr lang="en-US"/>
        </a:p>
      </dgm:t>
    </dgm:pt>
    <dgm:pt modelId="{2943BA28-C53A-4741-B7AE-93850CD87A7E}" type="pres">
      <dgm:prSet presAssocID="{68295D02-7073-4C63-B3B6-66F92099C735}" presName="descendantText" presStyleLbl="alignAcc1" presStyleIdx="1" presStyleCnt="3">
        <dgm:presLayoutVars>
          <dgm:bulletEnabled val="1"/>
        </dgm:presLayoutVars>
      </dgm:prSet>
      <dgm:spPr/>
      <dgm:t>
        <a:bodyPr/>
        <a:lstStyle/>
        <a:p>
          <a:endParaRPr lang="en-US"/>
        </a:p>
      </dgm:t>
    </dgm:pt>
    <dgm:pt modelId="{F4C3B1A6-7E6A-4E94-9FEB-69A6D18C8D5D}" type="pres">
      <dgm:prSet presAssocID="{05652E5C-B2A6-4F77-A1A0-D2A323C1F00B}" presName="sp" presStyleCnt="0"/>
      <dgm:spPr/>
    </dgm:pt>
    <dgm:pt modelId="{6EC4CDC5-20B0-4086-8D10-B2DB486A1B11}" type="pres">
      <dgm:prSet presAssocID="{5423B77B-9FCB-4719-91CF-C52FE50CE3DA}" presName="composite" presStyleCnt="0"/>
      <dgm:spPr/>
    </dgm:pt>
    <dgm:pt modelId="{37234D0D-16FB-445B-B371-E2DE4F22FD39}" type="pres">
      <dgm:prSet presAssocID="{5423B77B-9FCB-4719-91CF-C52FE50CE3DA}" presName="parentText" presStyleLbl="alignNode1" presStyleIdx="2" presStyleCnt="3">
        <dgm:presLayoutVars>
          <dgm:chMax val="1"/>
          <dgm:bulletEnabled val="1"/>
        </dgm:presLayoutVars>
      </dgm:prSet>
      <dgm:spPr/>
      <dgm:t>
        <a:bodyPr/>
        <a:lstStyle/>
        <a:p>
          <a:endParaRPr lang="en-US"/>
        </a:p>
      </dgm:t>
    </dgm:pt>
    <dgm:pt modelId="{BC00A130-9B02-4E2C-A68E-304DBE873766}" type="pres">
      <dgm:prSet presAssocID="{5423B77B-9FCB-4719-91CF-C52FE50CE3DA}" presName="descendantText" presStyleLbl="alignAcc1" presStyleIdx="2" presStyleCnt="3">
        <dgm:presLayoutVars>
          <dgm:bulletEnabled val="1"/>
        </dgm:presLayoutVars>
      </dgm:prSet>
      <dgm:spPr/>
      <dgm:t>
        <a:bodyPr/>
        <a:lstStyle/>
        <a:p>
          <a:endParaRPr lang="en-US"/>
        </a:p>
      </dgm:t>
    </dgm:pt>
  </dgm:ptLst>
  <dgm:cxnLst>
    <dgm:cxn modelId="{EEFC2FFA-9FB6-4E4D-BFBF-0A68A7AE3D4E}" type="presOf" srcId="{5423B77B-9FCB-4719-91CF-C52FE50CE3DA}" destId="{37234D0D-16FB-445B-B371-E2DE4F22FD39}" srcOrd="0" destOrd="0" presId="urn:microsoft.com/office/officeart/2005/8/layout/chevron2"/>
    <dgm:cxn modelId="{93AADC63-CA8F-4558-87B1-075A02A40DA9}" type="presOf" srcId="{68295D02-7073-4C63-B3B6-66F92099C735}" destId="{8AE9CB0D-78C8-4F78-8E5F-998ED378A771}" srcOrd="0" destOrd="0" presId="urn:microsoft.com/office/officeart/2005/8/layout/chevron2"/>
    <dgm:cxn modelId="{F6B3A5D8-E779-4B31-9FE1-79E33D48FC98}" srcId="{5423B77B-9FCB-4719-91CF-C52FE50CE3DA}" destId="{E5D32602-B257-436D-AC02-7CAAB120EE64}" srcOrd="0" destOrd="0" parTransId="{07EBCE6C-33E5-42CF-9403-64E9B73E0CB0}" sibTransId="{F4E75383-10D7-48EF-AA8A-1FF85CC63FFD}"/>
    <dgm:cxn modelId="{9A92488A-F4C2-4F50-B76A-7F1246A70044}" srcId="{5423B77B-9FCB-4719-91CF-C52FE50CE3DA}" destId="{4E11CEA5-A443-47DF-A6DE-ADF6756A2BBF}" srcOrd="1" destOrd="0" parTransId="{0BF7C044-4034-4ED1-9DB4-3A9C7E5D4A91}" sibTransId="{C7F39D85-624D-49BF-838F-E96C82B8E5E5}"/>
    <dgm:cxn modelId="{7CB4AC4A-8284-468C-94FE-13641979A467}" type="presOf" srcId="{3BC8D448-9A1B-4777-8884-7EEFE58E8C3A}" destId="{0E362349-7931-4286-BB03-3ADC712BBFF0}" srcOrd="0" destOrd="1" presId="urn:microsoft.com/office/officeart/2005/8/layout/chevron2"/>
    <dgm:cxn modelId="{634EBB47-A36A-4DFE-90EC-F02E34ED61D4}" type="presOf" srcId="{F24F8E9C-B806-4AAA-94BB-C0F706B68515}" destId="{2943BA28-C53A-4741-B7AE-93850CD87A7E}" srcOrd="0" destOrd="1" presId="urn:microsoft.com/office/officeart/2005/8/layout/chevron2"/>
    <dgm:cxn modelId="{09A086F1-3D0A-421B-9E81-B6529FBBA576}" srcId="{68295D02-7073-4C63-B3B6-66F92099C735}" destId="{F24F8E9C-B806-4AAA-94BB-C0F706B68515}" srcOrd="1" destOrd="0" parTransId="{49C96E27-F607-4249-B4C4-FB260F5A6DA7}" sibTransId="{D598BDC4-C416-46D0-86C2-4B92A42F2CDD}"/>
    <dgm:cxn modelId="{3CB2F05F-FD6A-4319-942E-964AFC9CFE05}" srcId="{CD079AFE-ECC7-426E-B95E-6AB51486D6B7}" destId="{68295D02-7073-4C63-B3B6-66F92099C735}" srcOrd="1" destOrd="0" parTransId="{E2FB1611-BF4F-4EE3-8BC9-912C55A03747}" sibTransId="{05652E5C-B2A6-4F77-A1A0-D2A323C1F00B}"/>
    <dgm:cxn modelId="{60C95D02-5D96-4F4E-8E44-220E96166D75}" type="presOf" srcId="{01B55F46-2367-49AC-AFCB-98C187B6BCC7}" destId="{6C322F77-72A6-4C39-8DC9-D9C7B77F2200}" srcOrd="0" destOrd="0" presId="urn:microsoft.com/office/officeart/2005/8/layout/chevron2"/>
    <dgm:cxn modelId="{553056B3-FAA1-4EF8-8737-8F35C990326F}" srcId="{CD079AFE-ECC7-426E-B95E-6AB51486D6B7}" destId="{5423B77B-9FCB-4719-91CF-C52FE50CE3DA}" srcOrd="2" destOrd="0" parTransId="{775AA03D-D970-4D48-A94E-F8E32628A603}" sibTransId="{4A3FFC90-B99D-4461-8C1A-956A25B681DF}"/>
    <dgm:cxn modelId="{C561A125-7BFD-478C-A71F-E6B3455B3433}" type="presOf" srcId="{E5D32602-B257-436D-AC02-7CAAB120EE64}" destId="{BC00A130-9B02-4E2C-A68E-304DBE873766}" srcOrd="0" destOrd="0" presId="urn:microsoft.com/office/officeart/2005/8/layout/chevron2"/>
    <dgm:cxn modelId="{8FF19400-9A80-487D-9D9E-F5DE549B09B6}" srcId="{01B55F46-2367-49AC-AFCB-98C187B6BCC7}" destId="{7638B0AB-8B4E-444C-AD35-D696DD2AF19E}" srcOrd="0" destOrd="0" parTransId="{8E9F2464-936F-4D15-80F0-957D3CC707B1}" sibTransId="{A594EC3D-824E-4FB3-806A-DC7D909E2624}"/>
    <dgm:cxn modelId="{D4668A41-3ECD-4368-8E53-F1122BC186A4}" srcId="{68295D02-7073-4C63-B3B6-66F92099C735}" destId="{BE92388E-0B7C-4075-9C34-D5CE56007F8A}" srcOrd="0" destOrd="0" parTransId="{FC5FA7AA-909B-4E40-ACF6-4C22DC97ED8D}" sibTransId="{93AA9BCB-A16E-45DA-9F72-DEAB111F32B0}"/>
    <dgm:cxn modelId="{FF91442A-6676-433B-8633-387C02EE57C1}" type="presOf" srcId="{CD079AFE-ECC7-426E-B95E-6AB51486D6B7}" destId="{D0FEE100-43DB-466A-9F62-81628D75D2DF}" srcOrd="0" destOrd="0" presId="urn:microsoft.com/office/officeart/2005/8/layout/chevron2"/>
    <dgm:cxn modelId="{2C2F6538-EF08-4941-8F34-CAC28C28D737}" type="presOf" srcId="{4E11CEA5-A443-47DF-A6DE-ADF6756A2BBF}" destId="{BC00A130-9B02-4E2C-A68E-304DBE873766}" srcOrd="0" destOrd="1" presId="urn:microsoft.com/office/officeart/2005/8/layout/chevron2"/>
    <dgm:cxn modelId="{5BEEF981-27BD-44C9-BDDF-377C830DAF92}" type="presOf" srcId="{BE92388E-0B7C-4075-9C34-D5CE56007F8A}" destId="{2943BA28-C53A-4741-B7AE-93850CD87A7E}" srcOrd="0" destOrd="0" presId="urn:microsoft.com/office/officeart/2005/8/layout/chevron2"/>
    <dgm:cxn modelId="{2F70E7D2-D72B-4D18-AE74-56C5F3BD8333}" type="presOf" srcId="{7638B0AB-8B4E-444C-AD35-D696DD2AF19E}" destId="{0E362349-7931-4286-BB03-3ADC712BBFF0}" srcOrd="0" destOrd="0" presId="urn:microsoft.com/office/officeart/2005/8/layout/chevron2"/>
    <dgm:cxn modelId="{C71E91C4-9002-4AA9-BD29-0289EB5297BE}" srcId="{01B55F46-2367-49AC-AFCB-98C187B6BCC7}" destId="{3BC8D448-9A1B-4777-8884-7EEFE58E8C3A}" srcOrd="1" destOrd="0" parTransId="{BE231EC0-F04B-46EF-8A60-C0E8E794C06E}" sibTransId="{193ACC0E-924D-4A53-983A-1E97BA922DCD}"/>
    <dgm:cxn modelId="{5D126677-A1CA-4572-87B2-7676DB67B3C1}" srcId="{CD079AFE-ECC7-426E-B95E-6AB51486D6B7}" destId="{01B55F46-2367-49AC-AFCB-98C187B6BCC7}" srcOrd="0" destOrd="0" parTransId="{FD3CE420-40A9-4414-ACCA-AEDC6548448A}" sibTransId="{D0326DC3-0A81-4C6B-9170-40A595005D98}"/>
    <dgm:cxn modelId="{9506DF70-70A3-4946-86AC-AE76D0ACA9BB}" type="presParOf" srcId="{D0FEE100-43DB-466A-9F62-81628D75D2DF}" destId="{172D6877-A270-4EBF-A95F-B6CF8339110C}" srcOrd="0" destOrd="0" presId="urn:microsoft.com/office/officeart/2005/8/layout/chevron2"/>
    <dgm:cxn modelId="{E9C828D9-E5CA-4EE4-B83A-38BD3DEC4261}" type="presParOf" srcId="{172D6877-A270-4EBF-A95F-B6CF8339110C}" destId="{6C322F77-72A6-4C39-8DC9-D9C7B77F2200}" srcOrd="0" destOrd="0" presId="urn:microsoft.com/office/officeart/2005/8/layout/chevron2"/>
    <dgm:cxn modelId="{2E40CBCF-35F9-4A51-B1F1-A0E0D8701C1F}" type="presParOf" srcId="{172D6877-A270-4EBF-A95F-B6CF8339110C}" destId="{0E362349-7931-4286-BB03-3ADC712BBFF0}" srcOrd="1" destOrd="0" presId="urn:microsoft.com/office/officeart/2005/8/layout/chevron2"/>
    <dgm:cxn modelId="{BF79BA32-3820-4F2E-A396-2EF48286E06E}" type="presParOf" srcId="{D0FEE100-43DB-466A-9F62-81628D75D2DF}" destId="{A5730980-699E-4415-8CFA-BE258FEB3561}" srcOrd="1" destOrd="0" presId="urn:microsoft.com/office/officeart/2005/8/layout/chevron2"/>
    <dgm:cxn modelId="{C50612BD-B159-4FB4-A9A6-100A904DE780}" type="presParOf" srcId="{D0FEE100-43DB-466A-9F62-81628D75D2DF}" destId="{4CE7FB2E-746D-44A3-B4AA-0FD3D17359F0}" srcOrd="2" destOrd="0" presId="urn:microsoft.com/office/officeart/2005/8/layout/chevron2"/>
    <dgm:cxn modelId="{53CD107C-9AB0-4774-830E-AAED1DAF90C8}" type="presParOf" srcId="{4CE7FB2E-746D-44A3-B4AA-0FD3D17359F0}" destId="{8AE9CB0D-78C8-4F78-8E5F-998ED378A771}" srcOrd="0" destOrd="0" presId="urn:microsoft.com/office/officeart/2005/8/layout/chevron2"/>
    <dgm:cxn modelId="{0783F487-DBB4-44DA-B43A-79FA6535E2D2}" type="presParOf" srcId="{4CE7FB2E-746D-44A3-B4AA-0FD3D17359F0}" destId="{2943BA28-C53A-4741-B7AE-93850CD87A7E}" srcOrd="1" destOrd="0" presId="urn:microsoft.com/office/officeart/2005/8/layout/chevron2"/>
    <dgm:cxn modelId="{5CD75987-6DE3-49C9-B1A2-F895F5E675F4}" type="presParOf" srcId="{D0FEE100-43DB-466A-9F62-81628D75D2DF}" destId="{F4C3B1A6-7E6A-4E94-9FEB-69A6D18C8D5D}" srcOrd="3" destOrd="0" presId="urn:microsoft.com/office/officeart/2005/8/layout/chevron2"/>
    <dgm:cxn modelId="{7F4A6761-5115-4FD0-9F75-1B17C694130D}" type="presParOf" srcId="{D0FEE100-43DB-466A-9F62-81628D75D2DF}" destId="{6EC4CDC5-20B0-4086-8D10-B2DB486A1B11}" srcOrd="4" destOrd="0" presId="urn:microsoft.com/office/officeart/2005/8/layout/chevron2"/>
    <dgm:cxn modelId="{DAF72F42-3AB2-4359-8D09-ABA39AB00666}" type="presParOf" srcId="{6EC4CDC5-20B0-4086-8D10-B2DB486A1B11}" destId="{37234D0D-16FB-445B-B371-E2DE4F22FD39}" srcOrd="0" destOrd="0" presId="urn:microsoft.com/office/officeart/2005/8/layout/chevron2"/>
    <dgm:cxn modelId="{8269E074-5FD5-4F73-A0CB-E826F08DA479}" type="presParOf" srcId="{6EC4CDC5-20B0-4086-8D10-B2DB486A1B11}" destId="{BC00A130-9B02-4E2C-A68E-304DBE873766}"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E0C57BE-3EBD-4D81-B565-5C6F1FD08984}" type="doc">
      <dgm:prSet loTypeId="urn:microsoft.com/office/officeart/2005/8/layout/pyramid1" loCatId="pyramid" qsTypeId="urn:microsoft.com/office/officeart/2005/8/quickstyle/simple2" qsCatId="simple" csTypeId="urn:microsoft.com/office/officeart/2005/8/colors/colorful4" csCatId="colorful" phldr="1"/>
      <dgm:spPr/>
    </dgm:pt>
    <dgm:pt modelId="{8DA7D65A-7341-4071-BF20-9A2090E0573B}">
      <dgm:prSet phldrT="[Text]"/>
      <dgm:spPr/>
      <dgm:t>
        <a:bodyPr/>
        <a:lstStyle/>
        <a:p>
          <a:r>
            <a:rPr lang="en-US" u="sng" dirty="0" smtClean="0">
              <a:solidFill>
                <a:schemeClr val="bg1"/>
              </a:solidFill>
            </a:rPr>
            <a:t>The Pope: Head of All the Church. Was centered in Rome</a:t>
          </a:r>
          <a:endParaRPr lang="en-US" u="sng" dirty="0">
            <a:solidFill>
              <a:schemeClr val="bg1"/>
            </a:solidFill>
          </a:endParaRPr>
        </a:p>
      </dgm:t>
    </dgm:pt>
    <dgm:pt modelId="{DCB1DD98-B1C3-4C5D-962A-71DC6028D14B}" type="parTrans" cxnId="{E692BE1A-AE63-470A-9C9E-B7827D947D06}">
      <dgm:prSet/>
      <dgm:spPr/>
      <dgm:t>
        <a:bodyPr/>
        <a:lstStyle/>
        <a:p>
          <a:endParaRPr lang="en-US"/>
        </a:p>
      </dgm:t>
    </dgm:pt>
    <dgm:pt modelId="{D0B432A7-4467-471A-8948-B79D1020C524}" type="sibTrans" cxnId="{E692BE1A-AE63-470A-9C9E-B7827D947D06}">
      <dgm:prSet/>
      <dgm:spPr/>
      <dgm:t>
        <a:bodyPr/>
        <a:lstStyle/>
        <a:p>
          <a:endParaRPr lang="en-US"/>
        </a:p>
      </dgm:t>
    </dgm:pt>
    <dgm:pt modelId="{DCC877D4-BD24-4EBB-B987-EF7312D95982}">
      <dgm:prSet phldrT="[Text]"/>
      <dgm:spPr/>
      <dgm:t>
        <a:bodyPr/>
        <a:lstStyle/>
        <a:p>
          <a:r>
            <a:rPr lang="en-US" u="sng" dirty="0" smtClean="0">
              <a:solidFill>
                <a:schemeClr val="bg1"/>
              </a:solidFill>
            </a:rPr>
            <a:t>Arch Bishops and Cardinals</a:t>
          </a:r>
          <a:endParaRPr lang="en-US" u="sng" dirty="0">
            <a:solidFill>
              <a:schemeClr val="bg1"/>
            </a:solidFill>
          </a:endParaRPr>
        </a:p>
      </dgm:t>
    </dgm:pt>
    <dgm:pt modelId="{09870BBF-C431-40D6-B5EF-515F85A4E6A2}" type="parTrans" cxnId="{D9E6A307-7451-4F3A-8337-368EC02BD4FB}">
      <dgm:prSet/>
      <dgm:spPr/>
      <dgm:t>
        <a:bodyPr/>
        <a:lstStyle/>
        <a:p>
          <a:endParaRPr lang="en-US"/>
        </a:p>
      </dgm:t>
    </dgm:pt>
    <dgm:pt modelId="{BA45092D-3DA0-4244-B01D-53376F886ECF}" type="sibTrans" cxnId="{D9E6A307-7451-4F3A-8337-368EC02BD4FB}">
      <dgm:prSet/>
      <dgm:spPr/>
      <dgm:t>
        <a:bodyPr/>
        <a:lstStyle/>
        <a:p>
          <a:endParaRPr lang="en-US"/>
        </a:p>
      </dgm:t>
    </dgm:pt>
    <dgm:pt modelId="{B1345F6E-5AD6-4520-BA94-B6F290429BFF}">
      <dgm:prSet phldrT="[Text]"/>
      <dgm:spPr/>
      <dgm:t>
        <a:bodyPr/>
        <a:lstStyle/>
        <a:p>
          <a:r>
            <a:rPr lang="en-US" u="sng" dirty="0" smtClean="0">
              <a:solidFill>
                <a:schemeClr val="bg1"/>
              </a:solidFill>
            </a:rPr>
            <a:t>Bishops who ruled over a Diocese</a:t>
          </a:r>
        </a:p>
      </dgm:t>
    </dgm:pt>
    <dgm:pt modelId="{C957BF60-3EDE-47D2-8097-15ECB2233306}" type="parTrans" cxnId="{0AE806DD-B9FC-4CC3-BB92-EEB078D90CD4}">
      <dgm:prSet/>
      <dgm:spPr/>
      <dgm:t>
        <a:bodyPr/>
        <a:lstStyle/>
        <a:p>
          <a:endParaRPr lang="en-US"/>
        </a:p>
      </dgm:t>
    </dgm:pt>
    <dgm:pt modelId="{E0AEA36A-9B46-4FC3-853C-347495398F33}" type="sibTrans" cxnId="{0AE806DD-B9FC-4CC3-BB92-EEB078D90CD4}">
      <dgm:prSet/>
      <dgm:spPr/>
      <dgm:t>
        <a:bodyPr/>
        <a:lstStyle/>
        <a:p>
          <a:endParaRPr lang="en-US"/>
        </a:p>
      </dgm:t>
    </dgm:pt>
    <dgm:pt modelId="{0549B841-0688-44ED-B9EF-00D216BBCDA9}">
      <dgm:prSet phldrT="[Text]"/>
      <dgm:spPr/>
      <dgm:t>
        <a:bodyPr/>
        <a:lstStyle/>
        <a:p>
          <a:r>
            <a:rPr lang="en-US" u="sng" dirty="0" smtClean="0">
              <a:solidFill>
                <a:schemeClr val="bg1"/>
              </a:solidFill>
            </a:rPr>
            <a:t>Priests who ruled over a Parish</a:t>
          </a:r>
        </a:p>
      </dgm:t>
    </dgm:pt>
    <dgm:pt modelId="{31E2BBBC-F78E-434A-964B-0337F66BEE1D}" type="parTrans" cxnId="{03B01204-1EEE-403B-83F1-CD1059AE8AE8}">
      <dgm:prSet/>
      <dgm:spPr/>
      <dgm:t>
        <a:bodyPr/>
        <a:lstStyle/>
        <a:p>
          <a:endParaRPr lang="en-US"/>
        </a:p>
      </dgm:t>
    </dgm:pt>
    <dgm:pt modelId="{6D2A4EF4-D1BE-4639-96DC-62E88E1EF23A}" type="sibTrans" cxnId="{03B01204-1EEE-403B-83F1-CD1059AE8AE8}">
      <dgm:prSet/>
      <dgm:spPr/>
      <dgm:t>
        <a:bodyPr/>
        <a:lstStyle/>
        <a:p>
          <a:endParaRPr lang="en-US"/>
        </a:p>
      </dgm:t>
    </dgm:pt>
    <dgm:pt modelId="{A9681D37-2390-4EF2-9B44-F9AB1186A2DE}" type="pres">
      <dgm:prSet presAssocID="{6E0C57BE-3EBD-4D81-B565-5C6F1FD08984}" presName="Name0" presStyleCnt="0">
        <dgm:presLayoutVars>
          <dgm:dir/>
          <dgm:animLvl val="lvl"/>
          <dgm:resizeHandles val="exact"/>
        </dgm:presLayoutVars>
      </dgm:prSet>
      <dgm:spPr/>
    </dgm:pt>
    <dgm:pt modelId="{33A4B319-E2EF-4BB7-93D9-8CE47A7F15DB}" type="pres">
      <dgm:prSet presAssocID="{8DA7D65A-7341-4071-BF20-9A2090E0573B}" presName="Name8" presStyleCnt="0"/>
      <dgm:spPr/>
    </dgm:pt>
    <dgm:pt modelId="{B5B9A7B3-B4F4-497D-9340-AAA66A8BCB33}" type="pres">
      <dgm:prSet presAssocID="{8DA7D65A-7341-4071-BF20-9A2090E0573B}" presName="level" presStyleLbl="node1" presStyleIdx="0" presStyleCnt="4">
        <dgm:presLayoutVars>
          <dgm:chMax val="1"/>
          <dgm:bulletEnabled val="1"/>
        </dgm:presLayoutVars>
      </dgm:prSet>
      <dgm:spPr/>
      <dgm:t>
        <a:bodyPr/>
        <a:lstStyle/>
        <a:p>
          <a:endParaRPr lang="en-US"/>
        </a:p>
      </dgm:t>
    </dgm:pt>
    <dgm:pt modelId="{7329A1EA-789F-42A3-99A6-9039CE642CD5}" type="pres">
      <dgm:prSet presAssocID="{8DA7D65A-7341-4071-BF20-9A2090E0573B}" presName="levelTx" presStyleLbl="revTx" presStyleIdx="0" presStyleCnt="0">
        <dgm:presLayoutVars>
          <dgm:chMax val="1"/>
          <dgm:bulletEnabled val="1"/>
        </dgm:presLayoutVars>
      </dgm:prSet>
      <dgm:spPr/>
      <dgm:t>
        <a:bodyPr/>
        <a:lstStyle/>
        <a:p>
          <a:endParaRPr lang="en-US"/>
        </a:p>
      </dgm:t>
    </dgm:pt>
    <dgm:pt modelId="{A0A9EEEA-6BA7-4DD5-9B77-C826E6826D9C}" type="pres">
      <dgm:prSet presAssocID="{DCC877D4-BD24-4EBB-B987-EF7312D95982}" presName="Name8" presStyleCnt="0"/>
      <dgm:spPr/>
    </dgm:pt>
    <dgm:pt modelId="{7203D603-D52C-4FF4-9B85-14BDC5A5E3E7}" type="pres">
      <dgm:prSet presAssocID="{DCC877D4-BD24-4EBB-B987-EF7312D95982}" presName="level" presStyleLbl="node1" presStyleIdx="1" presStyleCnt="4">
        <dgm:presLayoutVars>
          <dgm:chMax val="1"/>
          <dgm:bulletEnabled val="1"/>
        </dgm:presLayoutVars>
      </dgm:prSet>
      <dgm:spPr/>
      <dgm:t>
        <a:bodyPr/>
        <a:lstStyle/>
        <a:p>
          <a:endParaRPr lang="en-US"/>
        </a:p>
      </dgm:t>
    </dgm:pt>
    <dgm:pt modelId="{B7AEF88E-28E2-4F6C-A688-CF627E07DBCB}" type="pres">
      <dgm:prSet presAssocID="{DCC877D4-BD24-4EBB-B987-EF7312D95982}" presName="levelTx" presStyleLbl="revTx" presStyleIdx="0" presStyleCnt="0">
        <dgm:presLayoutVars>
          <dgm:chMax val="1"/>
          <dgm:bulletEnabled val="1"/>
        </dgm:presLayoutVars>
      </dgm:prSet>
      <dgm:spPr/>
      <dgm:t>
        <a:bodyPr/>
        <a:lstStyle/>
        <a:p>
          <a:endParaRPr lang="en-US"/>
        </a:p>
      </dgm:t>
    </dgm:pt>
    <dgm:pt modelId="{E77A22D2-406C-41C9-8668-6494B8B2DC98}" type="pres">
      <dgm:prSet presAssocID="{B1345F6E-5AD6-4520-BA94-B6F290429BFF}" presName="Name8" presStyleCnt="0"/>
      <dgm:spPr/>
    </dgm:pt>
    <dgm:pt modelId="{ADA74EC3-F5CA-4264-B8E8-1A1DD482673C}" type="pres">
      <dgm:prSet presAssocID="{B1345F6E-5AD6-4520-BA94-B6F290429BFF}" presName="level" presStyleLbl="node1" presStyleIdx="2" presStyleCnt="4">
        <dgm:presLayoutVars>
          <dgm:chMax val="1"/>
          <dgm:bulletEnabled val="1"/>
        </dgm:presLayoutVars>
      </dgm:prSet>
      <dgm:spPr/>
      <dgm:t>
        <a:bodyPr/>
        <a:lstStyle/>
        <a:p>
          <a:endParaRPr lang="en-US"/>
        </a:p>
      </dgm:t>
    </dgm:pt>
    <dgm:pt modelId="{003D0B7B-33D3-4CF0-AEC0-6B6FEC6567B2}" type="pres">
      <dgm:prSet presAssocID="{B1345F6E-5AD6-4520-BA94-B6F290429BFF}" presName="levelTx" presStyleLbl="revTx" presStyleIdx="0" presStyleCnt="0">
        <dgm:presLayoutVars>
          <dgm:chMax val="1"/>
          <dgm:bulletEnabled val="1"/>
        </dgm:presLayoutVars>
      </dgm:prSet>
      <dgm:spPr/>
      <dgm:t>
        <a:bodyPr/>
        <a:lstStyle/>
        <a:p>
          <a:endParaRPr lang="en-US"/>
        </a:p>
      </dgm:t>
    </dgm:pt>
    <dgm:pt modelId="{1BED06D7-4A77-4C75-803E-B0A42AE15653}" type="pres">
      <dgm:prSet presAssocID="{0549B841-0688-44ED-B9EF-00D216BBCDA9}" presName="Name8" presStyleCnt="0"/>
      <dgm:spPr/>
    </dgm:pt>
    <dgm:pt modelId="{47BDB67E-2AF2-429E-AE3C-A33DF1DAF864}" type="pres">
      <dgm:prSet presAssocID="{0549B841-0688-44ED-B9EF-00D216BBCDA9}" presName="level" presStyleLbl="node1" presStyleIdx="3" presStyleCnt="4">
        <dgm:presLayoutVars>
          <dgm:chMax val="1"/>
          <dgm:bulletEnabled val="1"/>
        </dgm:presLayoutVars>
      </dgm:prSet>
      <dgm:spPr/>
      <dgm:t>
        <a:bodyPr/>
        <a:lstStyle/>
        <a:p>
          <a:endParaRPr lang="en-US"/>
        </a:p>
      </dgm:t>
    </dgm:pt>
    <dgm:pt modelId="{59DC64BE-D8ED-432C-81D6-F73DF6731106}" type="pres">
      <dgm:prSet presAssocID="{0549B841-0688-44ED-B9EF-00D216BBCDA9}" presName="levelTx" presStyleLbl="revTx" presStyleIdx="0" presStyleCnt="0">
        <dgm:presLayoutVars>
          <dgm:chMax val="1"/>
          <dgm:bulletEnabled val="1"/>
        </dgm:presLayoutVars>
      </dgm:prSet>
      <dgm:spPr/>
      <dgm:t>
        <a:bodyPr/>
        <a:lstStyle/>
        <a:p>
          <a:endParaRPr lang="en-US"/>
        </a:p>
      </dgm:t>
    </dgm:pt>
  </dgm:ptLst>
  <dgm:cxnLst>
    <dgm:cxn modelId="{F4F32087-9370-4354-BE73-DD72937BFF6E}" type="presOf" srcId="{0549B841-0688-44ED-B9EF-00D216BBCDA9}" destId="{59DC64BE-D8ED-432C-81D6-F73DF6731106}" srcOrd="1" destOrd="0" presId="urn:microsoft.com/office/officeart/2005/8/layout/pyramid1"/>
    <dgm:cxn modelId="{D4E1FCA5-F641-450A-8B31-C522CF974B73}" type="presOf" srcId="{6E0C57BE-3EBD-4D81-B565-5C6F1FD08984}" destId="{A9681D37-2390-4EF2-9B44-F9AB1186A2DE}" srcOrd="0" destOrd="0" presId="urn:microsoft.com/office/officeart/2005/8/layout/pyramid1"/>
    <dgm:cxn modelId="{2D54419A-C330-4845-B594-DC13158A48E0}" type="presOf" srcId="{B1345F6E-5AD6-4520-BA94-B6F290429BFF}" destId="{003D0B7B-33D3-4CF0-AEC0-6B6FEC6567B2}" srcOrd="1" destOrd="0" presId="urn:microsoft.com/office/officeart/2005/8/layout/pyramid1"/>
    <dgm:cxn modelId="{DDA0EE19-E14D-4FD7-AB00-C283F4D54CCD}" type="presOf" srcId="{8DA7D65A-7341-4071-BF20-9A2090E0573B}" destId="{7329A1EA-789F-42A3-99A6-9039CE642CD5}" srcOrd="1" destOrd="0" presId="urn:microsoft.com/office/officeart/2005/8/layout/pyramid1"/>
    <dgm:cxn modelId="{2B65D675-63A4-4503-A93F-0370C0992771}" type="presOf" srcId="{8DA7D65A-7341-4071-BF20-9A2090E0573B}" destId="{B5B9A7B3-B4F4-497D-9340-AAA66A8BCB33}" srcOrd="0" destOrd="0" presId="urn:microsoft.com/office/officeart/2005/8/layout/pyramid1"/>
    <dgm:cxn modelId="{31EC91FB-C747-466F-B561-2720F0DC4B82}" type="presOf" srcId="{B1345F6E-5AD6-4520-BA94-B6F290429BFF}" destId="{ADA74EC3-F5CA-4264-B8E8-1A1DD482673C}" srcOrd="0" destOrd="0" presId="urn:microsoft.com/office/officeart/2005/8/layout/pyramid1"/>
    <dgm:cxn modelId="{D9E6A307-7451-4F3A-8337-368EC02BD4FB}" srcId="{6E0C57BE-3EBD-4D81-B565-5C6F1FD08984}" destId="{DCC877D4-BD24-4EBB-B987-EF7312D95982}" srcOrd="1" destOrd="0" parTransId="{09870BBF-C431-40D6-B5EF-515F85A4E6A2}" sibTransId="{BA45092D-3DA0-4244-B01D-53376F886ECF}"/>
    <dgm:cxn modelId="{0AE806DD-B9FC-4CC3-BB92-EEB078D90CD4}" srcId="{6E0C57BE-3EBD-4D81-B565-5C6F1FD08984}" destId="{B1345F6E-5AD6-4520-BA94-B6F290429BFF}" srcOrd="2" destOrd="0" parTransId="{C957BF60-3EDE-47D2-8097-15ECB2233306}" sibTransId="{E0AEA36A-9B46-4FC3-853C-347495398F33}"/>
    <dgm:cxn modelId="{9EEE1B29-E166-4A87-A68D-8CDDBD0BF570}" type="presOf" srcId="{0549B841-0688-44ED-B9EF-00D216BBCDA9}" destId="{47BDB67E-2AF2-429E-AE3C-A33DF1DAF864}" srcOrd="0" destOrd="0" presId="urn:microsoft.com/office/officeart/2005/8/layout/pyramid1"/>
    <dgm:cxn modelId="{E692BE1A-AE63-470A-9C9E-B7827D947D06}" srcId="{6E0C57BE-3EBD-4D81-B565-5C6F1FD08984}" destId="{8DA7D65A-7341-4071-BF20-9A2090E0573B}" srcOrd="0" destOrd="0" parTransId="{DCB1DD98-B1C3-4C5D-962A-71DC6028D14B}" sibTransId="{D0B432A7-4467-471A-8948-B79D1020C524}"/>
    <dgm:cxn modelId="{923C78B0-BFBD-4AF6-A557-217942331E56}" type="presOf" srcId="{DCC877D4-BD24-4EBB-B987-EF7312D95982}" destId="{B7AEF88E-28E2-4F6C-A688-CF627E07DBCB}" srcOrd="1" destOrd="0" presId="urn:microsoft.com/office/officeart/2005/8/layout/pyramid1"/>
    <dgm:cxn modelId="{03B01204-1EEE-403B-83F1-CD1059AE8AE8}" srcId="{6E0C57BE-3EBD-4D81-B565-5C6F1FD08984}" destId="{0549B841-0688-44ED-B9EF-00D216BBCDA9}" srcOrd="3" destOrd="0" parTransId="{31E2BBBC-F78E-434A-964B-0337F66BEE1D}" sibTransId="{6D2A4EF4-D1BE-4639-96DC-62E88E1EF23A}"/>
    <dgm:cxn modelId="{C965C506-4967-4E49-AA97-29A80B1FD932}" type="presOf" srcId="{DCC877D4-BD24-4EBB-B987-EF7312D95982}" destId="{7203D603-D52C-4FF4-9B85-14BDC5A5E3E7}" srcOrd="0" destOrd="0" presId="urn:microsoft.com/office/officeart/2005/8/layout/pyramid1"/>
    <dgm:cxn modelId="{1DCE5C55-B2F5-4AA6-B086-DB4ACEEB272C}" type="presParOf" srcId="{A9681D37-2390-4EF2-9B44-F9AB1186A2DE}" destId="{33A4B319-E2EF-4BB7-93D9-8CE47A7F15DB}" srcOrd="0" destOrd="0" presId="urn:microsoft.com/office/officeart/2005/8/layout/pyramid1"/>
    <dgm:cxn modelId="{F6644757-90D5-4177-B8BA-776D5D39020F}" type="presParOf" srcId="{33A4B319-E2EF-4BB7-93D9-8CE47A7F15DB}" destId="{B5B9A7B3-B4F4-497D-9340-AAA66A8BCB33}" srcOrd="0" destOrd="0" presId="urn:microsoft.com/office/officeart/2005/8/layout/pyramid1"/>
    <dgm:cxn modelId="{D5A28796-9773-4235-B9FF-2DAA5D7547D6}" type="presParOf" srcId="{33A4B319-E2EF-4BB7-93D9-8CE47A7F15DB}" destId="{7329A1EA-789F-42A3-99A6-9039CE642CD5}" srcOrd="1" destOrd="0" presId="urn:microsoft.com/office/officeart/2005/8/layout/pyramid1"/>
    <dgm:cxn modelId="{B776FD8A-250E-470A-9EEF-82981D2739C5}" type="presParOf" srcId="{A9681D37-2390-4EF2-9B44-F9AB1186A2DE}" destId="{A0A9EEEA-6BA7-4DD5-9B77-C826E6826D9C}" srcOrd="1" destOrd="0" presId="urn:microsoft.com/office/officeart/2005/8/layout/pyramid1"/>
    <dgm:cxn modelId="{DC6A614E-C915-4BE4-B355-6975868B570D}" type="presParOf" srcId="{A0A9EEEA-6BA7-4DD5-9B77-C826E6826D9C}" destId="{7203D603-D52C-4FF4-9B85-14BDC5A5E3E7}" srcOrd="0" destOrd="0" presId="urn:microsoft.com/office/officeart/2005/8/layout/pyramid1"/>
    <dgm:cxn modelId="{F84EA7FC-59E8-4F25-9459-46EF33E2F810}" type="presParOf" srcId="{A0A9EEEA-6BA7-4DD5-9B77-C826E6826D9C}" destId="{B7AEF88E-28E2-4F6C-A688-CF627E07DBCB}" srcOrd="1" destOrd="0" presId="urn:microsoft.com/office/officeart/2005/8/layout/pyramid1"/>
    <dgm:cxn modelId="{14AB6F2C-3589-497D-8452-A58E0AC1D3CC}" type="presParOf" srcId="{A9681D37-2390-4EF2-9B44-F9AB1186A2DE}" destId="{E77A22D2-406C-41C9-8668-6494B8B2DC98}" srcOrd="2" destOrd="0" presId="urn:microsoft.com/office/officeart/2005/8/layout/pyramid1"/>
    <dgm:cxn modelId="{4814C44B-F354-47E1-9052-5B377C792253}" type="presParOf" srcId="{E77A22D2-406C-41C9-8668-6494B8B2DC98}" destId="{ADA74EC3-F5CA-4264-B8E8-1A1DD482673C}" srcOrd="0" destOrd="0" presId="urn:microsoft.com/office/officeart/2005/8/layout/pyramid1"/>
    <dgm:cxn modelId="{F1FA4B8B-3FA8-4AE4-A7EB-CEB0F00A49C2}" type="presParOf" srcId="{E77A22D2-406C-41C9-8668-6494B8B2DC98}" destId="{003D0B7B-33D3-4CF0-AEC0-6B6FEC6567B2}" srcOrd="1" destOrd="0" presId="urn:microsoft.com/office/officeart/2005/8/layout/pyramid1"/>
    <dgm:cxn modelId="{5FF7863F-E5E1-4911-9A86-92C64D2F5DC2}" type="presParOf" srcId="{A9681D37-2390-4EF2-9B44-F9AB1186A2DE}" destId="{1BED06D7-4A77-4C75-803E-B0A42AE15653}" srcOrd="3" destOrd="0" presId="urn:microsoft.com/office/officeart/2005/8/layout/pyramid1"/>
    <dgm:cxn modelId="{58FFFCDD-E00C-486B-9D20-ADF6A77563EC}" type="presParOf" srcId="{1BED06D7-4A77-4C75-803E-B0A42AE15653}" destId="{47BDB67E-2AF2-429E-AE3C-A33DF1DAF864}" srcOrd="0" destOrd="0" presId="urn:microsoft.com/office/officeart/2005/8/layout/pyramid1"/>
    <dgm:cxn modelId="{BC17DC1A-4443-4678-92BA-44A4BC7CAB61}" type="presParOf" srcId="{1BED06D7-4A77-4C75-803E-B0A42AE15653}" destId="{59DC64BE-D8ED-432C-81D6-F73DF6731106}" srcOrd="1" destOrd="0" presId="urn:microsoft.com/office/officeart/2005/8/layout/pyramid1"/>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34" charset="0"/>
              </a:defRPr>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34" charset="0"/>
              </a:defRPr>
            </a:lvl1pPr>
          </a:lstStyle>
          <a:p>
            <a:fld id="{4A5778C0-D836-4D5C-83B6-88928B88D83B}" type="datetimeFigureOut">
              <a:rPr lang="en-US"/>
              <a:pPr/>
              <a:t>11/15/2012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34" charset="0"/>
              </a:defRPr>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34" charset="0"/>
              </a:defRPr>
            </a:lvl1pPr>
          </a:lstStyle>
          <a:p>
            <a:fld id="{5AFDBE0E-1124-4A79-8C8F-9E0D572453DC}" type="slidenum">
              <a:rPr lang="en-US"/>
              <a:pPr/>
              <a:t>‹#›</a:t>
            </a:fld>
            <a:endParaRPr lang="en-US"/>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D9AD8FA9-4CE0-4F81-A94D-EEB0DEB0D35C}" type="datetimeFigureOut">
              <a:rPr lang="en-US"/>
              <a:pPr/>
              <a:t>11/15/2012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203BB0F-7D1C-4FF6-872F-DFA626DA2D3C}"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D8889FBE-4716-4674-95A9-F445BB6008A2}" type="datetimeFigureOut">
              <a:rPr lang="en-US"/>
              <a:pPr/>
              <a:t>11/15/2012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9966CF6-43FA-4B19-8790-974210B89B78}"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B1CFE639-F132-4D64-89B2-277ED18D6B81}" type="datetimeFigureOut">
              <a:rPr lang="en-US"/>
              <a:pPr/>
              <a:t>11/15/2012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71A139-420A-4CD7-BF2C-F1EC41E97A0C}"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AB2DA068-70D4-4FA4-9B61-D4A21505977F}" type="datetimeFigureOut">
              <a:rPr lang="en-US"/>
              <a:pPr/>
              <a:t>11/15/2012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B261F92-283B-4507-B901-C7694E24373D}"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B79F0A05-E8E5-4663-A81F-8CE346AD9A6F}" type="datetimeFigureOut">
              <a:rPr lang="en-US"/>
              <a:pPr/>
              <a:t>11/15/2012</a:t>
            </a:fld>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7480D4E-0ED5-4964-AA39-0CA27CD00288}"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186A53F8-EB9D-4476-A1FE-F093A5E9B787}" type="datetimeFigureOut">
              <a:rPr lang="en-US"/>
              <a:pPr/>
              <a:t>11/15/2012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49B913D-007F-4FC9-9648-DF5E2CC36423}"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B17B4B4D-41DD-460A-BDC7-23D95E79D6A9}" type="datetimeFigureOut">
              <a:rPr lang="en-US"/>
              <a:pPr/>
              <a:t>11/15/2012</a:t>
            </a:fld>
            <a:endParaRPr lang="en-US"/>
          </a:p>
        </p:txBody>
      </p:sp>
      <p:sp>
        <p:nvSpPr>
          <p:cNvPr id="8" name="Footer Placeholder 4"/>
          <p:cNvSpPr>
            <a:spLocks noGrp="1"/>
          </p:cNvSpPr>
          <p:nvPr>
            <p:ph type="ftr" sz="quarter" idx="11"/>
          </p:nvPr>
        </p:nvSpPr>
        <p:spPr/>
        <p:txBody>
          <a:bodyPr/>
          <a:lstStyle>
            <a:lvl1pPr>
              <a:defRPr/>
            </a:lvl1pPr>
          </a:lstStyle>
          <a:p>
            <a:endParaRPr lang="en-US"/>
          </a:p>
        </p:txBody>
      </p:sp>
      <p:sp>
        <p:nvSpPr>
          <p:cNvPr id="9" name="Slide Number Placeholder 5"/>
          <p:cNvSpPr>
            <a:spLocks noGrp="1"/>
          </p:cNvSpPr>
          <p:nvPr>
            <p:ph type="sldNum" sz="quarter" idx="12"/>
          </p:nvPr>
        </p:nvSpPr>
        <p:spPr/>
        <p:txBody>
          <a:bodyPr/>
          <a:lstStyle>
            <a:lvl1pPr>
              <a:defRPr/>
            </a:lvl1pPr>
          </a:lstStyle>
          <a:p>
            <a:fld id="{80923335-F9B5-4859-8696-251F47DBF8D2}"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63F58849-8BFA-44A4-8215-EFA7D3AC77BB}" type="datetimeFigureOut">
              <a:rPr lang="en-US"/>
              <a:pPr/>
              <a:t>11/15/2012</a:t>
            </a:fld>
            <a:endParaRPr lang="en-US"/>
          </a:p>
        </p:txBody>
      </p:sp>
      <p:sp>
        <p:nvSpPr>
          <p:cNvPr id="4" name="Footer Placeholder 4"/>
          <p:cNvSpPr>
            <a:spLocks noGrp="1"/>
          </p:cNvSpPr>
          <p:nvPr>
            <p:ph type="ftr" sz="quarter" idx="11"/>
          </p:nvPr>
        </p:nvSpPr>
        <p:spPr/>
        <p:txBody>
          <a:bodyPr/>
          <a:lstStyle>
            <a:lvl1pPr>
              <a:defRPr/>
            </a:lvl1pPr>
          </a:lstStyle>
          <a:p>
            <a:endParaRPr lang="en-US"/>
          </a:p>
        </p:txBody>
      </p:sp>
      <p:sp>
        <p:nvSpPr>
          <p:cNvPr id="5" name="Slide Number Placeholder 5"/>
          <p:cNvSpPr>
            <a:spLocks noGrp="1"/>
          </p:cNvSpPr>
          <p:nvPr>
            <p:ph type="sldNum" sz="quarter" idx="12"/>
          </p:nvPr>
        </p:nvSpPr>
        <p:spPr/>
        <p:txBody>
          <a:bodyPr/>
          <a:lstStyle>
            <a:lvl1pPr>
              <a:defRPr/>
            </a:lvl1pPr>
          </a:lstStyle>
          <a:p>
            <a:fld id="{273693AF-AFC0-4A06-8C60-B9990A1AE418}"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563170C-420F-4D15-8A66-42E5B43007C5}" type="datetimeFigureOut">
              <a:rPr lang="en-US"/>
              <a:pPr/>
              <a:t>11/15/2012</a:t>
            </a:fld>
            <a:endParaRPr lang="en-US"/>
          </a:p>
        </p:txBody>
      </p:sp>
      <p:sp>
        <p:nvSpPr>
          <p:cNvPr id="3" name="Footer Placeholder 4"/>
          <p:cNvSpPr>
            <a:spLocks noGrp="1"/>
          </p:cNvSpPr>
          <p:nvPr>
            <p:ph type="ftr" sz="quarter" idx="11"/>
          </p:nvPr>
        </p:nvSpPr>
        <p:spPr/>
        <p:txBody>
          <a:bodyPr/>
          <a:lstStyle>
            <a:lvl1pPr>
              <a:defRPr/>
            </a:lvl1pPr>
          </a:lstStyle>
          <a:p>
            <a:endParaRPr lang="en-US"/>
          </a:p>
        </p:txBody>
      </p:sp>
      <p:sp>
        <p:nvSpPr>
          <p:cNvPr id="4" name="Slide Number Placeholder 5"/>
          <p:cNvSpPr>
            <a:spLocks noGrp="1"/>
          </p:cNvSpPr>
          <p:nvPr>
            <p:ph type="sldNum" sz="quarter" idx="12"/>
          </p:nvPr>
        </p:nvSpPr>
        <p:spPr/>
        <p:txBody>
          <a:bodyPr/>
          <a:lstStyle>
            <a:lvl1pPr>
              <a:defRPr/>
            </a:lvl1pPr>
          </a:lstStyle>
          <a:p>
            <a:fld id="{EBDAA90F-8F6C-4AD4-AD71-9E2540BB6235}"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9D1C3264-E4A1-4D44-B6DC-B1481F29FE2D}" type="datetimeFigureOut">
              <a:rPr lang="en-US"/>
              <a:pPr/>
              <a:t>11/15/2012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3595D829-BB87-407F-8620-12AC7E2C4F4C}"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F1089F1B-E8FA-48AB-A38B-1EE0FDD4DAC3}" type="datetimeFigureOut">
              <a:rPr lang="en-US"/>
              <a:pPr/>
              <a:t>11/15/2012</a:t>
            </a:fld>
            <a:endParaRPr lang="en-US"/>
          </a:p>
        </p:txBody>
      </p:sp>
      <p:sp>
        <p:nvSpPr>
          <p:cNvPr id="6" name="Footer Placeholder 4"/>
          <p:cNvSpPr>
            <a:spLocks noGrp="1"/>
          </p:cNvSpPr>
          <p:nvPr>
            <p:ph type="ftr" sz="quarter" idx="11"/>
          </p:nvPr>
        </p:nvSpPr>
        <p:spPr/>
        <p:txBody>
          <a:bodyPr/>
          <a:lstStyle>
            <a:lvl1pPr>
              <a:defRPr/>
            </a:lvl1pPr>
          </a:lstStyle>
          <a:p>
            <a:endParaRPr lang="en-US"/>
          </a:p>
        </p:txBody>
      </p:sp>
      <p:sp>
        <p:nvSpPr>
          <p:cNvPr id="7" name="Slide Number Placeholder 5"/>
          <p:cNvSpPr>
            <a:spLocks noGrp="1"/>
          </p:cNvSpPr>
          <p:nvPr>
            <p:ph type="sldNum" sz="quarter" idx="12"/>
          </p:nvPr>
        </p:nvSpPr>
        <p:spPr/>
        <p:txBody>
          <a:bodyPr/>
          <a:lstStyle>
            <a:lvl1pPr>
              <a:defRPr/>
            </a:lvl1pPr>
          </a:lstStyle>
          <a:p>
            <a:fld id="{B9C45FE4-A4F5-45E1-8E91-09D45F71B601}"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FFFFFF"/>
                </a:solidFill>
                <a:latin typeface="Comic Sans MS" pitchFamily="66" charset="0"/>
              </a:defRPr>
            </a:lvl1pPr>
          </a:lstStyle>
          <a:p>
            <a:fld id="{3BE6DF22-E6C8-4D4E-BACB-B059D585A23F}" type="datetimeFigureOut">
              <a:rPr lang="en-US"/>
              <a:pPr/>
              <a:t>11/15/2012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FFFFFF"/>
                </a:solidFill>
                <a:latin typeface="Comic Sans MS" pitchFamily="66" charset="0"/>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latin typeface="Comic Sans MS" pitchFamily="66" charset="0"/>
              </a:defRPr>
            </a:lvl1pPr>
          </a:lstStyle>
          <a:p>
            <a:fld id="{0FA85840-B6EE-41B0-94F0-D0B4B43FBE96}" type="slidenum">
              <a:rPr lang="en-US"/>
              <a:pPr/>
              <a:t>‹#›</a:t>
            </a:fld>
            <a:endParaRPr lang="en-US"/>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Comic Sans MS" pitchFamily="66" charset="0"/>
        </a:defRPr>
      </a:lvl2pPr>
      <a:lvl3pPr algn="ctr" rtl="0" fontAlgn="base">
        <a:spcBef>
          <a:spcPct val="0"/>
        </a:spcBef>
        <a:spcAft>
          <a:spcPct val="0"/>
        </a:spcAft>
        <a:defRPr sz="4400">
          <a:solidFill>
            <a:schemeClr val="tx2"/>
          </a:solidFill>
          <a:latin typeface="Comic Sans MS" pitchFamily="66" charset="0"/>
        </a:defRPr>
      </a:lvl3pPr>
      <a:lvl4pPr algn="ctr" rtl="0" fontAlgn="base">
        <a:spcBef>
          <a:spcPct val="0"/>
        </a:spcBef>
        <a:spcAft>
          <a:spcPct val="0"/>
        </a:spcAft>
        <a:defRPr sz="4400">
          <a:solidFill>
            <a:schemeClr val="tx2"/>
          </a:solidFill>
          <a:latin typeface="Comic Sans MS" pitchFamily="66" charset="0"/>
        </a:defRPr>
      </a:lvl4pPr>
      <a:lvl5pPr algn="ctr" rtl="0" fontAlgn="base">
        <a:spcBef>
          <a:spcPct val="0"/>
        </a:spcBef>
        <a:spcAft>
          <a:spcPct val="0"/>
        </a:spcAft>
        <a:defRPr sz="4400">
          <a:solidFill>
            <a:schemeClr val="tx2"/>
          </a:solidFill>
          <a:latin typeface="Comic Sans MS" pitchFamily="66"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tatic.newworldencyclopedia.org/5/50/Viking_Expansion.svg" TargetMode="Externa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hyperlink" Target="http://upload.wikimedia.org/wikipedia/commons/1/11/Otto_I_Manuscriptum_Mediolanense_c_1200.jpg" TargetMode="Externa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hyperlink" Target="http://upload.wikimedia.org/wikipedia/commons/1/11/Investiturewoodcut.jpg" TargetMode="Externa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upload.wikimedia.org/wikipedia/commons/a/a1/IsabellaofCastile05.jpg" TargetMode="Externa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http://upload.wikimedia.org/wikipedia/commons/4/44/Cathedral_Notre-Dame_de_Reims,_France-PerCorr.jpg" TargetMode="External"/><Relationship Id="rId1" Type="http://schemas.openxmlformats.org/officeDocument/2006/relationships/slideLayout" Target="../slideLayouts/slideLayout7.xml"/><Relationship Id="rId4" Type="http://schemas.openxmlformats.org/officeDocument/2006/relationships/image" Target="../media/image90.jpeg"/></Relationships>
</file>

<file path=ppt/slides/_rels/slide15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hyperlink" Target="http://upload.wikimedia.org/wikipedia/commons/e/e4/Notre_dame-paris-view.jpg" TargetMode="Externa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upload.wikimedia.org/wikipedia/commons/1/15/Bubonic_plague-en.svg" TargetMode="External"/><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hyperlink" Target="http://upload.wikimedia.org/wikipedia/commons/0/0a/Philippe_IV_Le_Bel.jpg" TargetMode="Externa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hyperlink" Target="http://upload.wikimedia.org/wikipedia/commons/b/b7/Giotto_-_Bonifatius_VIII.jpg" TargetMode="External"/><Relationship Id="rId1" Type="http://schemas.openxmlformats.org/officeDocument/2006/relationships/slideLayout" Target="../slideLayouts/slideLayout2.xml"/><Relationship Id="rId4" Type="http://schemas.openxmlformats.org/officeDocument/2006/relationships/image" Target="../media/image102.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hyperlink" Target="http://upload.wikimedia.org/wikipedia/commons/0/0a/Yorkshire_rose.svg" TargetMode="External"/><Relationship Id="rId1" Type="http://schemas.openxmlformats.org/officeDocument/2006/relationships/slideLayout" Target="../slideLayouts/slideLayout2.xml"/><Relationship Id="rId5" Type="http://schemas.openxmlformats.org/officeDocument/2006/relationships/image" Target="../media/image110.png"/><Relationship Id="rId4" Type="http://schemas.openxmlformats.org/officeDocument/2006/relationships/hyperlink" Target="http://upload.wikimedia.org/wikipedia/commons/e/ea/Lancashire_rose.svg" TargetMode="Externa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http://upload.wikimedia.org/wikipedia/en/thumb/a/ac/Jousting_renfair.jpg/800px-Jousting_renfair.jpg" TargetMode="External"/><Relationship Id="rId5" Type="http://schemas.openxmlformats.org/officeDocument/2006/relationships/image" Target="../media/image25.jpeg"/><Relationship Id="rId4" Type="http://schemas.openxmlformats.org/officeDocument/2006/relationships/hyperlink" Target="http://upload.wikimedia.org/wikipedia/en/a/ac/Jousting_renfair.jpg" TargetMode="Externa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upload.wikimedia.org/wikipedia/commons/4/42/Bayeux_haubert.JPG" TargetMode="Externa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upload.wikimedia.org/wikipedia/commons/9/90/Maximilienne-p1000557.jpg"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hyperlink" Target="http://upload.wikimedia.org/wikipedia/commons/d/d1/Castle_Bodiam1_cz.jpg" TargetMode="Externa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hyperlink" Target="http://upload.wikimedia.org/wikipedia/commons/e/eb/Tower_of_London,_Traitors_Gate.jpg" TargetMode="Externa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hyperlink" Target="http://upload.wikimedia.org/wikipedia/commons/3/3c/Carcassonne(France)4.JL.jpg" TargetMode="Externa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upload.wikimedia.org/wikipedia/en/4/42/Burialbecket.jpg" TargetMode="External"/><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3" descr="Magna Carta.jpg"/>
          <p:cNvPicPr>
            <a:picLocks noChangeAspect="1"/>
          </p:cNvPicPr>
          <p:nvPr/>
        </p:nvPicPr>
        <p:blipFill>
          <a:blip r:embed="rId2" cstate="print"/>
          <a:srcRect/>
          <a:stretch>
            <a:fillRect/>
          </a:stretch>
        </p:blipFill>
        <p:spPr bwMode="auto">
          <a:xfrm>
            <a:off x="381000" y="457200"/>
            <a:ext cx="4495800" cy="5934075"/>
          </a:xfrm>
          <a:prstGeom prst="rect">
            <a:avLst/>
          </a:prstGeom>
          <a:noFill/>
          <a:ln w="9525">
            <a:noFill/>
            <a:miter lim="800000"/>
            <a:headEnd/>
            <a:tailEnd/>
          </a:ln>
        </p:spPr>
      </p:pic>
      <p:sp>
        <p:nvSpPr>
          <p:cNvPr id="2" name="Title 1"/>
          <p:cNvSpPr>
            <a:spLocks noGrp="1"/>
          </p:cNvSpPr>
          <p:nvPr>
            <p:ph type="ctrTitle"/>
          </p:nvPr>
        </p:nvSpPr>
        <p:spPr>
          <a:xfrm>
            <a:off x="5105400" y="2514600"/>
            <a:ext cx="3657600" cy="1470025"/>
          </a:xfrm>
        </p:spPr>
        <p:txBody>
          <a:bodyPr rtlCol="0">
            <a:normAutofit fontScale="90000"/>
          </a:bodyPr>
          <a:lstStyle/>
          <a:p>
            <a:pPr fontAlgn="auto">
              <a:spcAft>
                <a:spcPts val="0"/>
              </a:spcAft>
              <a:defRPr/>
            </a:pPr>
            <a:r>
              <a:rPr lang="en-US" dirty="0" smtClean="0"/>
              <a:t>Chapter 9: Emerging Europe and the Byzantine Empire</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8229600" cy="1143000"/>
          </a:xfrm>
        </p:spPr>
        <p:txBody>
          <a:bodyPr/>
          <a:lstStyle/>
          <a:p>
            <a:r>
              <a:rPr lang="en-US" smtClean="0"/>
              <a:t>Normandy</a:t>
            </a:r>
          </a:p>
        </p:txBody>
      </p:sp>
      <p:sp>
        <p:nvSpPr>
          <p:cNvPr id="3" name="Content Placeholder 2"/>
          <p:cNvSpPr>
            <a:spLocks noGrp="1"/>
          </p:cNvSpPr>
          <p:nvPr>
            <p:ph idx="1"/>
          </p:nvPr>
        </p:nvSpPr>
        <p:spPr>
          <a:xfrm>
            <a:off x="76200" y="1112838"/>
            <a:ext cx="7239000" cy="4525962"/>
          </a:xfrm>
        </p:spPr>
        <p:txBody>
          <a:bodyPr rtlCol="0">
            <a:normAutofit fontScale="92500" lnSpcReduction="20000"/>
          </a:bodyPr>
          <a:lstStyle/>
          <a:p>
            <a:pPr fontAlgn="auto">
              <a:spcAft>
                <a:spcPts val="0"/>
              </a:spcAft>
              <a:buFont typeface="Arial" pitchFamily="34" charset="0"/>
              <a:buNone/>
              <a:defRPr/>
            </a:pPr>
            <a:r>
              <a:rPr lang="en-US" u="sng" dirty="0" smtClean="0"/>
              <a:t>The Vikings landed in France. </a:t>
            </a:r>
          </a:p>
          <a:p>
            <a:pPr fontAlgn="auto">
              <a:spcAft>
                <a:spcPts val="0"/>
              </a:spcAft>
              <a:buFont typeface="Arial" pitchFamily="34" charset="0"/>
              <a:buNone/>
              <a:defRPr/>
            </a:pPr>
            <a:r>
              <a:rPr lang="en-US" u="sng" dirty="0" smtClean="0"/>
              <a:t>Rather than fight the Vikings, the </a:t>
            </a:r>
          </a:p>
          <a:p>
            <a:pPr fontAlgn="auto">
              <a:spcAft>
                <a:spcPts val="0"/>
              </a:spcAft>
              <a:buFont typeface="Arial" pitchFamily="34" charset="0"/>
              <a:buNone/>
              <a:defRPr/>
            </a:pPr>
            <a:r>
              <a:rPr lang="en-US" u="sng" dirty="0" smtClean="0"/>
              <a:t>French gave them</a:t>
            </a:r>
          </a:p>
          <a:p>
            <a:pPr fontAlgn="auto">
              <a:spcAft>
                <a:spcPts val="0"/>
              </a:spcAft>
              <a:buFont typeface="Arial" pitchFamily="34" charset="0"/>
              <a:buNone/>
              <a:defRPr/>
            </a:pPr>
            <a:r>
              <a:rPr lang="en-US" u="sng" dirty="0"/>
              <a:t> </a:t>
            </a:r>
            <a:r>
              <a:rPr lang="en-US" u="sng" dirty="0" smtClean="0"/>
              <a:t>a bit of</a:t>
            </a:r>
          </a:p>
          <a:p>
            <a:pPr fontAlgn="auto">
              <a:spcAft>
                <a:spcPts val="0"/>
              </a:spcAft>
              <a:buFont typeface="Arial" pitchFamily="34" charset="0"/>
              <a:buNone/>
              <a:defRPr/>
            </a:pPr>
            <a:r>
              <a:rPr lang="en-US" u="sng" dirty="0"/>
              <a:t> </a:t>
            </a:r>
            <a:r>
              <a:rPr lang="en-US" u="sng" dirty="0" smtClean="0"/>
              <a:t>territory</a:t>
            </a:r>
          </a:p>
          <a:p>
            <a:pPr fontAlgn="auto">
              <a:spcAft>
                <a:spcPts val="0"/>
              </a:spcAft>
              <a:buFont typeface="Arial" pitchFamily="34" charset="0"/>
              <a:buNone/>
              <a:defRPr/>
            </a:pPr>
            <a:r>
              <a:rPr lang="en-US" u="sng" dirty="0" smtClean="0"/>
              <a:t> which</a:t>
            </a:r>
          </a:p>
          <a:p>
            <a:pPr fontAlgn="auto">
              <a:spcAft>
                <a:spcPts val="0"/>
              </a:spcAft>
              <a:buFont typeface="Arial" pitchFamily="34" charset="0"/>
              <a:buNone/>
              <a:defRPr/>
            </a:pPr>
            <a:r>
              <a:rPr lang="en-US" u="sng" dirty="0"/>
              <a:t> </a:t>
            </a:r>
            <a:r>
              <a:rPr lang="en-US" u="sng" dirty="0" smtClean="0"/>
              <a:t>came to be</a:t>
            </a:r>
          </a:p>
          <a:p>
            <a:pPr fontAlgn="auto">
              <a:spcAft>
                <a:spcPts val="0"/>
              </a:spcAft>
              <a:buFont typeface="Arial" pitchFamily="34" charset="0"/>
              <a:buNone/>
              <a:defRPr/>
            </a:pPr>
            <a:r>
              <a:rPr lang="en-US" u="sng" dirty="0" smtClean="0"/>
              <a:t> known as </a:t>
            </a:r>
          </a:p>
          <a:p>
            <a:pPr fontAlgn="auto">
              <a:spcAft>
                <a:spcPts val="0"/>
              </a:spcAft>
              <a:buFont typeface="Arial" pitchFamily="34" charset="0"/>
              <a:buNone/>
              <a:defRPr/>
            </a:pPr>
            <a:r>
              <a:rPr lang="en-US" u="sng" dirty="0" smtClean="0"/>
              <a:t> Normandy</a:t>
            </a:r>
            <a:r>
              <a:rPr lang="en-US" dirty="0" smtClean="0"/>
              <a:t>.</a:t>
            </a:r>
          </a:p>
        </p:txBody>
      </p:sp>
      <p:pic>
        <p:nvPicPr>
          <p:cNvPr id="56322" name="Picture 2" descr="Image:Viking Expansion.svg">
            <a:hlinkClick r:id="rId2"/>
          </p:cNvPr>
          <p:cNvPicPr>
            <a:picLocks noChangeAspect="1" noChangeArrowheads="1"/>
          </p:cNvPicPr>
          <p:nvPr/>
        </p:nvPicPr>
        <p:blipFill>
          <a:blip r:embed="rId3" cstate="print"/>
          <a:srcRect/>
          <a:stretch>
            <a:fillRect/>
          </a:stretch>
        </p:blipFill>
        <p:spPr bwMode="auto">
          <a:xfrm>
            <a:off x="2678113" y="2505075"/>
            <a:ext cx="6161087" cy="4048125"/>
          </a:xfrm>
          <a:prstGeom prst="rect">
            <a:avLst/>
          </a:prstGeom>
          <a:noFill/>
          <a:ln w="9525">
            <a:noFill/>
            <a:miter lim="800000"/>
            <a:headEnd/>
            <a:tailEnd/>
          </a:ln>
        </p:spPr>
      </p:pic>
      <p:pic>
        <p:nvPicPr>
          <p:cNvPr id="56324" name="Picture 4" descr="http://www.irelandhistory.org/pictures/normans-invasion.jpg"/>
          <p:cNvPicPr>
            <a:picLocks noChangeAspect="1" noChangeArrowheads="1"/>
          </p:cNvPicPr>
          <p:nvPr/>
        </p:nvPicPr>
        <p:blipFill>
          <a:blip r:embed="rId4" cstate="print"/>
          <a:srcRect/>
          <a:stretch>
            <a:fillRect/>
          </a:stretch>
        </p:blipFill>
        <p:spPr bwMode="auto">
          <a:xfrm>
            <a:off x="6400800" y="234950"/>
            <a:ext cx="2400300" cy="1898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56324"/>
                                        </p:tgtEl>
                                        <p:attrNameLst>
                                          <p:attrName>style.visibility</p:attrName>
                                        </p:attrNameLst>
                                      </p:cBhvr>
                                      <p:to>
                                        <p:strVal val="visible"/>
                                      </p:to>
                                    </p:set>
                                    <p:anim calcmode="lin" valueType="num">
                                      <p:cBhvr>
                                        <p:cTn id="12" dur="1000" fill="hold"/>
                                        <p:tgtEl>
                                          <p:spTgt spid="56324"/>
                                        </p:tgtEl>
                                        <p:attrNameLst>
                                          <p:attrName>ppt_w</p:attrName>
                                        </p:attrNameLst>
                                      </p:cBhvr>
                                      <p:tavLst>
                                        <p:tav tm="0">
                                          <p:val>
                                            <p:strVal val="#ppt_w*0.70"/>
                                          </p:val>
                                        </p:tav>
                                        <p:tav tm="100000">
                                          <p:val>
                                            <p:strVal val="#ppt_w"/>
                                          </p:val>
                                        </p:tav>
                                      </p:tavLst>
                                    </p:anim>
                                    <p:anim calcmode="lin" valueType="num">
                                      <p:cBhvr>
                                        <p:cTn id="13" dur="1000" fill="hold"/>
                                        <p:tgtEl>
                                          <p:spTgt spid="56324"/>
                                        </p:tgtEl>
                                        <p:attrNameLst>
                                          <p:attrName>ppt_h</p:attrName>
                                        </p:attrNameLst>
                                      </p:cBhvr>
                                      <p:tavLst>
                                        <p:tav tm="0">
                                          <p:val>
                                            <p:strVal val="#ppt_h"/>
                                          </p:val>
                                        </p:tav>
                                        <p:tav tm="100000">
                                          <p:val>
                                            <p:strVal val="#ppt_h"/>
                                          </p:val>
                                        </p:tav>
                                      </p:tavLst>
                                    </p:anim>
                                    <p:animEffect transition="in" filter="fade">
                                      <p:cBhvr>
                                        <p:cTn id="14" dur="1000"/>
                                        <p:tgtEl>
                                          <p:spTgt spid="56324"/>
                                        </p:tgtEl>
                                      </p:cBhvr>
                                    </p:animEffect>
                                  </p:childTnLst>
                                </p:cTn>
                              </p:par>
                              <p:par>
                                <p:cTn id="15" presetID="55" presetClass="entr" presetSubtype="0" fill="hold" nodeType="withEffect">
                                  <p:stCondLst>
                                    <p:cond delay="0"/>
                                  </p:stCondLst>
                                  <p:childTnLst>
                                    <p:set>
                                      <p:cBhvr>
                                        <p:cTn id="16" dur="1" fill="hold">
                                          <p:stCondLst>
                                            <p:cond delay="0"/>
                                          </p:stCondLst>
                                        </p:cTn>
                                        <p:tgtEl>
                                          <p:spTgt spid="56322"/>
                                        </p:tgtEl>
                                        <p:attrNameLst>
                                          <p:attrName>style.visibility</p:attrName>
                                        </p:attrNameLst>
                                      </p:cBhvr>
                                      <p:to>
                                        <p:strVal val="visible"/>
                                      </p:to>
                                    </p:set>
                                    <p:anim calcmode="lin" valueType="num">
                                      <p:cBhvr>
                                        <p:cTn id="17" dur="1000" fill="hold"/>
                                        <p:tgtEl>
                                          <p:spTgt spid="56322"/>
                                        </p:tgtEl>
                                        <p:attrNameLst>
                                          <p:attrName>ppt_w</p:attrName>
                                        </p:attrNameLst>
                                      </p:cBhvr>
                                      <p:tavLst>
                                        <p:tav tm="0">
                                          <p:val>
                                            <p:strVal val="#ppt_w*0.70"/>
                                          </p:val>
                                        </p:tav>
                                        <p:tav tm="100000">
                                          <p:val>
                                            <p:strVal val="#ppt_w"/>
                                          </p:val>
                                        </p:tav>
                                      </p:tavLst>
                                    </p:anim>
                                    <p:anim calcmode="lin" valueType="num">
                                      <p:cBhvr>
                                        <p:cTn id="18" dur="1000" fill="hold"/>
                                        <p:tgtEl>
                                          <p:spTgt spid="56322"/>
                                        </p:tgtEl>
                                        <p:attrNameLst>
                                          <p:attrName>ppt_h</p:attrName>
                                        </p:attrNameLst>
                                      </p:cBhvr>
                                      <p:tavLst>
                                        <p:tav tm="0">
                                          <p:val>
                                            <p:strVal val="#ppt_h"/>
                                          </p:val>
                                        </p:tav>
                                        <p:tav tm="100000">
                                          <p:val>
                                            <p:strVal val="#ppt_h"/>
                                          </p:val>
                                        </p:tav>
                                      </p:tavLst>
                                    </p:anim>
                                    <p:animEffect transition="in" filter="fade">
                                      <p:cBhvr>
                                        <p:cTn id="19" dur="1000"/>
                                        <p:tgtEl>
                                          <p:spTgt spid="56322"/>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p:cTn id="24" dur="1000" fill="hold"/>
                                        <p:tgtEl>
                                          <p:spTgt spid="3"/>
                                        </p:tgtEl>
                                        <p:attrNameLst>
                                          <p:attrName>ppt_w</p:attrName>
                                        </p:attrNameLst>
                                      </p:cBhvr>
                                      <p:tavLst>
                                        <p:tav tm="0">
                                          <p:val>
                                            <p:strVal val="#ppt_w*0.70"/>
                                          </p:val>
                                        </p:tav>
                                        <p:tav tm="100000">
                                          <p:val>
                                            <p:strVal val="#ppt_w"/>
                                          </p:val>
                                        </p:tav>
                                      </p:tavLst>
                                    </p:anim>
                                    <p:anim calcmode="lin" valueType="num">
                                      <p:cBhvr>
                                        <p:cTn id="25" dur="1000" fill="hold"/>
                                        <p:tgtEl>
                                          <p:spTgt spid="3"/>
                                        </p:tgtEl>
                                        <p:attrNameLst>
                                          <p:attrName>ppt_h</p:attrName>
                                        </p:attrNameLst>
                                      </p:cBhvr>
                                      <p:tavLst>
                                        <p:tav tm="0">
                                          <p:val>
                                            <p:strVal val="#ppt_h"/>
                                          </p:val>
                                        </p:tav>
                                        <p:tav tm="100000">
                                          <p:val>
                                            <p:strVal val="#ppt_h"/>
                                          </p:val>
                                        </p:tav>
                                      </p:tavLst>
                                    </p:anim>
                                    <p:animEffect transition="in" filter="fade">
                                      <p:cBhvr>
                                        <p:cTn id="26"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Ideas in the </a:t>
            </a:r>
            <a:r>
              <a:rPr lang="en-US" i="1" smtClean="0"/>
              <a:t>Magna Carta</a:t>
            </a:r>
          </a:p>
        </p:txBody>
      </p:sp>
      <p:sp>
        <p:nvSpPr>
          <p:cNvPr id="3" name="Content Placeholder 2"/>
          <p:cNvSpPr>
            <a:spLocks noGrp="1"/>
          </p:cNvSpPr>
          <p:nvPr>
            <p:ph idx="1"/>
          </p:nvPr>
        </p:nvSpPr>
        <p:spPr>
          <a:xfrm>
            <a:off x="457200" y="1371600"/>
            <a:ext cx="8229600" cy="4525963"/>
          </a:xfrm>
        </p:spPr>
        <p:txBody>
          <a:bodyPr>
            <a:normAutofit/>
          </a:bodyPr>
          <a:lstStyle/>
          <a:p>
            <a:r>
              <a:rPr lang="en-US" sz="3000" u="sng" smtClean="0"/>
              <a:t>The </a:t>
            </a:r>
            <a:r>
              <a:rPr lang="en-US" sz="3000" i="1" u="sng" smtClean="0"/>
              <a:t>Magna Carta </a:t>
            </a:r>
            <a:r>
              <a:rPr lang="en-US" sz="3000" u="sng" smtClean="0"/>
              <a:t>required the King to proclaim certain rights (pertaining to freemen), respect certain legal procedures, and accept that his will could be bound by the law</a:t>
            </a:r>
          </a:p>
          <a:p>
            <a:endParaRPr lang="en-US" sz="3000" u="sng" smtClean="0"/>
          </a:p>
          <a:p>
            <a:r>
              <a:rPr lang="en-US" sz="3000" u="sng" smtClean="0"/>
              <a:t>The Magna Carta also instituted the idea of </a:t>
            </a:r>
            <a:r>
              <a:rPr lang="en-US" sz="3000" i="1" u="sng" smtClean="0"/>
              <a:t>Habeas Corpus</a:t>
            </a:r>
            <a:r>
              <a:rPr lang="en-US" sz="3000" u="sng" smtClean="0"/>
              <a:t>, which meant you could not be held in jail without due cause.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King Edward I</a:t>
            </a:r>
          </a:p>
        </p:txBody>
      </p:sp>
      <p:sp>
        <p:nvSpPr>
          <p:cNvPr id="3" name="Content Placeholder 2"/>
          <p:cNvSpPr>
            <a:spLocks noGrp="1"/>
          </p:cNvSpPr>
          <p:nvPr>
            <p:ph idx="1"/>
          </p:nvPr>
        </p:nvSpPr>
        <p:spPr/>
        <p:txBody>
          <a:bodyPr>
            <a:normAutofit/>
          </a:bodyPr>
          <a:lstStyle/>
          <a:p>
            <a:pPr>
              <a:lnSpc>
                <a:spcPct val="90000"/>
              </a:lnSpc>
            </a:pPr>
            <a:r>
              <a:rPr lang="en-US" smtClean="0"/>
              <a:t>During the reign of </a:t>
            </a:r>
            <a:r>
              <a:rPr lang="en-US" u="sng" smtClean="0"/>
              <a:t>King Edward I </a:t>
            </a:r>
            <a:r>
              <a:rPr lang="en-US" smtClean="0"/>
              <a:t>we see the evolution of the idea of </a:t>
            </a:r>
            <a:r>
              <a:rPr lang="en-US" u="sng" smtClean="0"/>
              <a:t>Parliament</a:t>
            </a:r>
            <a:r>
              <a:rPr lang="en-US" smtClean="0"/>
              <a:t>.</a:t>
            </a:r>
          </a:p>
          <a:p>
            <a:pPr>
              <a:lnSpc>
                <a:spcPct val="90000"/>
              </a:lnSpc>
            </a:pPr>
            <a:r>
              <a:rPr lang="en-US" smtClean="0"/>
              <a:t>From the French </a:t>
            </a:r>
            <a:r>
              <a:rPr lang="en-US" i="1" smtClean="0"/>
              <a:t>parler</a:t>
            </a:r>
            <a:r>
              <a:rPr lang="en-US" smtClean="0"/>
              <a:t> (to speak) it </a:t>
            </a:r>
            <a:r>
              <a:rPr lang="en-US" u="sng" smtClean="0"/>
              <a:t>began as an advisory board for the king.</a:t>
            </a:r>
          </a:p>
          <a:p>
            <a:pPr>
              <a:lnSpc>
                <a:spcPct val="90000"/>
              </a:lnSpc>
            </a:pPr>
            <a:r>
              <a:rPr lang="en-US" u="sng" smtClean="0"/>
              <a:t>Later, this body the “power of the purse” because it was believed that “what touches all should be approved by all”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516563"/>
          </a:xfrm>
        </p:spPr>
        <p:txBody>
          <a:bodyPr/>
          <a:lstStyle/>
          <a:p>
            <a:pPr>
              <a:buFont typeface="Arial" charset="0"/>
              <a:buNone/>
            </a:pPr>
            <a:r>
              <a:rPr lang="en-US" sz="3000" smtClean="0"/>
              <a:t>The Parliament eventually evolved into two houses</a:t>
            </a:r>
          </a:p>
          <a:p>
            <a:pPr>
              <a:buFont typeface="Arial" charset="0"/>
              <a:buNone/>
            </a:pPr>
            <a:endParaRPr lang="en-US" sz="3000" smtClean="0"/>
          </a:p>
          <a:p>
            <a:pPr>
              <a:buFont typeface="Arial" charset="0"/>
              <a:buNone/>
            </a:pPr>
            <a:r>
              <a:rPr lang="en-US" sz="3000" u="sng" smtClean="0"/>
              <a:t>The House of Lords</a:t>
            </a:r>
          </a:p>
          <a:p>
            <a:pPr lvl="1">
              <a:buFont typeface="Arial" charset="0"/>
              <a:buNone/>
            </a:pPr>
            <a:r>
              <a:rPr lang="en-US" sz="3000" u="sng" smtClean="0"/>
              <a:t>Made up of Bishops and Nobles</a:t>
            </a:r>
          </a:p>
          <a:p>
            <a:pPr>
              <a:buFont typeface="Arial" charset="0"/>
              <a:buNone/>
            </a:pPr>
            <a:endParaRPr lang="en-US" sz="3000" u="sng" smtClean="0"/>
          </a:p>
          <a:p>
            <a:pPr>
              <a:buFont typeface="Arial" charset="0"/>
              <a:buNone/>
            </a:pPr>
            <a:r>
              <a:rPr lang="en-US" sz="3000" u="sng" smtClean="0"/>
              <a:t>The House of Commons</a:t>
            </a:r>
          </a:p>
          <a:p>
            <a:pPr>
              <a:buFont typeface="Arial" charset="0"/>
              <a:buNone/>
            </a:pPr>
            <a:r>
              <a:rPr lang="en-US" sz="3000" u="sng" smtClean="0"/>
              <a:t>	Made up of Knights and Burghers (City Dwellers)</a:t>
            </a:r>
          </a:p>
          <a:p>
            <a:pPr lvl="1"/>
            <a:endParaRPr lang="en-US" smtClean="0"/>
          </a:p>
          <a:p>
            <a:pPr lvl="1"/>
            <a:endParaRPr lang="en-US" smtClean="0"/>
          </a:p>
          <a:p>
            <a:pPr lvl="1"/>
            <a:endParaRPr lang="en-US" smtClean="0"/>
          </a:p>
          <a:p>
            <a:pPr lvl="1"/>
            <a:endParaRPr lang="en-US" smtClean="0"/>
          </a:p>
          <a:p>
            <a:pPr lvl="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par>
                                <p:cTn id="17" presetID="55"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p:cTn id="19"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 calcmode="lin" valueType="num">
                                      <p:cBhvr>
                                        <p:cTn id="2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p:cTn id="33"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French Kingdom</a:t>
            </a:r>
          </a:p>
        </p:txBody>
      </p:sp>
      <p:sp>
        <p:nvSpPr>
          <p:cNvPr id="3" name="Content Placeholder 2"/>
          <p:cNvSpPr>
            <a:spLocks noGrp="1"/>
          </p:cNvSpPr>
          <p:nvPr>
            <p:ph idx="1"/>
          </p:nvPr>
        </p:nvSpPr>
        <p:spPr>
          <a:xfrm>
            <a:off x="304800" y="1371600"/>
            <a:ext cx="8534400" cy="5257800"/>
          </a:xfrm>
        </p:spPr>
        <p:txBody>
          <a:bodyPr/>
          <a:lstStyle/>
          <a:p>
            <a:r>
              <a:rPr lang="en-US" smtClean="0"/>
              <a:t>After the death of Charlemagne the </a:t>
            </a:r>
            <a:r>
              <a:rPr lang="en-US" u="sng" smtClean="0"/>
              <a:t>western part of his empire (which became France, faced many challenges.  There were heirs fighting for the crown, Vikings invasions, attacks from Spanish Muslims and so there was no centralized power.</a:t>
            </a:r>
          </a:p>
          <a:p>
            <a:r>
              <a:rPr lang="en-US" u="sng" smtClean="0"/>
              <a:t>The Lords of the Carolingian family were unable to hold the throne and so the Great Lords of France decided to appoint a king.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Hugh Capet</a:t>
            </a:r>
          </a:p>
        </p:txBody>
      </p:sp>
      <p:sp>
        <p:nvSpPr>
          <p:cNvPr id="3" name="Content Placeholder 2"/>
          <p:cNvSpPr>
            <a:spLocks noGrp="1"/>
          </p:cNvSpPr>
          <p:nvPr>
            <p:ph idx="1"/>
          </p:nvPr>
        </p:nvSpPr>
        <p:spPr>
          <a:xfrm>
            <a:off x="304800" y="1066800"/>
            <a:ext cx="5410200" cy="5715000"/>
          </a:xfrm>
        </p:spPr>
        <p:txBody>
          <a:bodyPr>
            <a:normAutofit/>
          </a:bodyPr>
          <a:lstStyle/>
          <a:p>
            <a:pPr>
              <a:lnSpc>
                <a:spcPct val="90000"/>
              </a:lnSpc>
            </a:pPr>
            <a:r>
              <a:rPr lang="en-US" sz="3000" u="sng" smtClean="0"/>
              <a:t>The King appointed by the great lords was Hugh Capet, he was the count of Paris or the </a:t>
            </a:r>
            <a:r>
              <a:rPr lang="en-US" sz="3000" i="1" u="sng" smtClean="0"/>
              <a:t>Île de France.</a:t>
            </a:r>
          </a:p>
          <a:p>
            <a:pPr>
              <a:lnSpc>
                <a:spcPct val="90000"/>
              </a:lnSpc>
            </a:pPr>
            <a:endParaRPr lang="en-US" sz="3000" i="1" smtClean="0"/>
          </a:p>
          <a:p>
            <a:pPr>
              <a:lnSpc>
                <a:spcPct val="90000"/>
              </a:lnSpc>
            </a:pPr>
            <a:r>
              <a:rPr lang="en-US" sz="3000" u="sng" smtClean="0"/>
              <a:t>Capet made himself more powerful by having the lords also elect his son as co-ruler and making the office hereditary. This established the Capetian</a:t>
            </a:r>
            <a:r>
              <a:rPr lang="en-US" sz="3000" i="1" u="sng" smtClean="0"/>
              <a:t> </a:t>
            </a:r>
            <a:r>
              <a:rPr lang="en-US" sz="3000" u="sng" smtClean="0"/>
              <a:t>Dynasty. </a:t>
            </a:r>
          </a:p>
        </p:txBody>
      </p:sp>
      <p:pic>
        <p:nvPicPr>
          <p:cNvPr id="4" name="imgMain" descr="http://pro.corbis.com/images/SB001569.jpg?size=67&amp;uid=%7b03dae776-c9fa-4883-aa04-7737a3f78734%7d"/>
          <p:cNvPicPr>
            <a:picLocks noChangeAspect="1" noChangeArrowheads="1"/>
          </p:cNvPicPr>
          <p:nvPr/>
        </p:nvPicPr>
        <p:blipFill>
          <a:blip r:embed="rId2" cstate="print"/>
          <a:srcRect/>
          <a:stretch>
            <a:fillRect/>
          </a:stretch>
        </p:blipFill>
        <p:spPr bwMode="auto">
          <a:xfrm>
            <a:off x="5867400" y="1524000"/>
            <a:ext cx="304800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The Holy Roman Empire</a:t>
            </a:r>
          </a:p>
        </p:txBody>
      </p:sp>
      <p:sp>
        <p:nvSpPr>
          <p:cNvPr id="3" name="Content Placeholder 2"/>
          <p:cNvSpPr>
            <a:spLocks noGrp="1"/>
          </p:cNvSpPr>
          <p:nvPr>
            <p:ph idx="1"/>
          </p:nvPr>
        </p:nvSpPr>
        <p:spPr>
          <a:xfrm>
            <a:off x="457200" y="1219200"/>
            <a:ext cx="8229600" cy="4525963"/>
          </a:xfrm>
        </p:spPr>
        <p:txBody>
          <a:bodyPr/>
          <a:lstStyle/>
          <a:p>
            <a:pPr>
              <a:buFont typeface="Arial" charset="0"/>
              <a:buNone/>
            </a:pPr>
            <a:r>
              <a:rPr lang="en-US" smtClean="0"/>
              <a:t>The </a:t>
            </a:r>
            <a:r>
              <a:rPr lang="en-US" u="sng" smtClean="0"/>
              <a:t>Eastern part of Charlemagne’s Kingdom later became known as the Holy Roman Empire (later Germany).</a:t>
            </a:r>
          </a:p>
          <a:p>
            <a:pPr>
              <a:buFont typeface="Arial" charset="0"/>
              <a:buNone/>
            </a:pPr>
            <a:r>
              <a:rPr lang="en-US" smtClean="0"/>
              <a:t>The territory was </a:t>
            </a:r>
            <a:r>
              <a:rPr lang="en-US" u="sng" smtClean="0"/>
              <a:t>broken into divisions known as duchies ruled by dukes.</a:t>
            </a:r>
          </a:p>
          <a:p>
            <a:pPr>
              <a:buFont typeface="Arial" charset="0"/>
              <a:buNone/>
            </a:pPr>
            <a:r>
              <a:rPr lang="en-US" u="sng" smtClean="0"/>
              <a:t>These dukes elected a king, </a:t>
            </a:r>
          </a:p>
          <a:p>
            <a:pPr>
              <a:buFont typeface="Arial" charset="0"/>
              <a:buNone/>
            </a:pPr>
            <a:r>
              <a:rPr lang="en-US" u="sng" smtClean="0"/>
              <a:t> but he originally did not</a:t>
            </a:r>
          </a:p>
          <a:p>
            <a:pPr>
              <a:buFont typeface="Arial" charset="0"/>
              <a:buNone/>
            </a:pPr>
            <a:r>
              <a:rPr lang="en-US" u="sng" smtClean="0"/>
              <a:t> have a lot of power. </a:t>
            </a:r>
          </a:p>
        </p:txBody>
      </p:sp>
      <p:pic>
        <p:nvPicPr>
          <p:cNvPr id="4" name="Picture 3"/>
          <p:cNvPicPr>
            <a:picLocks noChangeAspect="1" noChangeArrowheads="1"/>
          </p:cNvPicPr>
          <p:nvPr/>
        </p:nvPicPr>
        <p:blipFill>
          <a:blip r:embed="rId2" cstate="print"/>
          <a:srcRect b="12500"/>
          <a:stretch>
            <a:fillRect/>
          </a:stretch>
        </p:blipFill>
        <p:spPr bwMode="auto">
          <a:xfrm>
            <a:off x="6302375" y="3886200"/>
            <a:ext cx="2384425" cy="24749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8"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9"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Otto I</a:t>
            </a:r>
          </a:p>
        </p:txBody>
      </p:sp>
      <p:sp>
        <p:nvSpPr>
          <p:cNvPr id="3" name="Content Placeholder 2"/>
          <p:cNvSpPr>
            <a:spLocks noGrp="1"/>
          </p:cNvSpPr>
          <p:nvPr>
            <p:ph idx="1"/>
          </p:nvPr>
        </p:nvSpPr>
        <p:spPr>
          <a:xfrm>
            <a:off x="76200" y="990600"/>
            <a:ext cx="6400800" cy="5791200"/>
          </a:xfrm>
        </p:spPr>
        <p:txBody>
          <a:bodyPr>
            <a:normAutofit/>
          </a:bodyPr>
          <a:lstStyle/>
          <a:p>
            <a:pPr>
              <a:lnSpc>
                <a:spcPct val="90000"/>
              </a:lnSpc>
            </a:pPr>
            <a:r>
              <a:rPr lang="en-US" sz="2700" u="sng" smtClean="0"/>
              <a:t>Otto was elected king and consolidated power by defeating many of the nobles of Germany who had taken land from the kingdom.</a:t>
            </a:r>
          </a:p>
          <a:p>
            <a:pPr>
              <a:lnSpc>
                <a:spcPct val="90000"/>
              </a:lnSpc>
            </a:pPr>
            <a:endParaRPr lang="en-US" sz="2700" u="sng" smtClean="0"/>
          </a:p>
          <a:p>
            <a:pPr>
              <a:lnSpc>
                <a:spcPct val="90000"/>
              </a:lnSpc>
            </a:pPr>
            <a:r>
              <a:rPr lang="en-US" sz="2700" u="sng" smtClean="0"/>
              <a:t>He later moved into Italy and reclaimed much of the territory which had been ruled by Charlemagne.</a:t>
            </a:r>
          </a:p>
          <a:p>
            <a:pPr>
              <a:lnSpc>
                <a:spcPct val="90000"/>
              </a:lnSpc>
            </a:pPr>
            <a:endParaRPr lang="en-US" sz="2700" u="sng" smtClean="0"/>
          </a:p>
          <a:p>
            <a:pPr>
              <a:lnSpc>
                <a:spcPct val="90000"/>
              </a:lnSpc>
            </a:pPr>
            <a:r>
              <a:rPr lang="en-US" sz="2700" u="sng" smtClean="0"/>
              <a:t>After assisting the Pope with a revolt he was crowned “Emperor of the Romans,” thus beginning the </a:t>
            </a:r>
            <a:r>
              <a:rPr lang="en-US" sz="2700" b="1" u="sng" smtClean="0">
                <a:effectLst>
                  <a:outerShdw blurRad="38100" dist="38100" dir="2700000" algn="tl">
                    <a:srgbClr val="1F497D"/>
                  </a:outerShdw>
                </a:effectLst>
              </a:rPr>
              <a:t>Holy Roman Empire</a:t>
            </a:r>
            <a:r>
              <a:rPr lang="en-US" sz="2700" u="sng" smtClean="0"/>
              <a:t>.</a:t>
            </a:r>
          </a:p>
        </p:txBody>
      </p:sp>
      <p:pic>
        <p:nvPicPr>
          <p:cNvPr id="103426" name="Picture 2" descr="File:Otto I Manuscriptum Mediolanense c 1200.jpg">
            <a:hlinkClick r:id="rId2"/>
          </p:cNvPr>
          <p:cNvPicPr>
            <a:picLocks noChangeAspect="1" noChangeArrowheads="1"/>
          </p:cNvPicPr>
          <p:nvPr/>
        </p:nvPicPr>
        <p:blipFill>
          <a:blip r:embed="rId3" cstate="print"/>
          <a:srcRect/>
          <a:stretch>
            <a:fillRect/>
          </a:stretch>
        </p:blipFill>
        <p:spPr bwMode="auto">
          <a:xfrm>
            <a:off x="6324600" y="990600"/>
            <a:ext cx="2524125" cy="1828800"/>
          </a:xfrm>
          <a:prstGeom prst="rect">
            <a:avLst/>
          </a:prstGeom>
          <a:noFill/>
          <a:ln w="9525">
            <a:noFill/>
            <a:miter lim="800000"/>
            <a:headEnd/>
            <a:tailEnd/>
          </a:ln>
        </p:spPr>
      </p:pic>
      <p:pic>
        <p:nvPicPr>
          <p:cNvPr id="103428" name="Picture 4" descr="http://wpcontent.answers.com/wikipedia/commons/thumb/3/35/Otto_the_Great.jpg/200px-Otto_the_Great.jpg"/>
          <p:cNvPicPr>
            <a:picLocks noChangeAspect="1" noChangeArrowheads="1"/>
          </p:cNvPicPr>
          <p:nvPr/>
        </p:nvPicPr>
        <p:blipFill>
          <a:blip r:embed="rId4" cstate="print"/>
          <a:srcRect/>
          <a:stretch>
            <a:fillRect/>
          </a:stretch>
        </p:blipFill>
        <p:spPr bwMode="auto">
          <a:xfrm>
            <a:off x="6629400" y="3124200"/>
            <a:ext cx="1995488" cy="274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3426"/>
                                        </p:tgtEl>
                                        <p:attrNameLst>
                                          <p:attrName>style.visibility</p:attrName>
                                        </p:attrNameLst>
                                      </p:cBhvr>
                                      <p:to>
                                        <p:strVal val="visible"/>
                                      </p:to>
                                    </p:set>
                                    <p:anim calcmode="lin" valueType="num">
                                      <p:cBhvr>
                                        <p:cTn id="12" dur="1000" fill="hold"/>
                                        <p:tgtEl>
                                          <p:spTgt spid="103426"/>
                                        </p:tgtEl>
                                        <p:attrNameLst>
                                          <p:attrName>ppt_w</p:attrName>
                                        </p:attrNameLst>
                                      </p:cBhvr>
                                      <p:tavLst>
                                        <p:tav tm="0">
                                          <p:val>
                                            <p:strVal val="#ppt_w*0.70"/>
                                          </p:val>
                                        </p:tav>
                                        <p:tav tm="100000">
                                          <p:val>
                                            <p:strVal val="#ppt_w"/>
                                          </p:val>
                                        </p:tav>
                                      </p:tavLst>
                                    </p:anim>
                                    <p:anim calcmode="lin" valueType="num">
                                      <p:cBhvr>
                                        <p:cTn id="13" dur="1000" fill="hold"/>
                                        <p:tgtEl>
                                          <p:spTgt spid="103426"/>
                                        </p:tgtEl>
                                        <p:attrNameLst>
                                          <p:attrName>ppt_h</p:attrName>
                                        </p:attrNameLst>
                                      </p:cBhvr>
                                      <p:tavLst>
                                        <p:tav tm="0">
                                          <p:val>
                                            <p:strVal val="#ppt_h"/>
                                          </p:val>
                                        </p:tav>
                                        <p:tav tm="100000">
                                          <p:val>
                                            <p:strVal val="#ppt_h"/>
                                          </p:val>
                                        </p:tav>
                                      </p:tavLst>
                                    </p:anim>
                                    <p:animEffect transition="in" filter="fade">
                                      <p:cBhvr>
                                        <p:cTn id="14" dur="1000"/>
                                        <p:tgtEl>
                                          <p:spTgt spid="103426"/>
                                        </p:tgtEl>
                                      </p:cBhvr>
                                    </p:animEffect>
                                  </p:childTnLst>
                                </p:cTn>
                              </p:par>
                              <p:par>
                                <p:cTn id="15" presetID="55" presetClass="entr" presetSubtype="0" fill="hold" nodeType="withEffect">
                                  <p:stCondLst>
                                    <p:cond delay="0"/>
                                  </p:stCondLst>
                                  <p:childTnLst>
                                    <p:set>
                                      <p:cBhvr>
                                        <p:cTn id="16" dur="1" fill="hold">
                                          <p:stCondLst>
                                            <p:cond delay="0"/>
                                          </p:stCondLst>
                                        </p:cTn>
                                        <p:tgtEl>
                                          <p:spTgt spid="103428"/>
                                        </p:tgtEl>
                                        <p:attrNameLst>
                                          <p:attrName>style.visibility</p:attrName>
                                        </p:attrNameLst>
                                      </p:cBhvr>
                                      <p:to>
                                        <p:strVal val="visible"/>
                                      </p:to>
                                    </p:set>
                                    <p:anim calcmode="lin" valueType="num">
                                      <p:cBhvr>
                                        <p:cTn id="17" dur="1000" fill="hold"/>
                                        <p:tgtEl>
                                          <p:spTgt spid="103428"/>
                                        </p:tgtEl>
                                        <p:attrNameLst>
                                          <p:attrName>ppt_w</p:attrName>
                                        </p:attrNameLst>
                                      </p:cBhvr>
                                      <p:tavLst>
                                        <p:tav tm="0">
                                          <p:val>
                                            <p:strVal val="#ppt_w*0.70"/>
                                          </p:val>
                                        </p:tav>
                                        <p:tav tm="100000">
                                          <p:val>
                                            <p:strVal val="#ppt_w"/>
                                          </p:val>
                                        </p:tav>
                                      </p:tavLst>
                                    </p:anim>
                                    <p:anim calcmode="lin" valueType="num">
                                      <p:cBhvr>
                                        <p:cTn id="18" dur="1000" fill="hold"/>
                                        <p:tgtEl>
                                          <p:spTgt spid="103428"/>
                                        </p:tgtEl>
                                        <p:attrNameLst>
                                          <p:attrName>ppt_h</p:attrName>
                                        </p:attrNameLst>
                                      </p:cBhvr>
                                      <p:tavLst>
                                        <p:tav tm="0">
                                          <p:val>
                                            <p:strVal val="#ppt_h"/>
                                          </p:val>
                                        </p:tav>
                                        <p:tav tm="100000">
                                          <p:val>
                                            <p:strVal val="#ppt_h"/>
                                          </p:val>
                                        </p:tav>
                                      </p:tavLst>
                                    </p:anim>
                                    <p:animEffect transition="in" filter="fade">
                                      <p:cBhvr>
                                        <p:cTn id="19" dur="1000"/>
                                        <p:tgtEl>
                                          <p:spTgt spid="103428"/>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Struggles With Italy</a:t>
            </a:r>
          </a:p>
        </p:txBody>
      </p:sp>
      <p:sp>
        <p:nvSpPr>
          <p:cNvPr id="3" name="Content Placeholder 2"/>
          <p:cNvSpPr>
            <a:spLocks noGrp="1"/>
          </p:cNvSpPr>
          <p:nvPr>
            <p:ph idx="1"/>
          </p:nvPr>
        </p:nvSpPr>
        <p:spPr/>
        <p:txBody>
          <a:bodyPr/>
          <a:lstStyle/>
          <a:p>
            <a:r>
              <a:rPr lang="en-US" u="sng" smtClean="0"/>
              <a:t>Later Holy Roman Emperors wanted to assert their power in Italy.  Otto I had been very involved with the development of the Church in his Empire and later Holy Roman Emperors had done the same thing.</a:t>
            </a:r>
          </a:p>
          <a:p>
            <a:r>
              <a:rPr lang="en-US" u="sng" smtClean="0"/>
              <a:t>The Pope viewed this as wanting too much power that should have been his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amond(in)">
                                      <p:cBhvr>
                                        <p:cTn id="12" dur="1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amond(in)">
                                      <p:cBhvr>
                                        <p:cTn id="17"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8686800" cy="6400800"/>
          </a:xfrm>
        </p:spPr>
        <p:txBody>
          <a:bodyPr>
            <a:normAutofit/>
          </a:bodyPr>
          <a:lstStyle/>
          <a:p>
            <a:pPr>
              <a:lnSpc>
                <a:spcPct val="90000"/>
              </a:lnSpc>
            </a:pPr>
            <a:r>
              <a:rPr lang="en-US" sz="2700" u="sng" smtClean="0"/>
              <a:t>Two of the Holy Roman Emperors Frederick I and Frederick II were involved in conflicts with the Pope in Italy.</a:t>
            </a:r>
          </a:p>
          <a:p>
            <a:pPr>
              <a:lnSpc>
                <a:spcPct val="90000"/>
              </a:lnSpc>
            </a:pPr>
            <a:endParaRPr lang="en-US" sz="2700" smtClean="0"/>
          </a:p>
          <a:p>
            <a:pPr>
              <a:lnSpc>
                <a:spcPct val="90000"/>
              </a:lnSpc>
            </a:pPr>
            <a:r>
              <a:rPr lang="en-US" sz="2700" smtClean="0"/>
              <a:t>While away in Italy, the German Nobles rebelled at home and the two kings lost a lot of their power.</a:t>
            </a:r>
          </a:p>
          <a:p>
            <a:pPr>
              <a:lnSpc>
                <a:spcPct val="90000"/>
              </a:lnSpc>
            </a:pPr>
            <a:endParaRPr lang="en-US" sz="2700" smtClean="0"/>
          </a:p>
          <a:p>
            <a:pPr>
              <a:lnSpc>
                <a:spcPct val="90000"/>
              </a:lnSpc>
            </a:pPr>
            <a:r>
              <a:rPr lang="en-US" sz="2700" u="sng" smtClean="0"/>
              <a:t>Because of its involvement in the struggle for power in Italy, the Holy Roman Empire was not able to achieve the political unity which was to develop in France, England, and later, Spain.</a:t>
            </a:r>
          </a:p>
          <a:p>
            <a:pPr>
              <a:lnSpc>
                <a:spcPct val="90000"/>
              </a:lnSpc>
            </a:pPr>
            <a:endParaRPr lang="en-US" sz="2700" u="sng" smtClean="0"/>
          </a:p>
          <a:p>
            <a:pPr>
              <a:lnSpc>
                <a:spcPct val="90000"/>
              </a:lnSpc>
            </a:pPr>
            <a:r>
              <a:rPr lang="en-US" sz="2700" u="sng" smtClean="0"/>
              <a:t>Germany and Italy were not united under single leadership until the 19</a:t>
            </a:r>
            <a:r>
              <a:rPr lang="en-US" sz="2700" u="sng" baseline="30000" smtClean="0"/>
              <a:t>th</a:t>
            </a:r>
            <a:r>
              <a:rPr lang="en-US" sz="2700" u="sng" smtClean="0"/>
              <a:t> Century</a:t>
            </a:r>
            <a:r>
              <a:rPr lang="en-US" sz="270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 calcmode="lin" valueType="num">
                                      <p:cBhvr>
                                        <p:cTn id="2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 calcmode="lin" valueType="num">
                                      <p:cBhvr>
                                        <p:cTn id="28"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457200" y="0"/>
            <a:ext cx="8229600" cy="1143000"/>
          </a:xfrm>
        </p:spPr>
        <p:txBody>
          <a:bodyPr/>
          <a:lstStyle/>
          <a:p>
            <a:r>
              <a:rPr lang="en-US" smtClean="0"/>
              <a:t>Papal States and Simony</a:t>
            </a:r>
          </a:p>
        </p:txBody>
      </p:sp>
      <p:sp>
        <p:nvSpPr>
          <p:cNvPr id="3" name="Content Placeholder 2"/>
          <p:cNvSpPr>
            <a:spLocks noGrp="1"/>
          </p:cNvSpPr>
          <p:nvPr>
            <p:ph idx="1"/>
          </p:nvPr>
        </p:nvSpPr>
        <p:spPr>
          <a:xfrm>
            <a:off x="457200" y="1066800"/>
            <a:ext cx="8229600" cy="5410200"/>
          </a:xfrm>
        </p:spPr>
        <p:txBody>
          <a:bodyPr rtlCol="0">
            <a:normAutofit fontScale="85000" lnSpcReduction="20000"/>
          </a:bodyPr>
          <a:lstStyle/>
          <a:p>
            <a:pPr fontAlgn="auto">
              <a:spcAft>
                <a:spcPts val="0"/>
              </a:spcAft>
              <a:buFont typeface="Arial" pitchFamily="34" charset="0"/>
              <a:buChar char="•"/>
              <a:defRPr/>
            </a:pPr>
            <a:r>
              <a:rPr lang="en-US" u="sng" dirty="0" smtClean="0"/>
              <a:t>The </a:t>
            </a:r>
            <a:r>
              <a:rPr lang="en-US" b="1" u="sng" dirty="0" smtClean="0">
                <a:solidFill>
                  <a:schemeClr val="bg1"/>
                </a:solidFill>
              </a:rPr>
              <a:t>Papal States </a:t>
            </a:r>
            <a:r>
              <a:rPr lang="en-US" u="sng" dirty="0" smtClean="0"/>
              <a:t>were the territories surrounding Rome which were controlled by the Pope and the Church</a:t>
            </a:r>
            <a:r>
              <a:rPr lang="en-US" dirty="0" smtClean="0"/>
              <a:t>.</a:t>
            </a:r>
          </a:p>
          <a:p>
            <a:pPr fontAlgn="auto">
              <a:spcAft>
                <a:spcPts val="0"/>
              </a:spcAft>
              <a:buFont typeface="Arial" pitchFamily="34" charset="0"/>
              <a:buChar char="•"/>
              <a:defRPr/>
            </a:pPr>
            <a:r>
              <a:rPr lang="en-US" dirty="0" smtClean="0"/>
              <a:t>As the Middle Ages went on </a:t>
            </a:r>
            <a:r>
              <a:rPr lang="en-US" u="sng" dirty="0" smtClean="0"/>
              <a:t>the church became more involved in political affairs</a:t>
            </a:r>
            <a:r>
              <a:rPr lang="en-US" dirty="0" smtClean="0"/>
              <a:t>.  The feudal government of the time complicated matters.  Lords appointed these bishops and other church officials as their vassals, and they had to be loyal to their lords, bishops and abbots became more worldly and neglected their spiritual duties.</a:t>
            </a:r>
          </a:p>
          <a:p>
            <a:pPr fontAlgn="auto">
              <a:spcAft>
                <a:spcPts val="0"/>
              </a:spcAft>
              <a:buFont typeface="Arial" pitchFamily="34" charset="0"/>
              <a:buChar char="•"/>
              <a:defRPr/>
            </a:pPr>
            <a:r>
              <a:rPr lang="en-US" u="sng" dirty="0" smtClean="0"/>
              <a:t>A practice known as </a:t>
            </a:r>
            <a:r>
              <a:rPr lang="en-US" b="1" u="sng" dirty="0" smtClean="0">
                <a:solidFill>
                  <a:schemeClr val="bg1"/>
                </a:solidFill>
              </a:rPr>
              <a:t>simony</a:t>
            </a:r>
            <a:r>
              <a:rPr lang="en-US" u="sng" dirty="0" smtClean="0">
                <a:solidFill>
                  <a:schemeClr val="accent2"/>
                </a:solidFill>
              </a:rPr>
              <a:t> </a:t>
            </a:r>
            <a:r>
              <a:rPr lang="en-US" u="sng" dirty="0" smtClean="0"/>
              <a:t>developed where lords would sell church offices.  This became an important source of income for lords and nobles</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Hungary</a:t>
            </a:r>
          </a:p>
        </p:txBody>
      </p:sp>
      <p:sp>
        <p:nvSpPr>
          <p:cNvPr id="3" name="Content Placeholder 2"/>
          <p:cNvSpPr>
            <a:spLocks noGrp="1"/>
          </p:cNvSpPr>
          <p:nvPr>
            <p:ph idx="1"/>
          </p:nvPr>
        </p:nvSpPr>
        <p:spPr/>
        <p:txBody>
          <a:bodyPr/>
          <a:lstStyle/>
          <a:p>
            <a:pPr algn="ctr">
              <a:buFont typeface="Arial" charset="0"/>
              <a:buNone/>
            </a:pPr>
            <a:r>
              <a:rPr lang="en-US" u="sng" smtClean="0"/>
              <a:t>A group known as the Magyars settled in Hungary</a:t>
            </a:r>
          </a:p>
        </p:txBody>
      </p:sp>
      <p:pic>
        <p:nvPicPr>
          <p:cNvPr id="4" name="Picture 3" descr="Magyars.jpg"/>
          <p:cNvPicPr>
            <a:picLocks noChangeAspect="1"/>
          </p:cNvPicPr>
          <p:nvPr/>
        </p:nvPicPr>
        <p:blipFill>
          <a:blip r:embed="rId2" cstate="print"/>
          <a:srcRect/>
          <a:stretch>
            <a:fillRect/>
          </a:stretch>
        </p:blipFill>
        <p:spPr bwMode="auto">
          <a:xfrm>
            <a:off x="2209800" y="3048000"/>
            <a:ext cx="4953000" cy="34559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457200" y="76200"/>
            <a:ext cx="8229600" cy="1143000"/>
          </a:xfrm>
        </p:spPr>
        <p:txBody>
          <a:bodyPr/>
          <a:lstStyle/>
          <a:p>
            <a:r>
              <a:rPr lang="en-US" smtClean="0"/>
              <a:t>Church Reform</a:t>
            </a:r>
          </a:p>
        </p:txBody>
      </p:sp>
      <p:sp>
        <p:nvSpPr>
          <p:cNvPr id="3" name="Content Placeholder 2"/>
          <p:cNvSpPr>
            <a:spLocks noGrp="1"/>
          </p:cNvSpPr>
          <p:nvPr>
            <p:ph idx="1"/>
          </p:nvPr>
        </p:nvSpPr>
        <p:spPr>
          <a:xfrm>
            <a:off x="457200" y="1066800"/>
            <a:ext cx="5334000" cy="5410200"/>
          </a:xfrm>
        </p:spPr>
        <p:txBody>
          <a:bodyPr/>
          <a:lstStyle/>
          <a:p>
            <a:r>
              <a:rPr lang="en-US" sz="3400" u="sng" smtClean="0"/>
              <a:t>By the 11</a:t>
            </a:r>
            <a:r>
              <a:rPr lang="en-US" sz="3400" u="sng" baseline="30000" smtClean="0"/>
              <a:t>th</a:t>
            </a:r>
            <a:r>
              <a:rPr lang="en-US" sz="3400" u="sng" smtClean="0"/>
              <a:t> century church officials realized that they need more control over appointments to the church.</a:t>
            </a:r>
          </a:p>
          <a:p>
            <a:r>
              <a:rPr lang="en-US" sz="3400" u="sng" smtClean="0"/>
              <a:t>They wanted to eliminate a practice which had developed which was known as Lay Investiture</a:t>
            </a:r>
            <a:r>
              <a:rPr lang="en-US" sz="3400" smtClean="0"/>
              <a:t>.</a:t>
            </a:r>
          </a:p>
        </p:txBody>
      </p:sp>
      <p:pic>
        <p:nvPicPr>
          <p:cNvPr id="41988" name="Picture 2" descr="File:Investiturewoodcut.jpg">
            <a:hlinkClick r:id="rId2"/>
          </p:cNvPr>
          <p:cNvPicPr>
            <a:picLocks noChangeAspect="1" noChangeArrowheads="1"/>
          </p:cNvPicPr>
          <p:nvPr/>
        </p:nvPicPr>
        <p:blipFill>
          <a:blip r:embed="rId3" cstate="print"/>
          <a:srcRect/>
          <a:stretch>
            <a:fillRect/>
          </a:stretch>
        </p:blipFill>
        <p:spPr bwMode="auto">
          <a:xfrm>
            <a:off x="5867400" y="1828800"/>
            <a:ext cx="2971800" cy="340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76200"/>
            <a:ext cx="8229600" cy="868363"/>
          </a:xfrm>
        </p:spPr>
        <p:txBody>
          <a:bodyPr/>
          <a:lstStyle/>
          <a:p>
            <a:r>
              <a:rPr lang="en-US" smtClean="0"/>
              <a:t>Lay Investiture</a:t>
            </a:r>
          </a:p>
        </p:txBody>
      </p:sp>
      <p:sp>
        <p:nvSpPr>
          <p:cNvPr id="3" name="Content Placeholder 2"/>
          <p:cNvSpPr>
            <a:spLocks noGrp="1"/>
          </p:cNvSpPr>
          <p:nvPr>
            <p:ph idx="1"/>
          </p:nvPr>
        </p:nvSpPr>
        <p:spPr>
          <a:xfrm>
            <a:off x="457200" y="1066800"/>
            <a:ext cx="8229600" cy="5059363"/>
          </a:xfrm>
        </p:spPr>
        <p:txBody>
          <a:bodyPr/>
          <a:lstStyle/>
          <a:p>
            <a:r>
              <a:rPr lang="en-US" smtClean="0"/>
              <a:t>When an Abbot or Bishop was appointed to the church they were given symbols of their new office.</a:t>
            </a:r>
          </a:p>
          <a:p>
            <a:r>
              <a:rPr lang="en-US" smtClean="0"/>
              <a:t>These objects were a </a:t>
            </a:r>
            <a:r>
              <a:rPr lang="en-US" u="sng" smtClean="0"/>
              <a:t>ring and a staff</a:t>
            </a:r>
            <a:r>
              <a:rPr lang="en-US" smtClean="0"/>
              <a:t>, they symbolized the spiritual authority which was being granted, or invested, by the church. </a:t>
            </a:r>
            <a:r>
              <a:rPr lang="en-US" u="sng" smtClean="0"/>
              <a:t>The ring represented marriage to the church and the staff was symbolic of the duty to be a good shepherd to the people.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r>
              <a:rPr lang="en-US" u="sng" smtClean="0"/>
              <a:t>Pope Gregory VII and the Church wanted to end the practice of lay investiture and take that power back for the church.</a:t>
            </a:r>
          </a:p>
          <a:p>
            <a:r>
              <a:rPr lang="en-US" smtClean="0"/>
              <a:t>Pope Gregory Declared that only the church had the authority to appoint church officials.  He claimed that the church’s power was supreme and that the nobility did not hold any power over the church.</a:t>
            </a:r>
          </a:p>
          <a:p>
            <a:r>
              <a:rPr lang="en-US" u="sng" smtClean="0"/>
              <a:t>This led to a conflict with Holy Roman Emperor Henry IV.</a:t>
            </a:r>
          </a:p>
        </p:txBody>
      </p:sp>
      <p:pic>
        <p:nvPicPr>
          <p:cNvPr id="44035" name="Picture 2" descr="http://images.absoluteastronomy.com/images/topicimages/h/he/henry_iv,_holy_roman_emperor.gif"/>
          <p:cNvPicPr>
            <a:picLocks noChangeAspect="1" noChangeArrowheads="1"/>
          </p:cNvPicPr>
          <p:nvPr/>
        </p:nvPicPr>
        <p:blipFill>
          <a:blip r:embed="rId2" cstate="print"/>
          <a:srcRect/>
          <a:stretch>
            <a:fillRect/>
          </a:stretch>
        </p:blipFill>
        <p:spPr bwMode="auto">
          <a:xfrm>
            <a:off x="7467600" y="4191000"/>
            <a:ext cx="1371600" cy="2381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57200" y="76200"/>
            <a:ext cx="8229600" cy="1143000"/>
          </a:xfrm>
        </p:spPr>
        <p:txBody>
          <a:bodyPr/>
          <a:lstStyle/>
          <a:p>
            <a:r>
              <a:rPr lang="en-US" smtClean="0"/>
              <a:t>Henry IV vs. Pope Gregory VII</a:t>
            </a:r>
          </a:p>
        </p:txBody>
      </p:sp>
      <p:sp>
        <p:nvSpPr>
          <p:cNvPr id="3" name="Content Placeholder 2"/>
          <p:cNvSpPr>
            <a:spLocks noGrp="1"/>
          </p:cNvSpPr>
          <p:nvPr>
            <p:ph idx="1"/>
          </p:nvPr>
        </p:nvSpPr>
        <p:spPr>
          <a:xfrm>
            <a:off x="304800" y="1219200"/>
            <a:ext cx="8610600" cy="5334000"/>
          </a:xfrm>
        </p:spPr>
        <p:txBody>
          <a:bodyPr/>
          <a:lstStyle/>
          <a:p>
            <a:r>
              <a:rPr lang="en-US" smtClean="0"/>
              <a:t>Henry sent a letter to the Pope which declared that the Pope was a fake and had no real authority.  His letter ended, “I, Henry, king by the grace of God, with all of my Bishops, say to you, come down, come down, and be damned throughout the ages”</a:t>
            </a:r>
          </a:p>
          <a:p>
            <a:r>
              <a:rPr lang="en-US" smtClean="0"/>
              <a:t>Obviously, the Pope was not pleased by this.  </a:t>
            </a:r>
            <a:r>
              <a:rPr lang="en-US" u="sng" smtClean="0"/>
              <a:t>Pope Gregory VII excommunicated Henry IV and supported the overthrow of his power</a:t>
            </a:r>
            <a:r>
              <a:rPr lang="en-US"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152400"/>
            <a:ext cx="5715000" cy="6556375"/>
          </a:xfrm>
          <a:prstGeom prst="rect">
            <a:avLst/>
          </a:prstGeom>
          <a:noFill/>
          <a:ln w="9525">
            <a:noFill/>
            <a:miter lim="800000"/>
            <a:headEnd/>
            <a:tailEnd/>
          </a:ln>
        </p:spPr>
        <p:txBody>
          <a:bodyPr>
            <a:spAutoFit/>
          </a:bodyPr>
          <a:lstStyle/>
          <a:p>
            <a:r>
              <a:rPr lang="en-US" sz="2800">
                <a:latin typeface="Calibri" pitchFamily="34" charset="0"/>
              </a:rPr>
              <a:t>Henry IV, was faced with the prospect of losing his kingdom to lords who were rebelling against him and supporting the overthrow of his power.</a:t>
            </a:r>
          </a:p>
          <a:p>
            <a:endParaRPr lang="en-US" sz="2800">
              <a:latin typeface="Calibri" pitchFamily="34" charset="0"/>
            </a:endParaRPr>
          </a:p>
          <a:p>
            <a:r>
              <a:rPr lang="en-US" sz="2800" u="sng">
                <a:latin typeface="Calibri" pitchFamily="34" charset="0"/>
              </a:rPr>
              <a:t>Henry decided to go apologize to the Pope and be reinstated with the Church. Henry traveled to  Canossa in northern Italy to meet the pope and apologize in person</a:t>
            </a:r>
            <a:r>
              <a:rPr lang="en-US" sz="2800">
                <a:latin typeface="Calibri" pitchFamily="34" charset="0"/>
              </a:rPr>
              <a:t>.  He wore a hair shirt and stood outside barefoot in the snow.  As a priest, the Pope had to accept Henry’s penance and lift his excommunication.</a:t>
            </a:r>
          </a:p>
        </p:txBody>
      </p:sp>
      <p:pic>
        <p:nvPicPr>
          <p:cNvPr id="46083" name="Picture 2" descr="http://upload.wikimedia.org/wikipedia/commons/3/30/Schwoiser_Heinrich_vor_Canossa.jpg"/>
          <p:cNvPicPr>
            <a:picLocks noChangeAspect="1" noChangeArrowheads="1"/>
          </p:cNvPicPr>
          <p:nvPr/>
        </p:nvPicPr>
        <p:blipFill>
          <a:blip r:embed="rId2" cstate="print"/>
          <a:srcRect/>
          <a:stretch>
            <a:fillRect/>
          </a:stretch>
        </p:blipFill>
        <p:spPr bwMode="auto">
          <a:xfrm>
            <a:off x="5943600" y="990600"/>
            <a:ext cx="2895600" cy="4810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dissolve">
                                      <p:cBhvr>
                                        <p:cTn id="1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457200" y="76200"/>
            <a:ext cx="8229600" cy="1143000"/>
          </a:xfrm>
        </p:spPr>
        <p:txBody>
          <a:bodyPr/>
          <a:lstStyle/>
          <a:p>
            <a:r>
              <a:rPr lang="en-US" smtClean="0"/>
              <a:t>The Concordat of Worms</a:t>
            </a:r>
          </a:p>
        </p:txBody>
      </p:sp>
      <p:sp>
        <p:nvSpPr>
          <p:cNvPr id="3" name="Content Placeholder 2"/>
          <p:cNvSpPr>
            <a:spLocks noGrp="1"/>
          </p:cNvSpPr>
          <p:nvPr>
            <p:ph idx="1"/>
          </p:nvPr>
        </p:nvSpPr>
        <p:spPr>
          <a:xfrm>
            <a:off x="228600" y="1219200"/>
            <a:ext cx="8686800" cy="5181600"/>
          </a:xfrm>
        </p:spPr>
        <p:txBody>
          <a:bodyPr rtlCol="0">
            <a:normAutofit fontScale="92500" lnSpcReduction="10000"/>
          </a:bodyPr>
          <a:lstStyle/>
          <a:p>
            <a:pPr fontAlgn="auto">
              <a:spcAft>
                <a:spcPts val="0"/>
              </a:spcAft>
              <a:buFont typeface="Arial" pitchFamily="34" charset="0"/>
              <a:buChar char="•"/>
              <a:defRPr/>
            </a:pPr>
            <a:r>
              <a:rPr lang="en-US" dirty="0" smtClean="0"/>
              <a:t>The dispute over lay investiture continued.  Henry overthrew the Pope and then, Gregory died in exile. After they were both dead the conflict continued for several generations.</a:t>
            </a:r>
          </a:p>
          <a:p>
            <a:pPr fontAlgn="auto">
              <a:spcAft>
                <a:spcPts val="0"/>
              </a:spcAft>
              <a:buFont typeface="Arial" pitchFamily="34" charset="0"/>
              <a:buChar char="•"/>
              <a:defRPr/>
            </a:pPr>
            <a:r>
              <a:rPr lang="en-US" dirty="0" smtClean="0"/>
              <a:t>Finally in 1122 at Worms the Concordat of Worms passed.  </a:t>
            </a:r>
            <a:r>
              <a:rPr lang="en-US" u="sng" dirty="0" smtClean="0"/>
              <a:t>In this agreement the Church won the power to appoint church officials and the emperor got to give the new bishop the symbols of government authority while the church instilled the ring and staff which were symbols of spiritual authority</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7200" y="76200"/>
            <a:ext cx="8229600" cy="868363"/>
          </a:xfrm>
        </p:spPr>
        <p:txBody>
          <a:bodyPr/>
          <a:lstStyle/>
          <a:p>
            <a:r>
              <a:rPr lang="en-US" smtClean="0"/>
              <a:t>The Church Supreme</a:t>
            </a:r>
          </a:p>
        </p:txBody>
      </p:sp>
      <p:sp>
        <p:nvSpPr>
          <p:cNvPr id="3" name="Content Placeholder 2"/>
          <p:cNvSpPr>
            <a:spLocks noGrp="1"/>
          </p:cNvSpPr>
          <p:nvPr>
            <p:ph idx="1"/>
          </p:nvPr>
        </p:nvSpPr>
        <p:spPr>
          <a:xfrm>
            <a:off x="228600" y="838200"/>
            <a:ext cx="6629400" cy="5867400"/>
          </a:xfrm>
        </p:spPr>
        <p:txBody>
          <a:bodyPr>
            <a:normAutofit fontScale="92500"/>
          </a:bodyPr>
          <a:lstStyle/>
          <a:p>
            <a:pPr>
              <a:lnSpc>
                <a:spcPct val="80000"/>
              </a:lnSpc>
            </a:pPr>
            <a:r>
              <a:rPr lang="en-US" sz="3000" dirty="0" smtClean="0"/>
              <a:t>The attempts to make the church more powerful did not end with Gregory VII.  During the 12</a:t>
            </a:r>
            <a:r>
              <a:rPr lang="en-US" sz="3000" baseline="30000" dirty="0" smtClean="0"/>
              <a:t>th</a:t>
            </a:r>
            <a:r>
              <a:rPr lang="en-US" sz="3000" dirty="0" smtClean="0"/>
              <a:t> and 13</a:t>
            </a:r>
            <a:r>
              <a:rPr lang="en-US" sz="3000" baseline="30000" dirty="0" smtClean="0"/>
              <a:t>th</a:t>
            </a:r>
            <a:r>
              <a:rPr lang="en-US" sz="3000" dirty="0" smtClean="0"/>
              <a:t> century the Popes continued to strengthen the papacy.</a:t>
            </a:r>
          </a:p>
          <a:p>
            <a:pPr>
              <a:lnSpc>
                <a:spcPct val="80000"/>
              </a:lnSpc>
            </a:pPr>
            <a:r>
              <a:rPr lang="en-US" sz="3000" dirty="0" smtClean="0"/>
              <a:t>Pope Innocent III declared the Act of </a:t>
            </a:r>
            <a:r>
              <a:rPr lang="en-US" sz="3000" b="1" u="sng" dirty="0" smtClean="0"/>
              <a:t>Papal Supremacy</a:t>
            </a:r>
            <a:r>
              <a:rPr lang="en-US" sz="3000" dirty="0" smtClean="0"/>
              <a:t> </a:t>
            </a:r>
            <a:r>
              <a:rPr lang="en-US" sz="3000" b="1" u="sng" dirty="0" smtClean="0"/>
              <a:t>(authority over all secular rulers) </a:t>
            </a:r>
            <a:r>
              <a:rPr lang="en-US" sz="3000" dirty="0" smtClean="0"/>
              <a:t>He stated that the Pope was, </a:t>
            </a:r>
          </a:p>
          <a:p>
            <a:pPr lvl="1">
              <a:lnSpc>
                <a:spcPct val="80000"/>
              </a:lnSpc>
            </a:pPr>
            <a:r>
              <a:rPr lang="en-US" sz="2600" dirty="0" smtClean="0"/>
              <a:t>“lower than God but higher than man . . . Judges all and is judged by no one. . . . Princes have power on earth, priests over the soul.  As much as the soul is worthier than the body, so much worthier is the priesthood than the monarchy . . . NO king can reign rightly unless he devoutly serve Christ’s vicar.”</a:t>
            </a:r>
          </a:p>
        </p:txBody>
      </p:sp>
      <p:pic>
        <p:nvPicPr>
          <p:cNvPr id="48132" name="Picture 2" descr="http://upload.wikimedia.org/wikipedia/commons/0/05/Innozenz3.jpg"/>
          <p:cNvPicPr>
            <a:picLocks noChangeAspect="1" noChangeArrowheads="1"/>
          </p:cNvPicPr>
          <p:nvPr/>
        </p:nvPicPr>
        <p:blipFill>
          <a:blip r:embed="rId2" cstate="print"/>
          <a:srcRect/>
          <a:stretch>
            <a:fillRect/>
          </a:stretch>
        </p:blipFill>
        <p:spPr bwMode="auto">
          <a:xfrm>
            <a:off x="6858000" y="2209800"/>
            <a:ext cx="2066925" cy="2381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457200" y="76200"/>
            <a:ext cx="8229600" cy="1143000"/>
          </a:xfrm>
        </p:spPr>
        <p:txBody>
          <a:bodyPr/>
          <a:lstStyle/>
          <a:p>
            <a:r>
              <a:rPr lang="en-US" smtClean="0"/>
              <a:t>“Weapons” of the Church</a:t>
            </a:r>
          </a:p>
        </p:txBody>
      </p:sp>
      <p:sp>
        <p:nvSpPr>
          <p:cNvPr id="3" name="Content Placeholder 2"/>
          <p:cNvSpPr>
            <a:spLocks noGrp="1"/>
          </p:cNvSpPr>
          <p:nvPr>
            <p:ph idx="1"/>
          </p:nvPr>
        </p:nvSpPr>
        <p:spPr>
          <a:xfrm>
            <a:off x="228600" y="1295400"/>
            <a:ext cx="8686800" cy="5181600"/>
          </a:xfrm>
        </p:spPr>
        <p:txBody>
          <a:bodyPr rtlCol="0">
            <a:normAutofit fontScale="92500" lnSpcReduction="20000"/>
          </a:bodyPr>
          <a:lstStyle/>
          <a:p>
            <a:pPr fontAlgn="auto">
              <a:spcAft>
                <a:spcPts val="0"/>
              </a:spcAft>
              <a:buFont typeface="Arial" pitchFamily="34" charset="0"/>
              <a:buChar char="•"/>
              <a:defRPr/>
            </a:pPr>
            <a:r>
              <a:rPr lang="en-US" u="sng" dirty="0" smtClean="0"/>
              <a:t>The Church claimed that it held the power of salvation through the administration of the sacraments.  The church could manipulate people and their leaders through the control of these sacraments</a:t>
            </a:r>
            <a:r>
              <a:rPr lang="en-US" dirty="0" smtClean="0"/>
              <a:t>.</a:t>
            </a:r>
          </a:p>
          <a:p>
            <a:pPr fontAlgn="auto">
              <a:spcAft>
                <a:spcPts val="0"/>
              </a:spcAft>
              <a:buFont typeface="Arial" pitchFamily="34" charset="0"/>
              <a:buChar char="•"/>
              <a:defRPr/>
            </a:pPr>
            <a:r>
              <a:rPr lang="en-US" dirty="0" smtClean="0"/>
              <a:t>The church could </a:t>
            </a:r>
            <a:r>
              <a:rPr lang="en-US" b="1" u="sng" dirty="0" smtClean="0">
                <a:solidFill>
                  <a:schemeClr val="bg1"/>
                </a:solidFill>
              </a:rPr>
              <a:t>excommunicate</a:t>
            </a:r>
            <a:r>
              <a:rPr lang="en-US" b="1" dirty="0" smtClean="0">
                <a:solidFill>
                  <a:schemeClr val="accent2"/>
                </a:solidFill>
              </a:rPr>
              <a:t> </a:t>
            </a:r>
            <a:r>
              <a:rPr lang="en-US" dirty="0" smtClean="0"/>
              <a:t>someone, this was where they </a:t>
            </a:r>
            <a:r>
              <a:rPr lang="en-US" u="sng" dirty="0" smtClean="0"/>
              <a:t>cut off a single person from receiving the sacraments</a:t>
            </a:r>
            <a:r>
              <a:rPr lang="en-US" dirty="0" smtClean="0"/>
              <a:t>.</a:t>
            </a:r>
          </a:p>
          <a:p>
            <a:pPr fontAlgn="auto">
              <a:spcAft>
                <a:spcPts val="0"/>
              </a:spcAft>
              <a:buFont typeface="Arial" pitchFamily="34" charset="0"/>
              <a:buChar char="•"/>
              <a:defRPr/>
            </a:pPr>
            <a:r>
              <a:rPr lang="en-US" dirty="0" smtClean="0"/>
              <a:t>The church could also place an </a:t>
            </a:r>
            <a:r>
              <a:rPr lang="en-US" b="1" u="sng" dirty="0" smtClean="0">
                <a:solidFill>
                  <a:schemeClr val="bg1"/>
                </a:solidFill>
              </a:rPr>
              <a:t>interdict</a:t>
            </a:r>
            <a:r>
              <a:rPr lang="en-US" dirty="0" smtClean="0">
                <a:solidFill>
                  <a:srgbClr val="7030A0"/>
                </a:solidFill>
              </a:rPr>
              <a:t> </a:t>
            </a:r>
            <a:r>
              <a:rPr lang="en-US" dirty="0" smtClean="0"/>
              <a:t>over an entire country.  In this case </a:t>
            </a:r>
            <a:r>
              <a:rPr lang="en-US" u="sng" dirty="0" smtClean="0"/>
              <a:t>no one in the entire country or region could receive the sacraments</a:t>
            </a:r>
            <a:r>
              <a:rPr lang="en-US" dirty="0" smtClean="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457200" y="0"/>
            <a:ext cx="8229600" cy="1143000"/>
          </a:xfrm>
        </p:spPr>
        <p:txBody>
          <a:bodyPr/>
          <a:lstStyle/>
          <a:p>
            <a:r>
              <a:rPr lang="en-US" smtClean="0"/>
              <a:t>The Sacraments</a:t>
            </a:r>
          </a:p>
        </p:txBody>
      </p:sp>
      <p:sp>
        <p:nvSpPr>
          <p:cNvPr id="3" name="Content Placeholder 2"/>
          <p:cNvSpPr>
            <a:spLocks noGrp="1"/>
          </p:cNvSpPr>
          <p:nvPr>
            <p:ph idx="1"/>
          </p:nvPr>
        </p:nvSpPr>
        <p:spPr>
          <a:xfrm>
            <a:off x="304800" y="990600"/>
            <a:ext cx="8610600" cy="5410200"/>
          </a:xfrm>
        </p:spPr>
        <p:txBody>
          <a:bodyPr rtlCol="0">
            <a:normAutofit fontScale="92500" lnSpcReduction="20000"/>
          </a:bodyPr>
          <a:lstStyle/>
          <a:p>
            <a:pPr fontAlgn="auto">
              <a:spcAft>
                <a:spcPts val="0"/>
              </a:spcAft>
              <a:buFont typeface="Arial" pitchFamily="34" charset="0"/>
              <a:buChar char="•"/>
              <a:defRPr/>
            </a:pPr>
            <a:r>
              <a:rPr lang="en-US" u="sng" dirty="0" smtClean="0"/>
              <a:t>The church had seven </a:t>
            </a:r>
            <a:r>
              <a:rPr lang="en-US" b="1" u="sng" dirty="0" smtClean="0">
                <a:solidFill>
                  <a:schemeClr val="bg1"/>
                </a:solidFill>
              </a:rPr>
              <a:t>sacraments</a:t>
            </a:r>
          </a:p>
          <a:p>
            <a:pPr lvl="1" fontAlgn="auto">
              <a:spcAft>
                <a:spcPts val="0"/>
              </a:spcAft>
              <a:buFont typeface="Arial" pitchFamily="34" charset="0"/>
              <a:buChar char="–"/>
              <a:defRPr/>
            </a:pPr>
            <a:r>
              <a:rPr lang="en-US" u="sng" dirty="0" smtClean="0"/>
              <a:t>Baptism</a:t>
            </a:r>
            <a:r>
              <a:rPr lang="en-US" dirty="0" smtClean="0"/>
              <a:t>: Done at birth to cleanse original sin.</a:t>
            </a:r>
          </a:p>
          <a:p>
            <a:pPr lvl="1" fontAlgn="auto">
              <a:spcAft>
                <a:spcPts val="0"/>
              </a:spcAft>
              <a:buFont typeface="Arial" pitchFamily="34" charset="0"/>
              <a:buChar char="–"/>
              <a:defRPr/>
            </a:pPr>
            <a:r>
              <a:rPr lang="en-US" u="sng" dirty="0" smtClean="0"/>
              <a:t>Confirmation</a:t>
            </a:r>
            <a:r>
              <a:rPr lang="en-US" dirty="0" smtClean="0"/>
              <a:t>: Young men and women were confirmed in their baptism and were able to receive communion.</a:t>
            </a:r>
          </a:p>
          <a:p>
            <a:pPr lvl="1" fontAlgn="auto">
              <a:spcAft>
                <a:spcPts val="0"/>
              </a:spcAft>
              <a:buFont typeface="Arial" pitchFamily="34" charset="0"/>
              <a:buChar char="–"/>
              <a:defRPr/>
            </a:pPr>
            <a:r>
              <a:rPr lang="en-US" u="sng" dirty="0" smtClean="0"/>
              <a:t>Eucharist</a:t>
            </a:r>
            <a:r>
              <a:rPr lang="en-US" dirty="0" smtClean="0"/>
              <a:t>: Communion, the bread and wine which was believed to be the body and blood of Christ.</a:t>
            </a:r>
          </a:p>
          <a:p>
            <a:pPr lvl="1" fontAlgn="auto">
              <a:spcAft>
                <a:spcPts val="0"/>
              </a:spcAft>
              <a:buFont typeface="Arial" pitchFamily="34" charset="0"/>
              <a:buChar char="–"/>
              <a:defRPr/>
            </a:pPr>
            <a:r>
              <a:rPr lang="en-US" u="sng" dirty="0" smtClean="0"/>
              <a:t>Penance and Reconciliation</a:t>
            </a:r>
            <a:r>
              <a:rPr lang="en-US" dirty="0" smtClean="0"/>
              <a:t>: Also known as extreme unction, an attempt to remove sin from the soul before death.</a:t>
            </a:r>
          </a:p>
          <a:p>
            <a:pPr lvl="1" fontAlgn="auto">
              <a:spcAft>
                <a:spcPts val="0"/>
              </a:spcAft>
              <a:buFont typeface="Arial" pitchFamily="34" charset="0"/>
              <a:buChar char="–"/>
              <a:defRPr/>
            </a:pPr>
            <a:r>
              <a:rPr lang="en-US" u="sng" dirty="0" smtClean="0"/>
              <a:t>Anointing of the sick</a:t>
            </a:r>
          </a:p>
          <a:p>
            <a:pPr lvl="1" fontAlgn="auto">
              <a:spcAft>
                <a:spcPts val="0"/>
              </a:spcAft>
              <a:buFont typeface="Arial" pitchFamily="34" charset="0"/>
              <a:buChar char="–"/>
              <a:defRPr/>
            </a:pPr>
            <a:r>
              <a:rPr lang="en-US" u="sng" dirty="0" smtClean="0"/>
              <a:t>Holy orders</a:t>
            </a:r>
            <a:r>
              <a:rPr lang="en-US" dirty="0" smtClean="0"/>
              <a:t>: When men and women joined the church.</a:t>
            </a:r>
          </a:p>
          <a:p>
            <a:pPr lvl="1" fontAlgn="auto">
              <a:spcAft>
                <a:spcPts val="0"/>
              </a:spcAft>
              <a:buFont typeface="Arial" pitchFamily="34" charset="0"/>
              <a:buChar char="–"/>
              <a:defRPr/>
            </a:pPr>
            <a:r>
              <a:rPr lang="en-US" u="sng" dirty="0" smtClean="0"/>
              <a:t>Matrimony</a:t>
            </a:r>
            <a:r>
              <a:rPr lang="en-US" dirty="0" smtClean="0"/>
              <a:t>: Marriage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CRUSADES</a:t>
            </a:r>
            <a:endParaRPr lang="en-US" dirty="0"/>
          </a:p>
        </p:txBody>
      </p:sp>
      <p:sp>
        <p:nvSpPr>
          <p:cNvPr id="3" name="Subtitle 2"/>
          <p:cNvSpPr>
            <a:spLocks noGrp="1"/>
          </p:cNvSpPr>
          <p:nvPr>
            <p:ph type="subTitle" idx="1"/>
          </p:nvPr>
        </p:nvSpPr>
        <p:spPr/>
        <p:txBody>
          <a:bodyPr/>
          <a:lstStyle/>
          <a:p>
            <a:r>
              <a:rPr lang="en-US" dirty="0" smtClean="0"/>
              <a:t>1096-1204</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smtClean="0"/>
              <a:t>Who were the Magyars?</a:t>
            </a:r>
          </a:p>
        </p:txBody>
      </p:sp>
      <p:sp>
        <p:nvSpPr>
          <p:cNvPr id="3" name="Content Placeholder 2"/>
          <p:cNvSpPr>
            <a:spLocks noGrp="1"/>
          </p:cNvSpPr>
          <p:nvPr>
            <p:ph idx="1"/>
          </p:nvPr>
        </p:nvSpPr>
        <p:spPr/>
        <p:txBody>
          <a:bodyPr/>
          <a:lstStyle/>
          <a:p>
            <a:pPr algn="ctr"/>
            <a:r>
              <a:rPr lang="en-US" sz="4800" u="sng" smtClean="0"/>
              <a:t>A nomadic group which migrated from the region of the Ural Mountains and settled into what is now modern-day Hungary.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Crusades</a:t>
            </a:r>
          </a:p>
        </p:txBody>
      </p:sp>
      <p:sp>
        <p:nvSpPr>
          <p:cNvPr id="3" name="Content Placeholder 2"/>
          <p:cNvSpPr>
            <a:spLocks noGrp="1"/>
          </p:cNvSpPr>
          <p:nvPr>
            <p:ph idx="1"/>
          </p:nvPr>
        </p:nvSpPr>
        <p:spPr/>
        <p:txBody>
          <a:bodyPr/>
          <a:lstStyle/>
          <a:p>
            <a:r>
              <a:rPr lang="en-US" u="sng" smtClean="0"/>
              <a:t>Essentially, the Crusades were a series of wars over control of the Holy Land and of the Holy city of Jerusalem.</a:t>
            </a:r>
          </a:p>
          <a:p>
            <a:endParaRPr lang="en-US" u="sng" smtClean="0"/>
          </a:p>
          <a:p>
            <a:r>
              <a:rPr lang="en-US" u="sng" smtClean="0"/>
              <a:t>They were a spiritual, political, economic, and ideological battle between the Christian World and the Muslim World.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First Crusade</a:t>
            </a:r>
          </a:p>
        </p:txBody>
      </p:sp>
      <p:sp>
        <p:nvSpPr>
          <p:cNvPr id="3" name="Content Placeholder 2"/>
          <p:cNvSpPr>
            <a:spLocks noGrp="1"/>
          </p:cNvSpPr>
          <p:nvPr>
            <p:ph idx="1"/>
          </p:nvPr>
        </p:nvSpPr>
        <p:spPr>
          <a:xfrm>
            <a:off x="304800" y="1600200"/>
            <a:ext cx="8382000" cy="4876800"/>
          </a:xfrm>
        </p:spPr>
        <p:txBody>
          <a:bodyPr/>
          <a:lstStyle/>
          <a:p>
            <a:r>
              <a:rPr lang="en-US" u="sng" dirty="0" smtClean="0"/>
              <a:t>The First Crusade was called </a:t>
            </a:r>
            <a:r>
              <a:rPr lang="en-US" b="1" u="sng" dirty="0" smtClean="0"/>
              <a:t>by Pope Urban II. </a:t>
            </a:r>
          </a:p>
          <a:p>
            <a:r>
              <a:rPr lang="en-US" u="sng" dirty="0" smtClean="0"/>
              <a:t>The letter he had received from Alexius I claimed that the Turks were harassing Christian pilgrims who were attempting to visit Jerusalem.</a:t>
            </a:r>
          </a:p>
          <a:p>
            <a:r>
              <a:rPr lang="en-US" u="sng" dirty="0" smtClean="0"/>
              <a:t>The Pope seized upon this opportunity to raise an army and go reclaim the holy 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The Council of Clermont</a:t>
            </a:r>
          </a:p>
        </p:txBody>
      </p:sp>
      <p:sp>
        <p:nvSpPr>
          <p:cNvPr id="3" name="Content Placeholder 2"/>
          <p:cNvSpPr>
            <a:spLocks noGrp="1"/>
          </p:cNvSpPr>
          <p:nvPr>
            <p:ph idx="1"/>
          </p:nvPr>
        </p:nvSpPr>
        <p:spPr>
          <a:xfrm>
            <a:off x="152400" y="990600"/>
            <a:ext cx="5638800" cy="5562600"/>
          </a:xfrm>
        </p:spPr>
        <p:txBody>
          <a:bodyPr>
            <a:normAutofit/>
          </a:bodyPr>
          <a:lstStyle/>
          <a:p>
            <a:pPr>
              <a:lnSpc>
                <a:spcPct val="80000"/>
              </a:lnSpc>
            </a:pPr>
            <a:r>
              <a:rPr lang="en-US" sz="3000" u="sng" smtClean="0"/>
              <a:t>While attending a Council at Clermont in 1095, Pope Urban called a meeting of the people.</a:t>
            </a:r>
          </a:p>
          <a:p>
            <a:pPr>
              <a:lnSpc>
                <a:spcPct val="80000"/>
              </a:lnSpc>
            </a:pPr>
            <a:endParaRPr lang="en-US" sz="3000" u="sng" smtClean="0"/>
          </a:p>
          <a:p>
            <a:pPr>
              <a:lnSpc>
                <a:spcPct val="80000"/>
              </a:lnSpc>
            </a:pPr>
            <a:r>
              <a:rPr lang="en-US" sz="3000" u="sng" smtClean="0"/>
              <a:t>The Pope called the Muslims Infidels, or unbelievers.</a:t>
            </a:r>
          </a:p>
          <a:p>
            <a:pPr>
              <a:lnSpc>
                <a:spcPct val="80000"/>
              </a:lnSpc>
            </a:pPr>
            <a:endParaRPr lang="en-US" sz="3000" u="sng" smtClean="0"/>
          </a:p>
          <a:p>
            <a:pPr>
              <a:lnSpc>
                <a:spcPct val="80000"/>
              </a:lnSpc>
            </a:pPr>
            <a:r>
              <a:rPr lang="en-US" sz="3000" u="sng" smtClean="0"/>
              <a:t>He stated that it was the Christian duty of the Nobles and Knights of Europe to go and reclaim the holy land because “God Willed it.”</a:t>
            </a:r>
          </a:p>
        </p:txBody>
      </p:sp>
      <p:pic>
        <p:nvPicPr>
          <p:cNvPr id="139266" name="Picture 2" descr="http://z.about.com/d/atheism/1/0/L/K/UrbanIIPreaches-l.jpg"/>
          <p:cNvPicPr>
            <a:picLocks noChangeAspect="1" noChangeArrowheads="1"/>
          </p:cNvPicPr>
          <p:nvPr/>
        </p:nvPicPr>
        <p:blipFill>
          <a:blip r:embed="rId2" cstate="print"/>
          <a:srcRect/>
          <a:stretch>
            <a:fillRect/>
          </a:stretch>
        </p:blipFill>
        <p:spPr bwMode="auto">
          <a:xfrm>
            <a:off x="6030913" y="1524000"/>
            <a:ext cx="2884487" cy="3933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39266"/>
                                        </p:tgtEl>
                                        <p:attrNameLst>
                                          <p:attrName>style.visibility</p:attrName>
                                        </p:attrNameLst>
                                      </p:cBhvr>
                                      <p:to>
                                        <p:strVal val="visible"/>
                                      </p:to>
                                    </p:set>
                                    <p:anim calcmode="lin" valueType="num">
                                      <p:cBhvr>
                                        <p:cTn id="12" dur="1000" fill="hold"/>
                                        <p:tgtEl>
                                          <p:spTgt spid="139266"/>
                                        </p:tgtEl>
                                        <p:attrNameLst>
                                          <p:attrName>ppt_w</p:attrName>
                                        </p:attrNameLst>
                                      </p:cBhvr>
                                      <p:tavLst>
                                        <p:tav tm="0">
                                          <p:val>
                                            <p:strVal val="#ppt_w*0.70"/>
                                          </p:val>
                                        </p:tav>
                                        <p:tav tm="100000">
                                          <p:val>
                                            <p:strVal val="#ppt_w"/>
                                          </p:val>
                                        </p:tav>
                                      </p:tavLst>
                                    </p:anim>
                                    <p:anim calcmode="lin" valueType="num">
                                      <p:cBhvr>
                                        <p:cTn id="13" dur="1000" fill="hold"/>
                                        <p:tgtEl>
                                          <p:spTgt spid="139266"/>
                                        </p:tgtEl>
                                        <p:attrNameLst>
                                          <p:attrName>ppt_h</p:attrName>
                                        </p:attrNameLst>
                                      </p:cBhvr>
                                      <p:tavLst>
                                        <p:tav tm="0">
                                          <p:val>
                                            <p:strVal val="#ppt_h"/>
                                          </p:val>
                                        </p:tav>
                                        <p:tav tm="100000">
                                          <p:val>
                                            <p:strVal val="#ppt_h"/>
                                          </p:val>
                                        </p:tav>
                                      </p:tavLst>
                                    </p:anim>
                                    <p:animEffect transition="in" filter="fade">
                                      <p:cBhvr>
                                        <p:cTn id="14" dur="1000"/>
                                        <p:tgtEl>
                                          <p:spTgt spid="13926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The Early Crusades</a:t>
            </a:r>
          </a:p>
        </p:txBody>
      </p:sp>
      <p:sp>
        <p:nvSpPr>
          <p:cNvPr id="3" name="Content Placeholder 2"/>
          <p:cNvSpPr>
            <a:spLocks noGrp="1"/>
          </p:cNvSpPr>
          <p:nvPr>
            <p:ph idx="1"/>
          </p:nvPr>
        </p:nvSpPr>
        <p:spPr>
          <a:xfrm>
            <a:off x="457200" y="1143000"/>
            <a:ext cx="8229600" cy="2819400"/>
          </a:xfrm>
        </p:spPr>
        <p:txBody>
          <a:bodyPr>
            <a:normAutofit/>
          </a:bodyPr>
          <a:lstStyle/>
          <a:p>
            <a:pPr>
              <a:lnSpc>
                <a:spcPct val="80000"/>
              </a:lnSpc>
            </a:pPr>
            <a:r>
              <a:rPr lang="en-US" sz="2700" u="sng" smtClean="0"/>
              <a:t>The official Crusading army reached the city of Jerusalem in 1099.  After a siege they captured the city.</a:t>
            </a:r>
          </a:p>
          <a:p>
            <a:pPr>
              <a:lnSpc>
                <a:spcPct val="80000"/>
              </a:lnSpc>
            </a:pPr>
            <a:endParaRPr lang="en-US" sz="2700" smtClean="0"/>
          </a:p>
          <a:p>
            <a:pPr>
              <a:lnSpc>
                <a:spcPct val="80000"/>
              </a:lnSpc>
            </a:pPr>
            <a:r>
              <a:rPr lang="en-US" sz="2700" smtClean="0"/>
              <a:t>During the siege and battle the Crusaders </a:t>
            </a:r>
            <a:r>
              <a:rPr lang="en-US" sz="2700" u="sng" smtClean="0"/>
              <a:t>slaughtered almost everyone in the city including many Jews and Orthodox Christians.</a:t>
            </a:r>
          </a:p>
          <a:p>
            <a:pPr>
              <a:lnSpc>
                <a:spcPct val="80000"/>
              </a:lnSpc>
            </a:pPr>
            <a:endParaRPr lang="en-US" sz="2700" smtClean="0"/>
          </a:p>
          <a:p>
            <a:pPr>
              <a:lnSpc>
                <a:spcPct val="80000"/>
              </a:lnSpc>
            </a:pPr>
            <a:endParaRPr lang="en-US" sz="2700" smtClean="0"/>
          </a:p>
        </p:txBody>
      </p:sp>
      <p:pic>
        <p:nvPicPr>
          <p:cNvPr id="142338" name="Picture 2" descr="http://www.memo.fr/Media/Siege_Jerusalem.jpg"/>
          <p:cNvPicPr>
            <a:picLocks noChangeAspect="1" noChangeArrowheads="1"/>
          </p:cNvPicPr>
          <p:nvPr/>
        </p:nvPicPr>
        <p:blipFill>
          <a:blip r:embed="rId2" cstate="print"/>
          <a:srcRect/>
          <a:stretch>
            <a:fillRect/>
          </a:stretch>
        </p:blipFill>
        <p:spPr bwMode="auto">
          <a:xfrm>
            <a:off x="2590800" y="3886200"/>
            <a:ext cx="4191000" cy="26765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42338"/>
                                        </p:tgtEl>
                                        <p:attrNameLst>
                                          <p:attrName>style.visibility</p:attrName>
                                        </p:attrNameLst>
                                      </p:cBhvr>
                                      <p:to>
                                        <p:strVal val="visible"/>
                                      </p:to>
                                    </p:set>
                                    <p:anim calcmode="lin" valueType="num">
                                      <p:cBhvr>
                                        <p:cTn id="12" dur="1000" fill="hold"/>
                                        <p:tgtEl>
                                          <p:spTgt spid="142338"/>
                                        </p:tgtEl>
                                        <p:attrNameLst>
                                          <p:attrName>ppt_w</p:attrName>
                                        </p:attrNameLst>
                                      </p:cBhvr>
                                      <p:tavLst>
                                        <p:tav tm="0">
                                          <p:val>
                                            <p:strVal val="#ppt_w*0.70"/>
                                          </p:val>
                                        </p:tav>
                                        <p:tav tm="100000">
                                          <p:val>
                                            <p:strVal val="#ppt_w"/>
                                          </p:val>
                                        </p:tav>
                                      </p:tavLst>
                                    </p:anim>
                                    <p:anim calcmode="lin" valueType="num">
                                      <p:cBhvr>
                                        <p:cTn id="13" dur="1000" fill="hold"/>
                                        <p:tgtEl>
                                          <p:spTgt spid="142338"/>
                                        </p:tgtEl>
                                        <p:attrNameLst>
                                          <p:attrName>ppt_h</p:attrName>
                                        </p:attrNameLst>
                                      </p:cBhvr>
                                      <p:tavLst>
                                        <p:tav tm="0">
                                          <p:val>
                                            <p:strVal val="#ppt_h"/>
                                          </p:val>
                                        </p:tav>
                                        <p:tav tm="100000">
                                          <p:val>
                                            <p:strVal val="#ppt_h"/>
                                          </p:val>
                                        </p:tav>
                                      </p:tavLst>
                                    </p:anim>
                                    <p:animEffect transition="in" filter="fade">
                                      <p:cBhvr>
                                        <p:cTn id="14" dur="1000"/>
                                        <p:tgtEl>
                                          <p:spTgt spid="14233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Crusader States</a:t>
            </a:r>
          </a:p>
        </p:txBody>
      </p:sp>
      <p:sp>
        <p:nvSpPr>
          <p:cNvPr id="3" name="Content Placeholder 2"/>
          <p:cNvSpPr>
            <a:spLocks noGrp="1"/>
          </p:cNvSpPr>
          <p:nvPr>
            <p:ph idx="1"/>
          </p:nvPr>
        </p:nvSpPr>
        <p:spPr/>
        <p:txBody>
          <a:bodyPr/>
          <a:lstStyle/>
          <a:p>
            <a:r>
              <a:rPr lang="en-US" u="sng" smtClean="0"/>
              <a:t>After the capture of Jerusalem, the Crusaders established Crusader States in the Holy Land. </a:t>
            </a:r>
          </a:p>
          <a:p>
            <a:endParaRPr lang="en-US" smtClean="0"/>
          </a:p>
          <a:p>
            <a:r>
              <a:rPr lang="en-US" smtClean="0"/>
              <a:t>There cities represented a Christian presence in the area and became centers for trade with the west.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0" y="274638"/>
            <a:ext cx="2971800" cy="1143000"/>
          </a:xfrm>
        </p:spPr>
        <p:txBody>
          <a:bodyPr/>
          <a:lstStyle/>
          <a:p>
            <a:r>
              <a:rPr lang="en-US" smtClean="0"/>
              <a:t>Saladin</a:t>
            </a:r>
          </a:p>
        </p:txBody>
      </p:sp>
      <p:sp>
        <p:nvSpPr>
          <p:cNvPr id="3" name="Content Placeholder 2"/>
          <p:cNvSpPr>
            <a:spLocks noGrp="1"/>
          </p:cNvSpPr>
          <p:nvPr>
            <p:ph idx="1"/>
          </p:nvPr>
        </p:nvSpPr>
        <p:spPr>
          <a:xfrm>
            <a:off x="228600" y="304800"/>
            <a:ext cx="5334000" cy="6324600"/>
          </a:xfrm>
        </p:spPr>
        <p:txBody>
          <a:bodyPr>
            <a:normAutofit/>
          </a:bodyPr>
          <a:lstStyle/>
          <a:p>
            <a:pPr>
              <a:lnSpc>
                <a:spcPct val="90000"/>
              </a:lnSpc>
            </a:pPr>
            <a:r>
              <a:rPr lang="en-US" sz="2700" u="sng" smtClean="0"/>
              <a:t>While the first Crusade was successful in taking Jerusalem it was recaptured by the Muslim general Saladin in 1187. </a:t>
            </a:r>
          </a:p>
          <a:p>
            <a:pPr lvl="1">
              <a:lnSpc>
                <a:spcPct val="90000"/>
              </a:lnSpc>
            </a:pPr>
            <a:r>
              <a:rPr lang="en-US" sz="2400" u="sng" smtClean="0"/>
              <a:t>Unlike what the Christians had done, Saladin showed mercy to the inhabitants of the city.</a:t>
            </a:r>
          </a:p>
          <a:p>
            <a:pPr>
              <a:lnSpc>
                <a:spcPct val="90000"/>
              </a:lnSpc>
            </a:pPr>
            <a:endParaRPr lang="en-US" sz="2700" smtClean="0"/>
          </a:p>
          <a:p>
            <a:pPr>
              <a:lnSpc>
                <a:spcPct val="90000"/>
              </a:lnSpc>
            </a:pPr>
            <a:r>
              <a:rPr lang="en-US" sz="2700" smtClean="0"/>
              <a:t>This led to the Third Crusade where Richard the Lionhearted and Philip Augustus of France were defeated. </a:t>
            </a:r>
            <a:r>
              <a:rPr lang="en-US" sz="2700" u="sng" smtClean="0"/>
              <a:t>Richard negotiated a treaty with Saladin to allow for pilgrims to visit the city.</a:t>
            </a:r>
          </a:p>
        </p:txBody>
      </p:sp>
      <p:pic>
        <p:nvPicPr>
          <p:cNvPr id="143362" name="Picture 2" descr="http://www.toptenz.net/wp-content/uploads/2008/07/saladin.jpg"/>
          <p:cNvPicPr>
            <a:picLocks noChangeAspect="1" noChangeArrowheads="1"/>
          </p:cNvPicPr>
          <p:nvPr/>
        </p:nvPicPr>
        <p:blipFill>
          <a:blip r:embed="rId2" cstate="print"/>
          <a:srcRect/>
          <a:stretch>
            <a:fillRect/>
          </a:stretch>
        </p:blipFill>
        <p:spPr bwMode="auto">
          <a:xfrm>
            <a:off x="5791200" y="1828800"/>
            <a:ext cx="2895600" cy="3762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143362"/>
                                        </p:tgtEl>
                                        <p:attrNameLst>
                                          <p:attrName>style.visibility</p:attrName>
                                        </p:attrNameLst>
                                      </p:cBhvr>
                                      <p:to>
                                        <p:strVal val="visible"/>
                                      </p:to>
                                    </p:set>
                                    <p:anim calcmode="lin" valueType="num">
                                      <p:cBhvr>
                                        <p:cTn id="12" dur="500" fill="hold"/>
                                        <p:tgtEl>
                                          <p:spTgt spid="143362"/>
                                        </p:tgtEl>
                                        <p:attrNameLst>
                                          <p:attrName>ppt_w</p:attrName>
                                        </p:attrNameLst>
                                      </p:cBhvr>
                                      <p:tavLst>
                                        <p:tav tm="0">
                                          <p:val>
                                            <p:fltVal val="0"/>
                                          </p:val>
                                        </p:tav>
                                        <p:tav tm="100000">
                                          <p:val>
                                            <p:strVal val="#ppt_w"/>
                                          </p:val>
                                        </p:tav>
                                      </p:tavLst>
                                    </p:anim>
                                    <p:anim calcmode="lin" valueType="num">
                                      <p:cBhvr>
                                        <p:cTn id="13" dur="500" fill="hold"/>
                                        <p:tgtEl>
                                          <p:spTgt spid="143362"/>
                                        </p:tgtEl>
                                        <p:attrNameLst>
                                          <p:attrName>ppt_h</p:attrName>
                                        </p:attrNameLst>
                                      </p:cBhvr>
                                      <p:tavLst>
                                        <p:tav tm="0">
                                          <p:val>
                                            <p:fltVal val="0"/>
                                          </p:val>
                                        </p:tav>
                                        <p:tav tm="100000">
                                          <p:val>
                                            <p:strVal val="#ppt_h"/>
                                          </p:val>
                                        </p:tav>
                                      </p:tavLst>
                                    </p:anim>
                                    <p:animEffect transition="in" filter="fade">
                                      <p:cBhvr>
                                        <p:cTn id="14" dur="500"/>
                                        <p:tgtEl>
                                          <p:spTgt spid="14336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par>
                                <p:cTn id="22" presetID="55" presetClass="entr" presetSubtype="0"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 calcmode="lin" valueType="num">
                                      <p:cBhvr>
                                        <p:cTn id="2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Later Crusades</a:t>
            </a:r>
          </a:p>
        </p:txBody>
      </p:sp>
      <p:sp>
        <p:nvSpPr>
          <p:cNvPr id="3" name="Content Placeholder 2"/>
          <p:cNvSpPr>
            <a:spLocks noGrp="1"/>
          </p:cNvSpPr>
          <p:nvPr>
            <p:ph idx="1"/>
          </p:nvPr>
        </p:nvSpPr>
        <p:spPr>
          <a:xfrm>
            <a:off x="228600" y="1066800"/>
            <a:ext cx="8610600" cy="5486400"/>
          </a:xfrm>
        </p:spPr>
        <p:txBody>
          <a:bodyPr>
            <a:normAutofit/>
          </a:bodyPr>
          <a:lstStyle/>
          <a:p>
            <a:pPr>
              <a:lnSpc>
                <a:spcPct val="80000"/>
              </a:lnSpc>
            </a:pPr>
            <a:r>
              <a:rPr lang="en-US" sz="3000" u="sng" smtClean="0"/>
              <a:t>The Western armies were never successful at capturing Jerusalem after the First Crusade.</a:t>
            </a:r>
          </a:p>
          <a:p>
            <a:pPr>
              <a:lnSpc>
                <a:spcPct val="80000"/>
              </a:lnSpc>
            </a:pPr>
            <a:endParaRPr lang="en-US" sz="3000" smtClean="0"/>
          </a:p>
          <a:p>
            <a:pPr>
              <a:lnSpc>
                <a:spcPct val="80000"/>
              </a:lnSpc>
            </a:pPr>
            <a:r>
              <a:rPr lang="en-US" sz="3000" smtClean="0"/>
              <a:t>During the Fourth Crusade the Crusading armies became involved in a Byzantine dispute and attacked and captured the city.  The Western leaders held the city from 1204 until the Byzantine threw them out in 1261.</a:t>
            </a:r>
          </a:p>
          <a:p>
            <a:pPr lvl="1">
              <a:lnSpc>
                <a:spcPct val="80000"/>
              </a:lnSpc>
            </a:pPr>
            <a:r>
              <a:rPr lang="en-US" sz="2600" smtClean="0"/>
              <a:t>The Western Christians destroyed churches, icons, buildings, and statues—destroying much of the Byzantine culture in the process.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par>
                                <p:cTn id="24" presetID="53"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p:cTn id="2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The Children’s Crusade</a:t>
            </a:r>
          </a:p>
        </p:txBody>
      </p:sp>
      <p:sp>
        <p:nvSpPr>
          <p:cNvPr id="3" name="Content Placeholder 2"/>
          <p:cNvSpPr>
            <a:spLocks noGrp="1"/>
          </p:cNvSpPr>
          <p:nvPr>
            <p:ph idx="1"/>
          </p:nvPr>
        </p:nvSpPr>
        <p:spPr>
          <a:xfrm>
            <a:off x="457200" y="1295400"/>
            <a:ext cx="8305800" cy="5257800"/>
          </a:xfrm>
        </p:spPr>
        <p:txBody>
          <a:bodyPr rtlCol="0">
            <a:normAutofit lnSpcReduction="10000"/>
          </a:bodyPr>
          <a:lstStyle/>
          <a:p>
            <a:pPr fontAlgn="auto">
              <a:spcAft>
                <a:spcPts val="0"/>
              </a:spcAft>
              <a:buFont typeface="Arial" pitchFamily="34" charset="0"/>
              <a:buChar char="•"/>
              <a:defRPr/>
            </a:pPr>
            <a:r>
              <a:rPr lang="en-US" dirty="0" smtClean="0"/>
              <a:t>In 1212 a young French boy named Nicholas of Cologne announced that the Crusaders had failed because they were not innocent.</a:t>
            </a:r>
          </a:p>
          <a:p>
            <a:pPr fontAlgn="auto">
              <a:spcAft>
                <a:spcPts val="0"/>
              </a:spcAft>
              <a:buFont typeface="Arial" pitchFamily="34" charset="0"/>
              <a:buChar char="•"/>
              <a:defRPr/>
            </a:pPr>
            <a:r>
              <a:rPr lang="en-US" dirty="0" smtClean="0"/>
              <a:t>Thousands of young people joined him and went to southern Italy to sail to the Holy land.  </a:t>
            </a:r>
          </a:p>
          <a:p>
            <a:pPr fontAlgn="auto">
              <a:spcAft>
                <a:spcPts val="0"/>
              </a:spcAft>
              <a:buFont typeface="Arial" pitchFamily="34" charset="0"/>
              <a:buChar char="•"/>
              <a:defRPr/>
            </a:pPr>
            <a:r>
              <a:rPr lang="en-US" dirty="0" smtClean="0"/>
              <a:t>The sailors there promised to take them to the holy land, but many were shipwrecked or were taken to N. Africa and sold into slavery.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Positive and Negative Effects of the Crusades</a:t>
            </a:r>
            <a:endParaRPr lang="en-US" dirty="0"/>
          </a:p>
        </p:txBody>
      </p:sp>
      <p:sp>
        <p:nvSpPr>
          <p:cNvPr id="3" name="Content Placeholder 2"/>
          <p:cNvSpPr>
            <a:spLocks noGrp="1"/>
          </p:cNvSpPr>
          <p:nvPr>
            <p:ph idx="1"/>
          </p:nvPr>
        </p:nvSpPr>
        <p:spPr>
          <a:xfrm>
            <a:off x="152400" y="1600200"/>
            <a:ext cx="8763000" cy="5257800"/>
          </a:xfrm>
        </p:spPr>
        <p:txBody>
          <a:bodyPr rtlCol="0">
            <a:normAutofit lnSpcReduction="10000"/>
          </a:bodyPr>
          <a:lstStyle/>
          <a:p>
            <a:pPr fontAlgn="auto">
              <a:spcAft>
                <a:spcPts val="0"/>
              </a:spcAft>
              <a:buFont typeface="Arial" pitchFamily="34" charset="0"/>
              <a:buChar char="•"/>
              <a:defRPr/>
            </a:pPr>
            <a:r>
              <a:rPr lang="en-US" u="sng" dirty="0" smtClean="0"/>
              <a:t>Positive:</a:t>
            </a:r>
          </a:p>
          <a:p>
            <a:pPr lvl="1" fontAlgn="auto">
              <a:spcAft>
                <a:spcPts val="0"/>
              </a:spcAft>
              <a:buFont typeface="Arial" pitchFamily="34" charset="0"/>
              <a:buChar char="–"/>
              <a:defRPr/>
            </a:pPr>
            <a:r>
              <a:rPr lang="en-US" u="sng" dirty="0" smtClean="0"/>
              <a:t>The Crusades increased trade between east and west.</a:t>
            </a:r>
          </a:p>
          <a:p>
            <a:pPr lvl="1" fontAlgn="auto">
              <a:spcAft>
                <a:spcPts val="0"/>
              </a:spcAft>
              <a:buFont typeface="Arial" pitchFamily="34" charset="0"/>
              <a:buChar char="–"/>
              <a:defRPr/>
            </a:pPr>
            <a:r>
              <a:rPr lang="en-US" u="sng" dirty="0" smtClean="0"/>
              <a:t>This increase in trade is thought to be one of the events which led to the Renaissance, or rebirth of Europe in the 15</a:t>
            </a:r>
            <a:r>
              <a:rPr lang="en-US" u="sng" baseline="30000" dirty="0" smtClean="0"/>
              <a:t>th</a:t>
            </a:r>
            <a:r>
              <a:rPr lang="en-US" u="sng" dirty="0" smtClean="0"/>
              <a:t> century.</a:t>
            </a:r>
          </a:p>
          <a:p>
            <a:pPr fontAlgn="auto">
              <a:spcAft>
                <a:spcPts val="0"/>
              </a:spcAft>
              <a:buFont typeface="Arial" pitchFamily="34" charset="0"/>
              <a:buChar char="•"/>
              <a:defRPr/>
            </a:pPr>
            <a:r>
              <a:rPr lang="en-US" u="sng" dirty="0" smtClean="0"/>
              <a:t>Negative</a:t>
            </a:r>
          </a:p>
          <a:p>
            <a:pPr lvl="1" fontAlgn="auto">
              <a:spcAft>
                <a:spcPts val="0"/>
              </a:spcAft>
              <a:buFont typeface="Arial" pitchFamily="34" charset="0"/>
              <a:buChar char="–"/>
              <a:defRPr/>
            </a:pPr>
            <a:r>
              <a:rPr lang="en-US" u="sng" dirty="0" smtClean="0"/>
              <a:t>The Crusades led to a legacy of bitterness between the Christian and Muslim world.</a:t>
            </a:r>
          </a:p>
          <a:p>
            <a:pPr lvl="1" fontAlgn="auto">
              <a:spcAft>
                <a:spcPts val="0"/>
              </a:spcAft>
              <a:buFont typeface="Arial" pitchFamily="34" charset="0"/>
              <a:buChar char="–"/>
              <a:defRPr/>
            </a:pPr>
            <a:r>
              <a:rPr lang="en-US" u="sng" dirty="0" smtClean="0"/>
              <a:t>They hurt the Byzantine Empire.</a:t>
            </a:r>
          </a:p>
          <a:p>
            <a:pPr fontAlgn="auto">
              <a:spcAft>
                <a:spcPts val="0"/>
              </a:spcAft>
              <a:buFont typeface="Arial" pitchFamily="34" charset="0"/>
              <a:buNone/>
              <a:defRPr/>
            </a:pPr>
            <a:r>
              <a:rPr lang="en-US" u="sng" dirty="0" smtClean="0"/>
              <a:t>	</a:t>
            </a:r>
            <a:endParaRPr lang="en-US"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par>
                                <p:cTn id="17" presetID="53"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par>
                                <p:cTn id="22" presetID="53" presetClass="entr" presetSubtype="0" fill="hold" grpId="0" nodeType="with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 calcmode="lin" valueType="num">
                                      <p:cBhvr>
                                        <p:cTn id="2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3" dur="500"/>
                                        <p:tgtEl>
                                          <p:spTgt spid="3">
                                            <p:txEl>
                                              <p:pRg st="3" end="3"/>
                                            </p:txEl>
                                          </p:spTgt>
                                        </p:tgtEl>
                                      </p:cBhvr>
                                    </p:animEffect>
                                  </p:childTnLst>
                                </p:cTn>
                              </p:par>
                              <p:par>
                                <p:cTn id="34" presetID="53" presetClass="entr" presetSubtype="0" fill="hold" grpId="0" nodeType="with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 calcmode="lin" valueType="num">
                                      <p:cBhvr>
                                        <p:cTn id="3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8" dur="500"/>
                                        <p:tgtEl>
                                          <p:spTgt spid="3">
                                            <p:txEl>
                                              <p:pRg st="4" end="4"/>
                                            </p:txEl>
                                          </p:spTgt>
                                        </p:tgtEl>
                                      </p:cBhvr>
                                    </p:animEffect>
                                  </p:childTnLst>
                                </p:cTn>
                              </p:par>
                              <p:par>
                                <p:cTn id="39" presetID="53" presetClass="entr" presetSubtype="0" fill="hold" grpId="0" nodeType="with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 calcmode="lin" valueType="num">
                                      <p:cBhvr>
                                        <p:cTn id="41"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2"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0" fill="hold" grpId="0"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p:cTn id="48"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9"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381000" y="381000"/>
            <a:ext cx="5410200" cy="6094413"/>
          </a:xfrm>
          <a:prstGeom prst="rect">
            <a:avLst/>
          </a:prstGeom>
          <a:noFill/>
          <a:ln w="9525">
            <a:noFill/>
            <a:miter lim="800000"/>
            <a:headEnd/>
            <a:tailEnd/>
          </a:ln>
        </p:spPr>
        <p:txBody>
          <a:bodyPr>
            <a:spAutoFit/>
          </a:bodyPr>
          <a:lstStyle/>
          <a:p>
            <a:pPr>
              <a:tabLst>
                <a:tab pos="188913" algn="l"/>
              </a:tabLst>
            </a:pPr>
            <a:r>
              <a:rPr lang="en-US" sz="3000" b="1" u="sng">
                <a:latin typeface="Comic Sans MS" pitchFamily="66" charset="0"/>
                <a:ea typeface="Times New Roman" pitchFamily="18" charset="0"/>
              </a:rPr>
              <a:t>Key events of Crusades</a:t>
            </a:r>
            <a:endParaRPr lang="en-US" sz="3000" u="sng">
              <a:latin typeface="Comic Sans MS" pitchFamily="66" charset="0"/>
              <a:ea typeface="Times New Roman" pitchFamily="18" charset="0"/>
            </a:endParaRPr>
          </a:p>
          <a:p>
            <a:pPr eaLnBrk="0" hangingPunct="0">
              <a:buFontTx/>
              <a:buChar char="•"/>
              <a:tabLst>
                <a:tab pos="188913" algn="l"/>
              </a:tabLst>
            </a:pPr>
            <a:r>
              <a:rPr lang="en-US" sz="3000" u="sng">
                <a:latin typeface="Comic Sans MS" pitchFamily="66" charset="0"/>
                <a:ea typeface="Times" pitchFamily="18" charset="0"/>
                <a:cs typeface="Times New Roman" pitchFamily="18" charset="0"/>
              </a:rPr>
              <a:t>Pope Urban’s speech</a:t>
            </a:r>
            <a:endParaRPr lang="en-US" sz="3000" u="sng">
              <a:latin typeface="Comic Sans MS" pitchFamily="66" charset="0"/>
            </a:endParaRPr>
          </a:p>
          <a:p>
            <a:pPr eaLnBrk="0" hangingPunct="0">
              <a:buFontTx/>
              <a:buChar char="•"/>
              <a:tabLst>
                <a:tab pos="188913" algn="l"/>
              </a:tabLst>
            </a:pPr>
            <a:endParaRPr lang="en-US" sz="3000" u="sng">
              <a:latin typeface="Comic Sans MS" pitchFamily="66" charset="0"/>
              <a:cs typeface="Times" pitchFamily="18" charset="0"/>
            </a:endParaRPr>
          </a:p>
          <a:p>
            <a:pPr eaLnBrk="0" hangingPunct="0">
              <a:buFontTx/>
              <a:buChar char="•"/>
              <a:tabLst>
                <a:tab pos="188913" algn="l"/>
              </a:tabLst>
            </a:pPr>
            <a:r>
              <a:rPr lang="en-US" sz="3000" u="sng">
                <a:latin typeface="Comic Sans MS" pitchFamily="66" charset="0"/>
                <a:cs typeface="Times" pitchFamily="18" charset="0"/>
              </a:rPr>
              <a:t>The capture of Jerusalem</a:t>
            </a:r>
            <a:endParaRPr lang="en-US" sz="3000" u="sng">
              <a:latin typeface="Comic Sans MS" pitchFamily="66" charset="0"/>
            </a:endParaRPr>
          </a:p>
          <a:p>
            <a:pPr eaLnBrk="0" hangingPunct="0">
              <a:buFontTx/>
              <a:buChar char="•"/>
              <a:tabLst>
                <a:tab pos="188913" algn="l"/>
              </a:tabLst>
            </a:pPr>
            <a:endParaRPr lang="en-US" sz="3000" u="sng">
              <a:latin typeface="Comic Sans MS" pitchFamily="66" charset="0"/>
              <a:cs typeface="Times" pitchFamily="18" charset="0"/>
            </a:endParaRPr>
          </a:p>
          <a:p>
            <a:pPr eaLnBrk="0" hangingPunct="0">
              <a:buFontTx/>
              <a:buChar char="•"/>
              <a:tabLst>
                <a:tab pos="188913" algn="l"/>
              </a:tabLst>
            </a:pPr>
            <a:r>
              <a:rPr lang="en-US" sz="3000" u="sng">
                <a:latin typeface="Comic Sans MS" pitchFamily="66" charset="0"/>
                <a:cs typeface="Times" pitchFamily="18" charset="0"/>
              </a:rPr>
              <a:t>Founding of Crusader states</a:t>
            </a:r>
          </a:p>
          <a:p>
            <a:pPr eaLnBrk="0" hangingPunct="0">
              <a:buFontTx/>
              <a:buChar char="•"/>
              <a:tabLst>
                <a:tab pos="188913" algn="l"/>
              </a:tabLst>
            </a:pPr>
            <a:endParaRPr lang="en-US" sz="3000" u="sng">
              <a:latin typeface="Comic Sans MS" pitchFamily="66" charset="0"/>
            </a:endParaRPr>
          </a:p>
          <a:p>
            <a:pPr eaLnBrk="0" hangingPunct="0">
              <a:buFontTx/>
              <a:buChar char="•"/>
              <a:tabLst>
                <a:tab pos="188913" algn="l"/>
              </a:tabLst>
            </a:pPr>
            <a:r>
              <a:rPr lang="en-US" sz="3000" u="sng">
                <a:latin typeface="Comic Sans MS" pitchFamily="66" charset="0"/>
                <a:cs typeface="Times" pitchFamily="18" charset="0"/>
              </a:rPr>
              <a:t>Loss of Jerusalem to Saladin</a:t>
            </a:r>
            <a:endParaRPr lang="en-US" sz="3000" u="sng">
              <a:latin typeface="Comic Sans MS" pitchFamily="66" charset="0"/>
            </a:endParaRPr>
          </a:p>
          <a:p>
            <a:pPr eaLnBrk="0" hangingPunct="0">
              <a:buFontTx/>
              <a:buChar char="•"/>
              <a:tabLst>
                <a:tab pos="188913" algn="l"/>
              </a:tabLst>
            </a:pPr>
            <a:endParaRPr lang="en-US" sz="3000" u="sng">
              <a:latin typeface="Comic Sans MS" pitchFamily="66" charset="0"/>
              <a:cs typeface="Times" pitchFamily="18" charset="0"/>
            </a:endParaRPr>
          </a:p>
          <a:p>
            <a:pPr eaLnBrk="0" hangingPunct="0">
              <a:buFontTx/>
              <a:buChar char="•"/>
              <a:tabLst>
                <a:tab pos="188913" algn="l"/>
              </a:tabLst>
            </a:pPr>
            <a:r>
              <a:rPr lang="en-US" sz="3000" u="sng">
                <a:latin typeface="Comic Sans MS" pitchFamily="66" charset="0"/>
                <a:cs typeface="Times" pitchFamily="18" charset="0"/>
              </a:rPr>
              <a:t>Sack of Constantinople by  </a:t>
            </a:r>
          </a:p>
          <a:p>
            <a:pPr eaLnBrk="0" hangingPunct="0">
              <a:tabLst>
                <a:tab pos="188913" algn="l"/>
              </a:tabLst>
            </a:pPr>
            <a:r>
              <a:rPr lang="en-US" sz="3000" u="sng">
                <a:latin typeface="Comic Sans MS" pitchFamily="66" charset="0"/>
                <a:cs typeface="Times" pitchFamily="18" charset="0"/>
              </a:rPr>
              <a:t>  western Crusaders </a:t>
            </a:r>
            <a:endParaRPr lang="en-US" sz="3000" u="sng">
              <a:latin typeface="Comic Sans MS" pitchFamily="66" charset="0"/>
            </a:endParaRPr>
          </a:p>
          <a:p>
            <a:pPr>
              <a:tabLst>
                <a:tab pos="188913" algn="l"/>
              </a:tabLst>
            </a:pPr>
            <a:endParaRPr lang="en-US" sz="3000" u="sng">
              <a:latin typeface="Comic Sans MS" pitchFamily="66" charset="0"/>
            </a:endParaRPr>
          </a:p>
        </p:txBody>
      </p:sp>
      <p:pic>
        <p:nvPicPr>
          <p:cNvPr id="4" name="imgMain" descr="http://pro.corbis.com/images/42-18334632.jpg?size=67&amp;uid=%7b3b59a271-62f8-48c5-9f58-310e4c2c5041%7d"/>
          <p:cNvPicPr>
            <a:picLocks noChangeAspect="1" noChangeArrowheads="1"/>
          </p:cNvPicPr>
          <p:nvPr/>
        </p:nvPicPr>
        <p:blipFill>
          <a:blip r:embed="rId2" cstate="print"/>
          <a:srcRect/>
          <a:stretch>
            <a:fillRect/>
          </a:stretch>
        </p:blipFill>
        <p:spPr bwMode="auto">
          <a:xfrm>
            <a:off x="5943600" y="1371600"/>
            <a:ext cx="2743200" cy="4114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Germanic Society</a:t>
            </a:r>
          </a:p>
        </p:txBody>
      </p:sp>
      <p:sp>
        <p:nvSpPr>
          <p:cNvPr id="3" name="Content Placeholder 2"/>
          <p:cNvSpPr>
            <a:spLocks noGrp="1"/>
          </p:cNvSpPr>
          <p:nvPr>
            <p:ph idx="1"/>
          </p:nvPr>
        </p:nvSpPr>
        <p:spPr/>
        <p:txBody>
          <a:bodyPr/>
          <a:lstStyle/>
          <a:p>
            <a:pPr>
              <a:buFont typeface="Arial" charset="0"/>
              <a:buNone/>
            </a:pPr>
            <a:r>
              <a:rPr lang="en-US" u="sng" smtClean="0"/>
              <a:t>The most crucial social bond among the Germanic people was family</a:t>
            </a:r>
          </a:p>
          <a:p>
            <a:pPr>
              <a:buFont typeface="Arial" charset="0"/>
              <a:buNone/>
            </a:pPr>
            <a:r>
              <a:rPr lang="en-US" u="sng" smtClean="0"/>
              <a:t>This created a problem with blood feuds</a:t>
            </a:r>
            <a:r>
              <a:rPr lang="en-US" smtClean="0"/>
              <a:t>.</a:t>
            </a:r>
          </a:p>
          <a:p>
            <a:pPr>
              <a:buFont typeface="Arial" charset="0"/>
              <a:buNone/>
            </a:pPr>
            <a:r>
              <a:rPr lang="en-US" smtClean="0"/>
              <a:t>-When someone killed a member of another family, that family had the right to seek revenge, this would escalate and lead to warfare between families.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228600"/>
            <a:ext cx="8305800" cy="6340475"/>
          </a:xfrm>
          <a:prstGeom prst="rect">
            <a:avLst/>
          </a:prstGeom>
          <a:noFill/>
          <a:ln w="9525">
            <a:noFill/>
            <a:miter lim="800000"/>
            <a:headEnd/>
            <a:tailEnd/>
          </a:ln>
        </p:spPr>
        <p:txBody>
          <a:bodyPr>
            <a:spAutoFit/>
          </a:bodyPr>
          <a:lstStyle/>
          <a:p>
            <a:r>
              <a:rPr lang="en-US" sz="2900" b="1" u="sng">
                <a:latin typeface="Comic Sans MS" pitchFamily="66" charset="0"/>
              </a:rPr>
              <a:t>Effects of Crusades</a:t>
            </a:r>
            <a:endParaRPr lang="en-US" sz="2900" u="sng">
              <a:latin typeface="Comic Sans MS" pitchFamily="66" charset="0"/>
            </a:endParaRPr>
          </a:p>
          <a:p>
            <a:r>
              <a:rPr lang="en-US" sz="2900" u="sng">
                <a:latin typeface="Comic Sans MS" pitchFamily="66" charset="0"/>
              </a:rPr>
              <a:t>Weakened the Pope and nobles; strengthened monarchs</a:t>
            </a:r>
          </a:p>
          <a:p>
            <a:r>
              <a:rPr lang="en-US" sz="2900" u="sng">
                <a:latin typeface="Comic Sans MS" pitchFamily="66" charset="0"/>
              </a:rPr>
              <a:t>Stimulated trade throughout the Mediterranean area and the Middle East</a:t>
            </a:r>
          </a:p>
          <a:p>
            <a:r>
              <a:rPr lang="en-US" sz="2900" u="sng">
                <a:latin typeface="Comic Sans MS" pitchFamily="66" charset="0"/>
              </a:rPr>
              <a:t>Left a legacy of bitterness among Christians, Jews, and Muslims</a:t>
            </a:r>
          </a:p>
          <a:p>
            <a:r>
              <a:rPr lang="en-US" sz="2900" u="sng">
                <a:latin typeface="Comic Sans MS" pitchFamily="66" charset="0"/>
              </a:rPr>
              <a:t>Weakened the Byzantine Empire</a:t>
            </a:r>
          </a:p>
          <a:p>
            <a:r>
              <a:rPr lang="en-US" sz="2900" u="sng">
                <a:latin typeface="Comic Sans MS" pitchFamily="66" charset="0"/>
              </a:rPr>
              <a:t> </a:t>
            </a:r>
          </a:p>
          <a:p>
            <a:r>
              <a:rPr lang="en-US" sz="2900" b="1" u="sng">
                <a:latin typeface="Comic Sans MS" pitchFamily="66" charset="0"/>
              </a:rPr>
              <a:t>Constantinople</a:t>
            </a:r>
            <a:endParaRPr lang="en-US" sz="2900" u="sng">
              <a:latin typeface="Comic Sans MS" pitchFamily="66" charset="0"/>
            </a:endParaRPr>
          </a:p>
          <a:p>
            <a:r>
              <a:rPr lang="en-US" sz="2900" u="sng">
                <a:latin typeface="Comic Sans MS" pitchFamily="66" charset="0"/>
              </a:rPr>
              <a:t>Fell to the Ottoman Turks in 1453, ending the Byzantine Empire</a:t>
            </a:r>
          </a:p>
          <a:p>
            <a:r>
              <a:rPr lang="en-US" sz="2900" u="sng">
                <a:latin typeface="Comic Sans MS" pitchFamily="66" charset="0"/>
              </a:rPr>
              <a:t>Became capital of the Ottoman Empire</a:t>
            </a:r>
          </a:p>
          <a:p>
            <a:endParaRPr lang="en-US" sz="290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p:cNvSpPr>
            <a:spLocks noGrp="1"/>
          </p:cNvSpPr>
          <p:nvPr>
            <p:ph type="title"/>
          </p:nvPr>
        </p:nvSpPr>
        <p:spPr>
          <a:xfrm>
            <a:off x="457200" y="0"/>
            <a:ext cx="8229600" cy="1143000"/>
          </a:xfrm>
        </p:spPr>
        <p:txBody>
          <a:bodyPr/>
          <a:lstStyle/>
          <a:p>
            <a:r>
              <a:rPr lang="en-US" smtClean="0"/>
              <a:t>Spain</a:t>
            </a:r>
          </a:p>
        </p:txBody>
      </p:sp>
      <p:sp>
        <p:nvSpPr>
          <p:cNvPr id="3" name="Content Placeholder 2"/>
          <p:cNvSpPr>
            <a:spLocks noGrp="1"/>
          </p:cNvSpPr>
          <p:nvPr>
            <p:ph idx="1"/>
          </p:nvPr>
        </p:nvSpPr>
        <p:spPr>
          <a:xfrm>
            <a:off x="228600" y="1066800"/>
            <a:ext cx="5791200" cy="5334000"/>
          </a:xfrm>
        </p:spPr>
        <p:txBody>
          <a:bodyPr>
            <a:normAutofit/>
          </a:bodyPr>
          <a:lstStyle/>
          <a:p>
            <a:pPr>
              <a:lnSpc>
                <a:spcPct val="90000"/>
              </a:lnSpc>
            </a:pPr>
            <a:r>
              <a:rPr lang="en-US" sz="3000" dirty="0" smtClean="0"/>
              <a:t>Ferdinand and Isabella</a:t>
            </a:r>
          </a:p>
          <a:p>
            <a:pPr lvl="1">
              <a:lnSpc>
                <a:spcPct val="90000"/>
              </a:lnSpc>
            </a:pPr>
            <a:r>
              <a:rPr lang="en-US" sz="2600" dirty="0" smtClean="0"/>
              <a:t>In Spain King Ferdinand and Queen Isabella eliminated the power of the Nobles.</a:t>
            </a:r>
          </a:p>
          <a:p>
            <a:pPr lvl="1">
              <a:lnSpc>
                <a:spcPct val="90000"/>
              </a:lnSpc>
            </a:pPr>
            <a:r>
              <a:rPr lang="en-US" sz="2600" dirty="0" smtClean="0"/>
              <a:t>They took control of the national church.</a:t>
            </a:r>
          </a:p>
          <a:p>
            <a:pPr lvl="1">
              <a:lnSpc>
                <a:spcPct val="90000"/>
              </a:lnSpc>
            </a:pPr>
            <a:r>
              <a:rPr lang="en-US" sz="2600" dirty="0" smtClean="0"/>
              <a:t>They tried to make Iberia (Spain and Portugal) Homogeneous.</a:t>
            </a:r>
          </a:p>
          <a:p>
            <a:pPr>
              <a:lnSpc>
                <a:spcPct val="90000"/>
              </a:lnSpc>
            </a:pPr>
            <a:r>
              <a:rPr lang="en-US" sz="3000" b="1" u="sng" dirty="0" err="1" smtClean="0"/>
              <a:t>Reconquista</a:t>
            </a:r>
            <a:r>
              <a:rPr lang="en-US" sz="3000" b="1" u="sng" dirty="0" smtClean="0"/>
              <a:t>:</a:t>
            </a:r>
            <a:r>
              <a:rPr lang="en-US" sz="3000" u="sng" dirty="0" smtClean="0"/>
              <a:t> Ferdinand and Isabella forced all non-Catholics to leave Spain or convert to Christianity</a:t>
            </a:r>
            <a:r>
              <a:rPr lang="en-US" sz="3000" dirty="0" smtClean="0"/>
              <a:t>.</a:t>
            </a:r>
          </a:p>
          <a:p>
            <a:pPr>
              <a:lnSpc>
                <a:spcPct val="90000"/>
              </a:lnSpc>
            </a:pPr>
            <a:endParaRPr lang="en-US" sz="3000" dirty="0" smtClean="0"/>
          </a:p>
        </p:txBody>
      </p:sp>
      <p:pic>
        <p:nvPicPr>
          <p:cNvPr id="134148" name="Picture 2" descr="File:IsabellaofCastile05.jpg">
            <a:hlinkClick r:id="rId2"/>
          </p:cNvPr>
          <p:cNvPicPr>
            <a:picLocks noChangeAspect="1" noChangeArrowheads="1"/>
          </p:cNvPicPr>
          <p:nvPr/>
        </p:nvPicPr>
        <p:blipFill>
          <a:blip r:embed="rId3" cstate="print"/>
          <a:srcRect/>
          <a:stretch>
            <a:fillRect/>
          </a:stretch>
        </p:blipFill>
        <p:spPr bwMode="auto">
          <a:xfrm>
            <a:off x="6172200" y="1066800"/>
            <a:ext cx="2782888" cy="470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Literature, and the Arts</a:t>
            </a:r>
            <a:endParaRPr lang="en-US"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r>
              <a:rPr lang="en-US" smtClean="0"/>
              <a:t>The Rise of Universities</a:t>
            </a:r>
          </a:p>
        </p:txBody>
      </p:sp>
      <p:sp>
        <p:nvSpPr>
          <p:cNvPr id="3" name="Content Placeholder 2"/>
          <p:cNvSpPr>
            <a:spLocks noGrp="1"/>
          </p:cNvSpPr>
          <p:nvPr>
            <p:ph idx="1"/>
          </p:nvPr>
        </p:nvSpPr>
        <p:spPr/>
        <p:txBody>
          <a:bodyPr/>
          <a:lstStyle/>
          <a:p>
            <a:r>
              <a:rPr lang="en-US" smtClean="0"/>
              <a:t>Medieval Universities got their start as educational guilds</a:t>
            </a:r>
          </a:p>
          <a:p>
            <a:r>
              <a:rPr lang="en-US" smtClean="0"/>
              <a:t>The first Medieval University was in Bologna, Italy .  The students at the school formed their own guild in 1158.</a:t>
            </a:r>
          </a:p>
          <a:p>
            <a:r>
              <a:rPr lang="en-US" smtClean="0"/>
              <a:t>Later came the University of Paris, and then the University at Oxford England.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a:xfrm>
            <a:off x="457200" y="152400"/>
            <a:ext cx="8229600" cy="762000"/>
          </a:xfrm>
        </p:spPr>
        <p:txBody>
          <a:bodyPr/>
          <a:lstStyle/>
          <a:p>
            <a:r>
              <a:rPr lang="en-US" smtClean="0"/>
              <a:t>Areas of Study</a:t>
            </a:r>
          </a:p>
        </p:txBody>
      </p:sp>
      <p:sp>
        <p:nvSpPr>
          <p:cNvPr id="3" name="Content Placeholder 2"/>
          <p:cNvSpPr>
            <a:spLocks noGrp="1"/>
          </p:cNvSpPr>
          <p:nvPr>
            <p:ph idx="1"/>
          </p:nvPr>
        </p:nvSpPr>
        <p:spPr>
          <a:xfrm>
            <a:off x="228600" y="990600"/>
            <a:ext cx="8610600" cy="5334000"/>
          </a:xfrm>
        </p:spPr>
        <p:txBody>
          <a:bodyPr/>
          <a:lstStyle/>
          <a:p>
            <a:r>
              <a:rPr lang="en-US" smtClean="0"/>
              <a:t>Students in medieval universities studied the following subjects</a:t>
            </a:r>
          </a:p>
          <a:p>
            <a:pPr lvl="1"/>
            <a:r>
              <a:rPr lang="en-US" smtClean="0"/>
              <a:t>Grammar: The proper way to write</a:t>
            </a:r>
          </a:p>
          <a:p>
            <a:pPr lvl="1"/>
            <a:r>
              <a:rPr lang="en-US" smtClean="0"/>
              <a:t>Rhetoric: Public speaking, learning how to make arguments (debate)</a:t>
            </a:r>
          </a:p>
          <a:p>
            <a:pPr lvl="1"/>
            <a:r>
              <a:rPr lang="en-US" smtClean="0"/>
              <a:t>Logic: Using reason</a:t>
            </a:r>
          </a:p>
          <a:p>
            <a:pPr lvl="1"/>
            <a:r>
              <a:rPr lang="en-US" smtClean="0"/>
              <a:t>Arithmetic: Basic Math</a:t>
            </a:r>
          </a:p>
          <a:p>
            <a:pPr lvl="1"/>
            <a:r>
              <a:rPr lang="en-US" smtClean="0"/>
              <a:t>Geometry</a:t>
            </a:r>
          </a:p>
          <a:p>
            <a:pPr lvl="1"/>
            <a:r>
              <a:rPr lang="en-US" smtClean="0"/>
              <a:t>Music</a:t>
            </a:r>
          </a:p>
          <a:p>
            <a:pPr lvl="1"/>
            <a:r>
              <a:rPr lang="en-US" smtClean="0"/>
              <a:t>Astronomy</a:t>
            </a:r>
          </a:p>
        </p:txBody>
      </p:sp>
      <p:pic>
        <p:nvPicPr>
          <p:cNvPr id="78852" name="Picture 2" descr="http://www.intermaggie.com/med/images/university_lesson.gif"/>
          <p:cNvPicPr>
            <a:picLocks noChangeAspect="1" noChangeArrowheads="1"/>
          </p:cNvPicPr>
          <p:nvPr/>
        </p:nvPicPr>
        <p:blipFill>
          <a:blip r:embed="rId2" cstate="print"/>
          <a:srcRect/>
          <a:stretch>
            <a:fillRect/>
          </a:stretch>
        </p:blipFill>
        <p:spPr bwMode="auto">
          <a:xfrm>
            <a:off x="5334000" y="3505200"/>
            <a:ext cx="3467100" cy="3005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1"/>
          <p:cNvSpPr>
            <a:spLocks noGrp="1"/>
          </p:cNvSpPr>
          <p:nvPr>
            <p:ph type="title"/>
          </p:nvPr>
        </p:nvSpPr>
        <p:spPr/>
        <p:txBody>
          <a:bodyPr/>
          <a:lstStyle/>
          <a:p>
            <a:r>
              <a:rPr lang="en-US" smtClean="0"/>
              <a:t>Teaching Style</a:t>
            </a:r>
          </a:p>
        </p:txBody>
      </p:sp>
      <p:sp>
        <p:nvSpPr>
          <p:cNvPr id="3" name="Content Placeholder 2"/>
          <p:cNvSpPr>
            <a:spLocks noGrp="1"/>
          </p:cNvSpPr>
          <p:nvPr>
            <p:ph idx="1"/>
          </p:nvPr>
        </p:nvSpPr>
        <p:spPr>
          <a:xfrm>
            <a:off x="228600" y="1219200"/>
            <a:ext cx="5562600" cy="5334000"/>
          </a:xfrm>
        </p:spPr>
        <p:txBody>
          <a:bodyPr/>
          <a:lstStyle/>
          <a:p>
            <a:r>
              <a:rPr lang="en-US" smtClean="0"/>
              <a:t>Books were rare and expensive in the Middle Ages.  The main method of teaching was by lecture.  Teachers would read from books and students would take notes.</a:t>
            </a:r>
          </a:p>
          <a:p>
            <a:r>
              <a:rPr lang="en-US" smtClean="0"/>
              <a:t>There were not regular exams given, but when a student applied for a degree, they were given an exam.</a:t>
            </a:r>
          </a:p>
        </p:txBody>
      </p:sp>
      <p:pic>
        <p:nvPicPr>
          <p:cNvPr id="79876" name="Picture 2" descr="http://timetoeatthedogs.files.wordpress.com/2009/04/medieval.jpg"/>
          <p:cNvPicPr>
            <a:picLocks noChangeAspect="1" noChangeArrowheads="1"/>
          </p:cNvPicPr>
          <p:nvPr/>
        </p:nvPicPr>
        <p:blipFill>
          <a:blip r:embed="rId2" cstate="print"/>
          <a:srcRect/>
          <a:stretch>
            <a:fillRect/>
          </a:stretch>
        </p:blipFill>
        <p:spPr bwMode="auto">
          <a:xfrm>
            <a:off x="5791200" y="2209800"/>
            <a:ext cx="3014663" cy="3200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1"/>
          <p:cNvSpPr>
            <a:spLocks noGrp="1"/>
          </p:cNvSpPr>
          <p:nvPr>
            <p:ph type="title"/>
          </p:nvPr>
        </p:nvSpPr>
        <p:spPr>
          <a:xfrm>
            <a:off x="457200" y="0"/>
            <a:ext cx="8229600" cy="1143000"/>
          </a:xfrm>
        </p:spPr>
        <p:txBody>
          <a:bodyPr/>
          <a:lstStyle/>
          <a:p>
            <a:r>
              <a:rPr lang="en-US" smtClean="0"/>
              <a:t>Degrees</a:t>
            </a:r>
          </a:p>
        </p:txBody>
      </p:sp>
      <p:sp>
        <p:nvSpPr>
          <p:cNvPr id="3" name="Content Placeholder 2"/>
          <p:cNvSpPr>
            <a:spLocks noGrp="1"/>
          </p:cNvSpPr>
          <p:nvPr>
            <p:ph idx="1"/>
          </p:nvPr>
        </p:nvSpPr>
        <p:spPr>
          <a:xfrm>
            <a:off x="457200" y="1066800"/>
            <a:ext cx="8382000" cy="5486400"/>
          </a:xfrm>
        </p:spPr>
        <p:txBody>
          <a:bodyPr/>
          <a:lstStyle/>
          <a:p>
            <a:r>
              <a:rPr lang="en-US" smtClean="0"/>
              <a:t>There were various types of degrees awarded by medieval universities</a:t>
            </a:r>
          </a:p>
          <a:p>
            <a:pPr lvl="1"/>
            <a:r>
              <a:rPr lang="en-US" smtClean="0"/>
              <a:t>Theology: The study of religion and God</a:t>
            </a:r>
          </a:p>
          <a:p>
            <a:pPr lvl="1"/>
            <a:r>
              <a:rPr lang="en-US" smtClean="0"/>
              <a:t>Law</a:t>
            </a:r>
          </a:p>
          <a:p>
            <a:pPr lvl="1"/>
            <a:r>
              <a:rPr lang="en-US" smtClean="0"/>
              <a:t>Medicine</a:t>
            </a:r>
          </a:p>
          <a:p>
            <a:r>
              <a:rPr lang="en-US" smtClean="0"/>
              <a:t>Upon completion of 4-6 years of study they would earn a Bachelor of Arts degree.  If they continued in school they could earn a doctor’s degree and would be able to teach. A doctor’s degree could take ten years of more.</a:t>
            </a:r>
          </a:p>
          <a:p>
            <a:pPr lvl="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The Development of Scholasticism</a:t>
            </a:r>
            <a:endParaRPr lang="en-US" dirty="0"/>
          </a:p>
        </p:txBody>
      </p:sp>
      <p:sp>
        <p:nvSpPr>
          <p:cNvPr id="3" name="Content Placeholder 2"/>
          <p:cNvSpPr>
            <a:spLocks noGrp="1"/>
          </p:cNvSpPr>
          <p:nvPr>
            <p:ph idx="1"/>
          </p:nvPr>
        </p:nvSpPr>
        <p:spPr>
          <a:xfrm>
            <a:off x="457200" y="1295400"/>
            <a:ext cx="8229600" cy="5105400"/>
          </a:xfrm>
        </p:spPr>
        <p:txBody>
          <a:bodyPr/>
          <a:lstStyle/>
          <a:p>
            <a:r>
              <a:rPr lang="en-US" smtClean="0"/>
              <a:t>As people began to make more scientific discoveries there emerged a crisis-how to reconcile new scientific discoveries with the teachings of the Church.</a:t>
            </a:r>
          </a:p>
          <a:p>
            <a:r>
              <a:rPr lang="en-US" smtClean="0"/>
              <a:t>The field of Scholasticism attempted to do this.  </a:t>
            </a:r>
            <a:r>
              <a:rPr lang="en-US" b="1" smtClean="0">
                <a:solidFill>
                  <a:srgbClr val="7030A0"/>
                </a:solidFill>
              </a:rPr>
              <a:t>Scholasticism</a:t>
            </a:r>
            <a:r>
              <a:rPr lang="en-US" smtClean="0"/>
              <a:t> was an effort to reconcile faith and reason and show that what was accepted on faith was in harmony with what could be learned through reason and experience.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a:xfrm>
            <a:off x="457200" y="152400"/>
            <a:ext cx="8229600" cy="792163"/>
          </a:xfrm>
        </p:spPr>
        <p:txBody>
          <a:bodyPr/>
          <a:lstStyle/>
          <a:p>
            <a:r>
              <a:rPr lang="en-US" smtClean="0"/>
              <a:t>Greek Influences</a:t>
            </a:r>
          </a:p>
        </p:txBody>
      </p:sp>
      <p:sp>
        <p:nvSpPr>
          <p:cNvPr id="3" name="Content Placeholder 2"/>
          <p:cNvSpPr>
            <a:spLocks noGrp="1"/>
          </p:cNvSpPr>
          <p:nvPr>
            <p:ph idx="1"/>
          </p:nvPr>
        </p:nvSpPr>
        <p:spPr>
          <a:xfrm>
            <a:off x="76200" y="1066800"/>
            <a:ext cx="8763000" cy="5562600"/>
          </a:xfrm>
        </p:spPr>
        <p:txBody>
          <a:bodyPr>
            <a:normAutofit fontScale="92500"/>
          </a:bodyPr>
          <a:lstStyle/>
          <a:p>
            <a:pPr>
              <a:lnSpc>
                <a:spcPct val="90000"/>
              </a:lnSpc>
            </a:pPr>
            <a:r>
              <a:rPr lang="en-US" smtClean="0"/>
              <a:t>The thinking of the Greek philosophers had</a:t>
            </a:r>
          </a:p>
          <a:p>
            <a:pPr>
              <a:lnSpc>
                <a:spcPct val="90000"/>
              </a:lnSpc>
              <a:buFont typeface="Arial" charset="0"/>
              <a:buNone/>
            </a:pPr>
            <a:r>
              <a:rPr lang="en-US" smtClean="0"/>
              <a:t>    a great influence on medieval (and Renaissance) thinking.</a:t>
            </a:r>
          </a:p>
          <a:p>
            <a:pPr>
              <a:lnSpc>
                <a:spcPct val="90000"/>
              </a:lnSpc>
            </a:pPr>
            <a:r>
              <a:rPr lang="en-US" smtClean="0"/>
              <a:t>Aristotle proposed that our view of the world is learned through the senses and through what we experience. </a:t>
            </a:r>
          </a:p>
          <a:p>
            <a:pPr lvl="1">
              <a:lnSpc>
                <a:spcPct val="90000"/>
              </a:lnSpc>
            </a:pPr>
            <a:r>
              <a:rPr lang="en-US" smtClean="0"/>
              <a:t>Aristotle taught that the universe was eternal which was in conflict with the Christian teaching of Creation.</a:t>
            </a:r>
          </a:p>
          <a:p>
            <a:pPr lvl="1">
              <a:lnSpc>
                <a:spcPct val="90000"/>
              </a:lnSpc>
            </a:pPr>
            <a:r>
              <a:rPr lang="en-US" smtClean="0"/>
              <a:t>Aristotle believed that God was an impersonal principle that made caused order in the universe, but was unmoved, Christianity believed that God was concerned with the deeds of people.</a:t>
            </a:r>
          </a:p>
          <a:p>
            <a:pPr>
              <a:lnSpc>
                <a:spcPct val="90000"/>
              </a:lnSpc>
            </a:pPr>
            <a:endParaRPr lang="en-US" smtClean="0"/>
          </a:p>
        </p:txBody>
      </p:sp>
      <p:pic>
        <p:nvPicPr>
          <p:cNvPr id="82948" name="Picture 2" descr="http://trickledown.files.wordpress.com/2007/09/aristotle.gif"/>
          <p:cNvPicPr>
            <a:picLocks noChangeAspect="1" noChangeArrowheads="1"/>
          </p:cNvPicPr>
          <p:nvPr/>
        </p:nvPicPr>
        <p:blipFill>
          <a:blip r:embed="rId2" cstate="print"/>
          <a:srcRect/>
          <a:stretch>
            <a:fillRect/>
          </a:stretch>
        </p:blipFill>
        <p:spPr bwMode="auto">
          <a:xfrm>
            <a:off x="8077200" y="152400"/>
            <a:ext cx="957263" cy="1295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dissolve">
                                      <p:cBhvr>
                                        <p:cTn id="20" dur="500"/>
                                        <p:tgtEl>
                                          <p:spTgt spid="3">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r>
              <a:rPr lang="en-US" smtClean="0"/>
              <a:t>St. Thomas Aquinas</a:t>
            </a:r>
          </a:p>
        </p:txBody>
      </p:sp>
      <p:sp>
        <p:nvSpPr>
          <p:cNvPr id="3" name="Content Placeholder 2"/>
          <p:cNvSpPr>
            <a:spLocks noGrp="1"/>
          </p:cNvSpPr>
          <p:nvPr>
            <p:ph idx="1"/>
          </p:nvPr>
        </p:nvSpPr>
        <p:spPr>
          <a:xfrm>
            <a:off x="228600" y="1981200"/>
            <a:ext cx="6172200" cy="3581400"/>
          </a:xfrm>
        </p:spPr>
        <p:txBody>
          <a:bodyPr/>
          <a:lstStyle/>
          <a:p>
            <a:pPr algn="ctr"/>
            <a:r>
              <a:rPr lang="en-US" smtClean="0"/>
              <a:t>St. Thomas Aquinas made the most famous effort to reconcile the teachings of Aristotle with the teachings of the Church.</a:t>
            </a:r>
          </a:p>
          <a:p>
            <a:pPr algn="ctr"/>
            <a:r>
              <a:rPr lang="en-US" smtClean="0"/>
              <a:t>His best known work is </a:t>
            </a:r>
            <a:r>
              <a:rPr lang="en-US" i="1" smtClean="0"/>
              <a:t>Summa Theologica.</a:t>
            </a:r>
          </a:p>
          <a:p>
            <a:pPr algn="ctr"/>
            <a:endParaRPr lang="en-US" i="1" smtClean="0"/>
          </a:p>
          <a:p>
            <a:pPr algn="ctr"/>
            <a:endParaRPr lang="en-US" smtClean="0"/>
          </a:p>
        </p:txBody>
      </p:sp>
      <p:pic>
        <p:nvPicPr>
          <p:cNvPr id="83972" name="Picture 2" descr="http://euthanasia.procon.org/files/euth%20images/st-thomas-aquinas.jpg"/>
          <p:cNvPicPr>
            <a:picLocks noChangeAspect="1" noChangeArrowheads="1"/>
          </p:cNvPicPr>
          <p:nvPr/>
        </p:nvPicPr>
        <p:blipFill>
          <a:blip r:embed="rId2" cstate="print"/>
          <a:srcRect/>
          <a:stretch>
            <a:fillRect/>
          </a:stretch>
        </p:blipFill>
        <p:spPr bwMode="auto">
          <a:xfrm>
            <a:off x="6477000" y="1905000"/>
            <a:ext cx="2351088" cy="358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Germanic Law</a:t>
            </a:r>
          </a:p>
        </p:txBody>
      </p:sp>
      <p:sp>
        <p:nvSpPr>
          <p:cNvPr id="3" name="Content Placeholder 2"/>
          <p:cNvSpPr>
            <a:spLocks noGrp="1"/>
          </p:cNvSpPr>
          <p:nvPr>
            <p:ph idx="1"/>
          </p:nvPr>
        </p:nvSpPr>
        <p:spPr/>
        <p:txBody>
          <a:bodyPr/>
          <a:lstStyle/>
          <a:p>
            <a:pPr>
              <a:buFont typeface="Arial" charset="0"/>
              <a:buNone/>
            </a:pPr>
            <a:r>
              <a:rPr lang="en-US" smtClean="0"/>
              <a:t>Germanic Law was different than Roman Law.</a:t>
            </a:r>
          </a:p>
          <a:p>
            <a:pPr>
              <a:buFont typeface="Arial" charset="0"/>
              <a:buNone/>
            </a:pPr>
            <a:r>
              <a:rPr lang="en-US" smtClean="0"/>
              <a:t>Roman Law was based upon reason and evidence.</a:t>
            </a:r>
          </a:p>
          <a:p>
            <a:pPr>
              <a:buFont typeface="Arial" charset="0"/>
              <a:buNone/>
            </a:pPr>
            <a:r>
              <a:rPr lang="en-US" u="sng" smtClean="0"/>
              <a:t>Germanic Law was based on blood, family, and revenge-there wasn’t any logic or reason involved</a:t>
            </a:r>
            <a:r>
              <a:rPr lang="en-US"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457200" y="76200"/>
            <a:ext cx="8229600" cy="1143000"/>
          </a:xfrm>
        </p:spPr>
        <p:txBody>
          <a:bodyPr/>
          <a:lstStyle/>
          <a:p>
            <a:r>
              <a:rPr lang="en-US" smtClean="0"/>
              <a:t>Teachings of Thomas Aquinas</a:t>
            </a:r>
          </a:p>
        </p:txBody>
      </p:sp>
      <p:sp>
        <p:nvSpPr>
          <p:cNvPr id="3" name="Content Placeholder 2"/>
          <p:cNvSpPr>
            <a:spLocks noGrp="1"/>
          </p:cNvSpPr>
          <p:nvPr>
            <p:ph idx="1"/>
          </p:nvPr>
        </p:nvSpPr>
        <p:spPr>
          <a:xfrm>
            <a:off x="228600" y="1066800"/>
            <a:ext cx="8763000" cy="5562600"/>
          </a:xfrm>
        </p:spPr>
        <p:txBody>
          <a:bodyPr rtlCol="0">
            <a:normAutofit fontScale="85000" lnSpcReduction="20000"/>
          </a:bodyPr>
          <a:lstStyle/>
          <a:p>
            <a:pPr fontAlgn="auto">
              <a:spcAft>
                <a:spcPts val="0"/>
              </a:spcAft>
              <a:buFont typeface="Arial" pitchFamily="34" charset="0"/>
              <a:buNone/>
              <a:defRPr/>
            </a:pPr>
            <a:r>
              <a:rPr lang="en-US" dirty="0" smtClean="0"/>
              <a:t>St. Thomas Aquinas believed that there were two types of truth</a:t>
            </a:r>
          </a:p>
          <a:p>
            <a:pPr fontAlgn="auto">
              <a:spcAft>
                <a:spcPts val="0"/>
              </a:spcAft>
              <a:buFont typeface="Arial" pitchFamily="34" charset="0"/>
              <a:buChar char="•"/>
              <a:defRPr/>
            </a:pPr>
            <a:r>
              <a:rPr lang="en-US" b="1" dirty="0" smtClean="0"/>
              <a:t>Religious Truth</a:t>
            </a:r>
            <a:r>
              <a:rPr lang="en-US" dirty="0" smtClean="0"/>
              <a:t>: Things that are revealed by faith and cannot be proven by science.</a:t>
            </a:r>
          </a:p>
          <a:p>
            <a:pPr fontAlgn="auto">
              <a:spcAft>
                <a:spcPts val="0"/>
              </a:spcAft>
              <a:buFont typeface="Arial" pitchFamily="34" charset="0"/>
              <a:buChar char="•"/>
              <a:defRPr/>
            </a:pPr>
            <a:r>
              <a:rPr lang="en-US" b="1" dirty="0" smtClean="0"/>
              <a:t>Scientific Truth</a:t>
            </a:r>
            <a:r>
              <a:rPr lang="en-US" dirty="0" smtClean="0"/>
              <a:t>: Things that can be proven by science.</a:t>
            </a:r>
          </a:p>
          <a:p>
            <a:pPr fontAlgn="auto">
              <a:spcAft>
                <a:spcPts val="0"/>
              </a:spcAft>
              <a:buFont typeface="Arial" pitchFamily="34" charset="0"/>
              <a:buNone/>
              <a:defRPr/>
            </a:pPr>
            <a:r>
              <a:rPr lang="en-US" dirty="0" smtClean="0"/>
              <a:t>He believed that things related to faith did not need truth to be valid became they came from God who was infallible.</a:t>
            </a:r>
          </a:p>
          <a:p>
            <a:pPr fontAlgn="auto">
              <a:spcAft>
                <a:spcPts val="0"/>
              </a:spcAft>
              <a:buFont typeface="Arial" pitchFamily="34" charset="0"/>
              <a:buNone/>
              <a:defRPr/>
            </a:pPr>
            <a:r>
              <a:rPr lang="en-US" dirty="0" smtClean="0"/>
              <a:t>Also, he believed knowledge was not the enemy of faith because it did not corrupt faith.  Both faith and reason come from God and were not in competition with each other but supported each other.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a:xfrm>
            <a:off x="457200" y="152400"/>
            <a:ext cx="8229600" cy="1143000"/>
          </a:xfrm>
        </p:spPr>
        <p:txBody>
          <a:bodyPr/>
          <a:lstStyle/>
          <a:p>
            <a:r>
              <a:rPr lang="en-US" smtClean="0"/>
              <a:t>Vernacular Literature</a:t>
            </a:r>
          </a:p>
        </p:txBody>
      </p:sp>
      <p:sp>
        <p:nvSpPr>
          <p:cNvPr id="3" name="Content Placeholder 2"/>
          <p:cNvSpPr>
            <a:spLocks noGrp="1"/>
          </p:cNvSpPr>
          <p:nvPr>
            <p:ph idx="1"/>
          </p:nvPr>
        </p:nvSpPr>
        <p:spPr>
          <a:xfrm>
            <a:off x="228600" y="1066800"/>
            <a:ext cx="5791200" cy="5562600"/>
          </a:xfrm>
        </p:spPr>
        <p:txBody>
          <a:bodyPr/>
          <a:lstStyle/>
          <a:p>
            <a:r>
              <a:rPr lang="en-US" smtClean="0"/>
              <a:t>The universal language of medieval civilization was Latin.  </a:t>
            </a:r>
          </a:p>
          <a:p>
            <a:r>
              <a:rPr lang="en-US" smtClean="0"/>
              <a:t>Latin was the language of Rome and was a common language which could be used in churches and at Universities.</a:t>
            </a:r>
          </a:p>
          <a:p>
            <a:pPr lvl="1"/>
            <a:r>
              <a:rPr lang="en-US" smtClean="0"/>
              <a:t>A common language at universities allowed students from many different countries to be able to understand the teachings there.</a:t>
            </a:r>
          </a:p>
        </p:txBody>
      </p:sp>
      <p:pic>
        <p:nvPicPr>
          <p:cNvPr id="86020" name="Picture 2" descr="http://www.colorado.edu/Classics/mlsg/mary.jpg"/>
          <p:cNvPicPr>
            <a:picLocks noChangeAspect="1" noChangeArrowheads="1"/>
          </p:cNvPicPr>
          <p:nvPr/>
        </p:nvPicPr>
        <p:blipFill>
          <a:blip r:embed="rId2" cstate="print"/>
          <a:srcRect/>
          <a:stretch>
            <a:fillRect/>
          </a:stretch>
        </p:blipFill>
        <p:spPr bwMode="auto">
          <a:xfrm>
            <a:off x="6096000" y="1752600"/>
            <a:ext cx="2552700" cy="3933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a:xfrm>
            <a:off x="457200" y="76200"/>
            <a:ext cx="8229600" cy="1143000"/>
          </a:xfrm>
        </p:spPr>
        <p:txBody>
          <a:bodyPr/>
          <a:lstStyle/>
          <a:p>
            <a:r>
              <a:rPr lang="en-US" smtClean="0"/>
              <a:t>Vernacular</a:t>
            </a:r>
          </a:p>
        </p:txBody>
      </p:sp>
      <p:sp>
        <p:nvSpPr>
          <p:cNvPr id="3" name="Content Placeholder 2"/>
          <p:cNvSpPr>
            <a:spLocks noGrp="1"/>
          </p:cNvSpPr>
          <p:nvPr>
            <p:ph idx="1"/>
          </p:nvPr>
        </p:nvSpPr>
        <p:spPr>
          <a:xfrm>
            <a:off x="457200" y="1143000"/>
            <a:ext cx="8229600" cy="5334000"/>
          </a:xfrm>
        </p:spPr>
        <p:txBody>
          <a:bodyPr/>
          <a:lstStyle/>
          <a:p>
            <a:r>
              <a:rPr lang="en-US" smtClean="0"/>
              <a:t>The vernacular was the language of the common people. </a:t>
            </a:r>
          </a:p>
          <a:p>
            <a:pPr lvl="1"/>
            <a:r>
              <a:rPr lang="en-US" smtClean="0"/>
              <a:t>This included Spanish, French, English, and German.</a:t>
            </a:r>
          </a:p>
          <a:p>
            <a:r>
              <a:rPr lang="en-US" smtClean="0"/>
              <a:t>People began to produce literature in their own languages.</a:t>
            </a:r>
          </a:p>
          <a:p>
            <a:pPr lvl="1"/>
            <a:r>
              <a:rPr lang="en-US" smtClean="0"/>
              <a:t>The most popular form of vernacular literature in the 12</a:t>
            </a:r>
            <a:r>
              <a:rPr lang="en-US" baseline="30000" smtClean="0"/>
              <a:t>th</a:t>
            </a:r>
            <a:r>
              <a:rPr lang="en-US" smtClean="0"/>
              <a:t> century was troubadour poetry, which was mostly love stories about life at court between knights and ladies of the court.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r>
              <a:rPr lang="en-US" smtClean="0"/>
              <a:t>Troubadours</a:t>
            </a:r>
          </a:p>
        </p:txBody>
      </p:sp>
      <p:sp>
        <p:nvSpPr>
          <p:cNvPr id="3" name="Content Placeholder 2"/>
          <p:cNvSpPr>
            <a:spLocks noGrp="1"/>
          </p:cNvSpPr>
          <p:nvPr>
            <p:ph idx="1"/>
          </p:nvPr>
        </p:nvSpPr>
        <p:spPr>
          <a:xfrm>
            <a:off x="457200" y="1295400"/>
            <a:ext cx="8229600" cy="4525963"/>
          </a:xfrm>
        </p:spPr>
        <p:txBody>
          <a:bodyPr/>
          <a:lstStyle/>
          <a:p>
            <a:pPr algn="ctr">
              <a:buFont typeface="Arial" charset="0"/>
              <a:buNone/>
            </a:pPr>
            <a:r>
              <a:rPr lang="en-US" smtClean="0"/>
              <a:t>Troubadours were usually travelling poets and musicians who would go from court to court telling their stories of courtly love.</a:t>
            </a:r>
          </a:p>
        </p:txBody>
      </p:sp>
      <p:pic>
        <p:nvPicPr>
          <p:cNvPr id="88068" name="Picture 2" descr="http://www.minstrelsgallery.com/Images/Final%20Pictures/Minstrels/minstrel.gif"/>
          <p:cNvPicPr>
            <a:picLocks noChangeAspect="1" noChangeArrowheads="1"/>
          </p:cNvPicPr>
          <p:nvPr/>
        </p:nvPicPr>
        <p:blipFill>
          <a:blip r:embed="rId2" cstate="print"/>
          <a:srcRect/>
          <a:stretch>
            <a:fillRect/>
          </a:stretch>
        </p:blipFill>
        <p:spPr bwMode="auto">
          <a:xfrm>
            <a:off x="2514600" y="2971800"/>
            <a:ext cx="4038600" cy="3527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457200" y="228600"/>
            <a:ext cx="8229600" cy="1143000"/>
          </a:xfrm>
        </p:spPr>
        <p:txBody>
          <a:bodyPr/>
          <a:lstStyle/>
          <a:p>
            <a:r>
              <a:rPr lang="en-US" smtClean="0"/>
              <a:t>Medieval Architecture</a:t>
            </a:r>
          </a:p>
        </p:txBody>
      </p:sp>
      <p:sp>
        <p:nvSpPr>
          <p:cNvPr id="3" name="Content Placeholder 2"/>
          <p:cNvSpPr>
            <a:spLocks noGrp="1"/>
          </p:cNvSpPr>
          <p:nvPr>
            <p:ph idx="1"/>
          </p:nvPr>
        </p:nvSpPr>
        <p:spPr>
          <a:xfrm>
            <a:off x="457200" y="1143000"/>
            <a:ext cx="4343400" cy="5486400"/>
          </a:xfrm>
        </p:spPr>
        <p:txBody>
          <a:bodyPr rtlCol="0">
            <a:normAutofit fontScale="85000" lnSpcReduction="10000"/>
          </a:bodyPr>
          <a:lstStyle/>
          <a:p>
            <a:pPr fontAlgn="auto">
              <a:spcAft>
                <a:spcPts val="0"/>
              </a:spcAft>
              <a:buFont typeface="Arial" pitchFamily="34" charset="0"/>
              <a:buChar char="•"/>
              <a:defRPr/>
            </a:pPr>
            <a:r>
              <a:rPr lang="en-US" dirty="0" smtClean="0"/>
              <a:t>During the 11</a:t>
            </a:r>
            <a:r>
              <a:rPr lang="en-US" baseline="30000" dirty="0" smtClean="0"/>
              <a:t>th</a:t>
            </a:r>
            <a:r>
              <a:rPr lang="en-US" dirty="0" smtClean="0"/>
              <a:t> and 12</a:t>
            </a:r>
            <a:r>
              <a:rPr lang="en-US" baseline="30000" dirty="0" smtClean="0"/>
              <a:t>th</a:t>
            </a:r>
            <a:r>
              <a:rPr lang="en-US" dirty="0" smtClean="0"/>
              <a:t> centuries there was a boom in architecture and building. </a:t>
            </a:r>
          </a:p>
          <a:p>
            <a:pPr fontAlgn="auto">
              <a:spcAft>
                <a:spcPts val="0"/>
              </a:spcAft>
              <a:buFont typeface="Arial" pitchFamily="34" charset="0"/>
              <a:buChar char="•"/>
              <a:defRPr/>
            </a:pPr>
            <a:r>
              <a:rPr lang="en-US" dirty="0" smtClean="0"/>
              <a:t>Originally buildings were built in a Basilica style which consisted of a rectangular building with a flat wooden roof. </a:t>
            </a:r>
          </a:p>
          <a:p>
            <a:pPr fontAlgn="auto">
              <a:spcAft>
                <a:spcPts val="0"/>
              </a:spcAft>
              <a:buFont typeface="Arial" pitchFamily="34" charset="0"/>
              <a:buChar char="•"/>
              <a:defRPr/>
            </a:pPr>
            <a:r>
              <a:rPr lang="en-US" dirty="0" smtClean="0"/>
              <a:t>Later, Romanesque architecture replaced this flat roof with a rounded arch.</a:t>
            </a:r>
            <a:endParaRPr lang="en-US" dirty="0"/>
          </a:p>
        </p:txBody>
      </p:sp>
      <p:pic>
        <p:nvPicPr>
          <p:cNvPr id="90116" name="Picture 2" descr="http://3.bp.blogspot.com/_fmVHAABoS3A/R4TzWQVT4-I/AAAAAAAAAEA/Fel8yGgCiA0/s400/IMG_1889+copy.jpg"/>
          <p:cNvPicPr>
            <a:picLocks noChangeAspect="1" noChangeArrowheads="1"/>
          </p:cNvPicPr>
          <p:nvPr/>
        </p:nvPicPr>
        <p:blipFill>
          <a:blip r:embed="rId2" cstate="print"/>
          <a:srcRect/>
          <a:stretch>
            <a:fillRect/>
          </a:stretch>
        </p:blipFill>
        <p:spPr bwMode="auto">
          <a:xfrm>
            <a:off x="4876800" y="2286000"/>
            <a:ext cx="3810000" cy="25431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rtlCol="0">
            <a:normAutofit fontScale="90000"/>
          </a:bodyPr>
          <a:lstStyle/>
          <a:p>
            <a:pPr fontAlgn="auto">
              <a:spcAft>
                <a:spcPts val="0"/>
              </a:spcAft>
              <a:defRPr/>
            </a:pPr>
            <a:r>
              <a:rPr lang="en-US" dirty="0" smtClean="0"/>
              <a:t>Stained Glass</a:t>
            </a:r>
            <a:endParaRPr lang="en-US" dirty="0"/>
          </a:p>
        </p:txBody>
      </p:sp>
      <p:sp>
        <p:nvSpPr>
          <p:cNvPr id="3" name="Content Placeholder 2"/>
          <p:cNvSpPr>
            <a:spLocks noGrp="1"/>
          </p:cNvSpPr>
          <p:nvPr>
            <p:ph idx="1"/>
          </p:nvPr>
        </p:nvSpPr>
        <p:spPr>
          <a:xfrm>
            <a:off x="381000" y="990600"/>
            <a:ext cx="8229600" cy="4525963"/>
          </a:xfrm>
        </p:spPr>
        <p:txBody>
          <a:bodyPr/>
          <a:lstStyle/>
          <a:p>
            <a:pPr algn="ctr">
              <a:buFont typeface="Arial" charset="0"/>
              <a:buNone/>
            </a:pPr>
            <a:r>
              <a:rPr lang="en-US" dirty="0" smtClean="0"/>
              <a:t>The stained glass windows of churches were also used to teach stories from the Bible to a mostly illiterate population.</a:t>
            </a:r>
          </a:p>
        </p:txBody>
      </p:sp>
      <p:pic>
        <p:nvPicPr>
          <p:cNvPr id="75780" name="Picture 2" descr="http://www.sacred-destinations.com/england/images/gloucester/cathedral/resized/d-4341.jpg"/>
          <p:cNvPicPr>
            <a:picLocks noChangeAspect="1" noChangeArrowheads="1"/>
          </p:cNvPicPr>
          <p:nvPr/>
        </p:nvPicPr>
        <p:blipFill>
          <a:blip r:embed="rId2" cstate="print"/>
          <a:srcRect/>
          <a:stretch>
            <a:fillRect/>
          </a:stretch>
        </p:blipFill>
        <p:spPr bwMode="auto">
          <a:xfrm>
            <a:off x="381000" y="3187700"/>
            <a:ext cx="3733800" cy="3670300"/>
          </a:xfrm>
          <a:prstGeom prst="rect">
            <a:avLst/>
          </a:prstGeom>
          <a:noFill/>
          <a:ln w="9525">
            <a:noFill/>
            <a:miter lim="800000"/>
            <a:headEnd/>
            <a:tailEnd/>
          </a:ln>
        </p:spPr>
      </p:pic>
      <p:pic>
        <p:nvPicPr>
          <p:cNvPr id="75781" name="Picture 4" descr="http://www.sacred-destinations.com/england/canterbury-stained-glass-photos/h-7929c.jpg"/>
          <p:cNvPicPr>
            <a:picLocks noChangeAspect="1" noChangeArrowheads="1"/>
          </p:cNvPicPr>
          <p:nvPr/>
        </p:nvPicPr>
        <p:blipFill>
          <a:blip r:embed="rId3" cstate="print"/>
          <a:srcRect/>
          <a:stretch>
            <a:fillRect/>
          </a:stretch>
        </p:blipFill>
        <p:spPr bwMode="auto">
          <a:xfrm>
            <a:off x="4876800" y="3190875"/>
            <a:ext cx="3657600" cy="3667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r>
              <a:rPr lang="en-US" smtClean="0"/>
              <a:t>Romanesque Architecture</a:t>
            </a:r>
          </a:p>
        </p:txBody>
      </p:sp>
      <p:sp>
        <p:nvSpPr>
          <p:cNvPr id="3" name="Content Placeholder 2"/>
          <p:cNvSpPr>
            <a:spLocks noGrp="1"/>
          </p:cNvSpPr>
          <p:nvPr>
            <p:ph idx="1"/>
          </p:nvPr>
        </p:nvSpPr>
        <p:spPr>
          <a:xfrm>
            <a:off x="457200" y="1600200"/>
            <a:ext cx="8229600" cy="4876800"/>
          </a:xfrm>
        </p:spPr>
        <p:txBody>
          <a:bodyPr/>
          <a:lstStyle/>
          <a:p>
            <a:r>
              <a:rPr lang="en-US" smtClean="0"/>
              <a:t>Romanesque architecture developed to have some specific traits.</a:t>
            </a:r>
          </a:p>
          <a:p>
            <a:pPr lvl="1"/>
            <a:r>
              <a:rPr lang="en-US" smtClean="0"/>
              <a:t>Rounded Arches</a:t>
            </a:r>
          </a:p>
          <a:p>
            <a:pPr lvl="1"/>
            <a:r>
              <a:rPr lang="en-US" smtClean="0"/>
              <a:t>Thick walls with small windows with stone roofs.</a:t>
            </a:r>
          </a:p>
          <a:p>
            <a:r>
              <a:rPr lang="en-US" smtClean="0"/>
              <a:t>The dark environment of the church was meant to suggest the power and mystery of God.</a:t>
            </a:r>
          </a:p>
          <a:p>
            <a:pPr lvl="1"/>
            <a:endParaRPr lang="en-US"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descr="http://upload.wikimedia.org/wikipedia/commons/2/29/Issoire-saint-austremoine.jpg"/>
          <p:cNvPicPr>
            <a:picLocks noChangeAspect="1" noChangeArrowheads="1"/>
          </p:cNvPicPr>
          <p:nvPr/>
        </p:nvPicPr>
        <p:blipFill>
          <a:blip r:embed="rId2" cstate="print"/>
          <a:srcRect/>
          <a:stretch>
            <a:fillRect/>
          </a:stretch>
        </p:blipFill>
        <p:spPr bwMode="auto">
          <a:xfrm>
            <a:off x="228600" y="457200"/>
            <a:ext cx="4619625" cy="5715000"/>
          </a:xfrm>
          <a:prstGeom prst="rect">
            <a:avLst/>
          </a:prstGeom>
          <a:noFill/>
          <a:ln w="9525">
            <a:noFill/>
            <a:miter lim="800000"/>
            <a:headEnd/>
            <a:tailEnd/>
          </a:ln>
        </p:spPr>
      </p:pic>
      <p:pic>
        <p:nvPicPr>
          <p:cNvPr id="92163" name="Picture 4" descr="Santa Maria a Pié di Chienti"/>
          <p:cNvPicPr>
            <a:picLocks noChangeAspect="1" noChangeArrowheads="1"/>
          </p:cNvPicPr>
          <p:nvPr/>
        </p:nvPicPr>
        <p:blipFill>
          <a:blip r:embed="rId3" cstate="print"/>
          <a:srcRect/>
          <a:stretch>
            <a:fillRect/>
          </a:stretch>
        </p:blipFill>
        <p:spPr bwMode="auto">
          <a:xfrm>
            <a:off x="5029200" y="1371600"/>
            <a:ext cx="3810000" cy="3762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http://bp2.blogger.com/_n4NspZFlnaM/Rc4Ioik4H7I/AAAAAAAAAH0/HYmEpToQGwI/s400/lund_church_interior.jpg"/>
          <p:cNvPicPr>
            <a:picLocks noChangeAspect="1" noChangeArrowheads="1"/>
          </p:cNvPicPr>
          <p:nvPr/>
        </p:nvPicPr>
        <p:blipFill>
          <a:blip r:embed="rId2" cstate="print"/>
          <a:srcRect/>
          <a:stretch>
            <a:fillRect/>
          </a:stretch>
        </p:blipFill>
        <p:spPr bwMode="auto">
          <a:xfrm>
            <a:off x="304800" y="304800"/>
            <a:ext cx="2857500" cy="3810000"/>
          </a:xfrm>
          <a:prstGeom prst="rect">
            <a:avLst/>
          </a:prstGeom>
          <a:noFill/>
          <a:ln w="9525">
            <a:noFill/>
            <a:miter lim="800000"/>
            <a:headEnd/>
            <a:tailEnd/>
          </a:ln>
        </p:spPr>
      </p:pic>
      <p:pic>
        <p:nvPicPr>
          <p:cNvPr id="93187" name="Picture 6" descr="http://farm3.static.flickr.com/2039/2454832704_1b0a2611e9_b.jpg"/>
          <p:cNvPicPr>
            <a:picLocks noChangeAspect="1" noChangeArrowheads="1"/>
          </p:cNvPicPr>
          <p:nvPr/>
        </p:nvPicPr>
        <p:blipFill>
          <a:blip r:embed="rId3" cstate="print"/>
          <a:srcRect/>
          <a:stretch>
            <a:fillRect/>
          </a:stretch>
        </p:blipFill>
        <p:spPr bwMode="auto">
          <a:xfrm>
            <a:off x="3581400" y="2590800"/>
            <a:ext cx="5181600" cy="388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4" descr="http://flatcreekstudios.net/APAH%20Access/AP/05_01a.jpg"/>
          <p:cNvPicPr>
            <a:picLocks noChangeAspect="1" noChangeArrowheads="1"/>
          </p:cNvPicPr>
          <p:nvPr/>
        </p:nvPicPr>
        <p:blipFill>
          <a:blip r:embed="rId2" cstate="print"/>
          <a:srcRect/>
          <a:stretch>
            <a:fillRect/>
          </a:stretch>
        </p:blipFill>
        <p:spPr bwMode="auto">
          <a:xfrm>
            <a:off x="2133600" y="457200"/>
            <a:ext cx="4572000" cy="6056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smtClean="0"/>
              <a:t>Wergild</a:t>
            </a:r>
          </a:p>
        </p:txBody>
      </p:sp>
      <p:sp>
        <p:nvSpPr>
          <p:cNvPr id="3" name="Content Placeholder 2"/>
          <p:cNvSpPr>
            <a:spLocks noGrp="1"/>
          </p:cNvSpPr>
          <p:nvPr>
            <p:ph idx="1"/>
          </p:nvPr>
        </p:nvSpPr>
        <p:spPr/>
        <p:txBody>
          <a:bodyPr>
            <a:normAutofit/>
          </a:bodyPr>
          <a:lstStyle/>
          <a:p>
            <a:pPr>
              <a:buFont typeface="Arial" charset="0"/>
              <a:buNone/>
            </a:pPr>
            <a:r>
              <a:rPr lang="en-US" sz="3000" u="sng" smtClean="0"/>
              <a:t>To deal with the problem of blood feuds the Germanic tribes established the idea of the </a:t>
            </a:r>
            <a:r>
              <a:rPr lang="en-US" sz="3000" i="1" u="sng" smtClean="0"/>
              <a:t>Wergild</a:t>
            </a:r>
            <a:r>
              <a:rPr lang="en-US" sz="3000" u="sng" smtClean="0"/>
              <a:t>.</a:t>
            </a:r>
          </a:p>
          <a:p>
            <a:pPr>
              <a:buFont typeface="Arial" charset="0"/>
              <a:buNone/>
            </a:pPr>
            <a:r>
              <a:rPr lang="en-US" sz="3000" u="sng" smtClean="0"/>
              <a:t>This literally meant, “Money for a Man”</a:t>
            </a:r>
          </a:p>
          <a:p>
            <a:pPr>
              <a:buFont typeface="Arial" charset="0"/>
              <a:buNone/>
            </a:pPr>
            <a:r>
              <a:rPr lang="en-US" sz="3000" u="sng" smtClean="0"/>
              <a:t>If a person was killed or wronged in some way the person responsible would have to pay a fine equal to the value of that person.  Upper class people were “worth” more than those from the lower class.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strips(downLeft)">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strips(downLeft)">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strips(downLeft)">
                                      <p:cBhvr>
                                        <p:cTn id="2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r>
              <a:rPr lang="en-US" smtClean="0"/>
              <a:t>Gothic Architecture</a:t>
            </a:r>
          </a:p>
        </p:txBody>
      </p:sp>
      <p:sp>
        <p:nvSpPr>
          <p:cNvPr id="3" name="Content Placeholder 2"/>
          <p:cNvSpPr>
            <a:spLocks noGrp="1"/>
          </p:cNvSpPr>
          <p:nvPr>
            <p:ph idx="1"/>
          </p:nvPr>
        </p:nvSpPr>
        <p:spPr>
          <a:xfrm>
            <a:off x="228600" y="1371600"/>
            <a:ext cx="8610600" cy="5257800"/>
          </a:xfrm>
        </p:spPr>
        <p:txBody>
          <a:bodyPr rtlCol="0">
            <a:normAutofit fontScale="92500" lnSpcReduction="20000"/>
          </a:bodyPr>
          <a:lstStyle/>
          <a:p>
            <a:pPr fontAlgn="auto">
              <a:spcAft>
                <a:spcPts val="0"/>
              </a:spcAft>
              <a:buFont typeface="Arial" pitchFamily="34" charset="0"/>
              <a:buChar char="•"/>
              <a:defRPr/>
            </a:pPr>
            <a:r>
              <a:rPr lang="en-US" dirty="0" smtClean="0"/>
              <a:t>Later, changes were made to the Romanesque style which developed a new style known as Gothic Architecture.</a:t>
            </a:r>
          </a:p>
          <a:p>
            <a:pPr fontAlgn="auto">
              <a:spcAft>
                <a:spcPts val="0"/>
              </a:spcAft>
              <a:buFont typeface="Arial" pitchFamily="34" charset="0"/>
              <a:buChar char="•"/>
              <a:defRPr/>
            </a:pPr>
            <a:r>
              <a:rPr lang="en-US" dirty="0" smtClean="0"/>
              <a:t>Gothic architecture developed some distinct characteristics of its own.</a:t>
            </a:r>
          </a:p>
          <a:p>
            <a:pPr lvl="1" fontAlgn="auto">
              <a:spcAft>
                <a:spcPts val="0"/>
              </a:spcAft>
              <a:buFont typeface="Arial" pitchFamily="34" charset="0"/>
              <a:buChar char="–"/>
              <a:defRPr/>
            </a:pPr>
            <a:r>
              <a:rPr lang="en-US" dirty="0" smtClean="0"/>
              <a:t>Vaulted Arches (Pointed)</a:t>
            </a:r>
          </a:p>
          <a:p>
            <a:pPr lvl="1" fontAlgn="auto">
              <a:spcAft>
                <a:spcPts val="0"/>
              </a:spcAft>
              <a:buFont typeface="Arial" pitchFamily="34" charset="0"/>
              <a:buChar char="–"/>
              <a:defRPr/>
            </a:pPr>
            <a:r>
              <a:rPr lang="en-US" dirty="0" smtClean="0"/>
              <a:t>Flying Buttresses</a:t>
            </a:r>
          </a:p>
          <a:p>
            <a:pPr lvl="1" fontAlgn="auto">
              <a:spcAft>
                <a:spcPts val="0"/>
              </a:spcAft>
              <a:buFont typeface="Arial" pitchFamily="34" charset="0"/>
              <a:buChar char="–"/>
              <a:defRPr/>
            </a:pPr>
            <a:r>
              <a:rPr lang="en-US" dirty="0" smtClean="0"/>
              <a:t>Thinner walls and stained glass windows</a:t>
            </a:r>
          </a:p>
          <a:p>
            <a:pPr fontAlgn="auto">
              <a:spcAft>
                <a:spcPts val="0"/>
              </a:spcAft>
              <a:buFont typeface="Arial" pitchFamily="34" charset="0"/>
              <a:buChar char="•"/>
              <a:defRPr/>
            </a:pPr>
            <a:r>
              <a:rPr lang="en-US" dirty="0" smtClean="0"/>
              <a:t>The advancements allowed thinner walls and larger windows, which allowed for these new churches to have much more natural light. </a:t>
            </a:r>
          </a:p>
          <a:p>
            <a:pPr fontAlgn="auto">
              <a:spcAft>
                <a:spcPts val="0"/>
              </a:spcAft>
              <a:buFont typeface="Arial" pitchFamily="34" charset="0"/>
              <a:buChar char="•"/>
              <a:defRPr/>
            </a:pPr>
            <a:r>
              <a:rPr lang="en-US" dirty="0" smtClean="0"/>
              <a:t>The Gothic style was much more serene and self-confident.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4" descr="http://z.about.com/d/architecture/1/0/a/n/ReimsiStock000003535053.jpg"/>
          <p:cNvPicPr>
            <a:picLocks noChangeAspect="1" noChangeArrowheads="1"/>
          </p:cNvPicPr>
          <p:nvPr/>
        </p:nvPicPr>
        <p:blipFill>
          <a:blip r:embed="rId2" cstate="print"/>
          <a:srcRect/>
          <a:stretch>
            <a:fillRect/>
          </a:stretch>
        </p:blipFill>
        <p:spPr bwMode="auto">
          <a:xfrm>
            <a:off x="228600" y="304800"/>
            <a:ext cx="4056063" cy="6096000"/>
          </a:xfrm>
          <a:prstGeom prst="rect">
            <a:avLst/>
          </a:prstGeom>
          <a:noFill/>
          <a:ln w="9525">
            <a:noFill/>
            <a:miter lim="800000"/>
            <a:headEnd/>
            <a:tailEnd/>
          </a:ln>
        </p:spPr>
      </p:pic>
      <p:pic>
        <p:nvPicPr>
          <p:cNvPr id="96259" name="Picture 6" descr="http://farm3.static.flickr.com/2342/2169011320_431dff5177.jpg"/>
          <p:cNvPicPr>
            <a:picLocks noChangeAspect="1" noChangeArrowheads="1"/>
          </p:cNvPicPr>
          <p:nvPr/>
        </p:nvPicPr>
        <p:blipFill>
          <a:blip r:embed="rId3" cstate="print"/>
          <a:srcRect/>
          <a:stretch>
            <a:fillRect/>
          </a:stretch>
        </p:blipFill>
        <p:spPr bwMode="auto">
          <a:xfrm>
            <a:off x="4572000" y="533400"/>
            <a:ext cx="3886200" cy="5961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http://farm1.static.flickr.com/83/238232186_2a2ab1fa18_o.jpg"/>
          <p:cNvPicPr>
            <a:picLocks noChangeAspect="1" noChangeArrowheads="1"/>
          </p:cNvPicPr>
          <p:nvPr/>
        </p:nvPicPr>
        <p:blipFill>
          <a:blip r:embed="rId2" cstate="print"/>
          <a:srcRect/>
          <a:stretch>
            <a:fillRect/>
          </a:stretch>
        </p:blipFill>
        <p:spPr bwMode="auto">
          <a:xfrm>
            <a:off x="381000" y="685800"/>
            <a:ext cx="7961313" cy="5324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descr="http://www.durhamcathedral.co.uk/introduction/gallery/image/rose_window.jpg"/>
          <p:cNvPicPr>
            <a:picLocks noChangeAspect="1" noChangeArrowheads="1"/>
          </p:cNvPicPr>
          <p:nvPr/>
        </p:nvPicPr>
        <p:blipFill>
          <a:blip r:embed="rId2" cstate="print"/>
          <a:srcRect/>
          <a:stretch>
            <a:fillRect/>
          </a:stretch>
        </p:blipFill>
        <p:spPr bwMode="auto">
          <a:xfrm>
            <a:off x="152400" y="1295400"/>
            <a:ext cx="4110038" cy="4314825"/>
          </a:xfrm>
          <a:prstGeom prst="rect">
            <a:avLst/>
          </a:prstGeom>
          <a:noFill/>
          <a:ln w="9525">
            <a:noFill/>
            <a:miter lim="800000"/>
            <a:headEnd/>
            <a:tailEnd/>
          </a:ln>
        </p:spPr>
      </p:pic>
      <p:pic>
        <p:nvPicPr>
          <p:cNvPr id="98307" name="Picture 6" descr="http://farm1.static.flickr.com/64/220748150_5dcb5da669_b.jpg"/>
          <p:cNvPicPr>
            <a:picLocks noChangeAspect="1" noChangeArrowheads="1"/>
          </p:cNvPicPr>
          <p:nvPr/>
        </p:nvPicPr>
        <p:blipFill>
          <a:blip r:embed="rId3" cstate="print"/>
          <a:srcRect/>
          <a:stretch>
            <a:fillRect/>
          </a:stretch>
        </p:blipFill>
        <p:spPr bwMode="auto">
          <a:xfrm>
            <a:off x="4267200" y="304800"/>
            <a:ext cx="4710113"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http://farm1.static.flickr.com/104/308857676_e8481b9dba.jpg"/>
          <p:cNvPicPr>
            <a:picLocks noChangeAspect="1" noChangeArrowheads="1"/>
          </p:cNvPicPr>
          <p:nvPr/>
        </p:nvPicPr>
        <p:blipFill>
          <a:blip r:embed="rId2" cstate="print"/>
          <a:srcRect/>
          <a:stretch>
            <a:fillRect/>
          </a:stretch>
        </p:blipFill>
        <p:spPr bwMode="auto">
          <a:xfrm>
            <a:off x="152400" y="304800"/>
            <a:ext cx="4122738" cy="6172200"/>
          </a:xfrm>
          <a:prstGeom prst="rect">
            <a:avLst/>
          </a:prstGeom>
          <a:noFill/>
          <a:ln w="9525">
            <a:noFill/>
            <a:miter lim="800000"/>
            <a:headEnd/>
            <a:tailEnd/>
          </a:ln>
        </p:spPr>
      </p:pic>
      <p:pic>
        <p:nvPicPr>
          <p:cNvPr id="99331" name="Picture 4" descr="http://www.pbs.org/wgbh/buildingbig/images/skyscraper/basics/buttress_skyscraper_1.jpg"/>
          <p:cNvPicPr>
            <a:picLocks noChangeAspect="1" noChangeArrowheads="1"/>
          </p:cNvPicPr>
          <p:nvPr/>
        </p:nvPicPr>
        <p:blipFill>
          <a:blip r:embed="rId3" cstate="print"/>
          <a:srcRect/>
          <a:stretch>
            <a:fillRect/>
          </a:stretch>
        </p:blipFill>
        <p:spPr bwMode="auto">
          <a:xfrm>
            <a:off x="4495800" y="381000"/>
            <a:ext cx="4354513" cy="2895600"/>
          </a:xfrm>
          <a:prstGeom prst="rect">
            <a:avLst/>
          </a:prstGeom>
          <a:noFill/>
          <a:ln w="9525">
            <a:noFill/>
            <a:miter lim="800000"/>
            <a:headEnd/>
            <a:tailEnd/>
          </a:ln>
        </p:spPr>
      </p:pic>
      <p:sp>
        <p:nvSpPr>
          <p:cNvPr id="4" name="Rectangle 3"/>
          <p:cNvSpPr/>
          <p:nvPr/>
        </p:nvSpPr>
        <p:spPr>
          <a:xfrm>
            <a:off x="4419600" y="3810000"/>
            <a:ext cx="4572000" cy="1754326"/>
          </a:xfrm>
          <a:prstGeom prst="rect">
            <a:avLst/>
          </a:prstGeom>
          <a:noFill/>
        </p:spPr>
        <p:txBody>
          <a:bodyPr>
            <a:spAutoFit/>
          </a:bodyPr>
          <a:lstStyle/>
          <a:p>
            <a:pPr algn="ctr" fontAlgn="auto">
              <a:spcBef>
                <a:spcPts val="0"/>
              </a:spcBef>
              <a:spcAft>
                <a:spcPts val="0"/>
              </a:spcAft>
              <a:defRPr/>
            </a:pPr>
            <a:r>
              <a:rPr lang="en-US" sz="5400"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mn-lt"/>
                <a:cs typeface="+mn-cs"/>
              </a:rPr>
              <a:t>Flying Buttresses</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descr="File:Cathedral Notre-Dame de Reims, France-PerCorr.jpg">
            <a:hlinkClick r:id="rId2"/>
          </p:cNvPr>
          <p:cNvPicPr>
            <a:picLocks noChangeAspect="1" noChangeArrowheads="1"/>
          </p:cNvPicPr>
          <p:nvPr/>
        </p:nvPicPr>
        <p:blipFill>
          <a:blip r:embed="rId3" cstate="print"/>
          <a:srcRect/>
          <a:stretch>
            <a:fillRect/>
          </a:stretch>
        </p:blipFill>
        <p:spPr bwMode="auto">
          <a:xfrm>
            <a:off x="228600" y="268288"/>
            <a:ext cx="4191000" cy="6199187"/>
          </a:xfrm>
          <a:prstGeom prst="rect">
            <a:avLst/>
          </a:prstGeom>
          <a:noFill/>
          <a:ln w="9525">
            <a:noFill/>
            <a:miter lim="800000"/>
            <a:headEnd/>
            <a:tailEnd/>
          </a:ln>
        </p:spPr>
      </p:pic>
      <p:pic>
        <p:nvPicPr>
          <p:cNvPr id="100355" name="Picture 4" descr="http://www.destination360.com/europe/france/images/s/france-notre-dame-cathedral.jpg"/>
          <p:cNvPicPr>
            <a:picLocks noChangeAspect="1" noChangeArrowheads="1"/>
          </p:cNvPicPr>
          <p:nvPr/>
        </p:nvPicPr>
        <p:blipFill>
          <a:blip r:embed="rId4" cstate="print"/>
          <a:srcRect/>
          <a:stretch>
            <a:fillRect/>
          </a:stretch>
        </p:blipFill>
        <p:spPr bwMode="auto">
          <a:xfrm>
            <a:off x="4648200" y="1371600"/>
            <a:ext cx="4191000" cy="3352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r>
              <a:rPr lang="en-US" smtClean="0"/>
              <a:t>Gargoyles</a:t>
            </a:r>
          </a:p>
        </p:txBody>
      </p:sp>
      <p:sp>
        <p:nvSpPr>
          <p:cNvPr id="3" name="Content Placeholder 2"/>
          <p:cNvSpPr>
            <a:spLocks noGrp="1"/>
          </p:cNvSpPr>
          <p:nvPr>
            <p:ph idx="1"/>
          </p:nvPr>
        </p:nvSpPr>
        <p:spPr/>
        <p:txBody>
          <a:bodyPr/>
          <a:lstStyle/>
          <a:p>
            <a:r>
              <a:rPr lang="en-US" smtClean="0"/>
              <a:t>A Gargoyle functioned as a grotesque.  They were meant to scare away evil spirits, but often also acted as water spouts for the churches.</a:t>
            </a:r>
          </a:p>
        </p:txBody>
      </p:sp>
      <p:pic>
        <p:nvPicPr>
          <p:cNvPr id="101380" name="Picture 2" descr="File:Notre dame-paris-view.jpg">
            <a:hlinkClick r:id="rId2"/>
          </p:cNvPr>
          <p:cNvPicPr>
            <a:picLocks noChangeAspect="1" noChangeArrowheads="1"/>
          </p:cNvPicPr>
          <p:nvPr/>
        </p:nvPicPr>
        <p:blipFill>
          <a:blip r:embed="rId3" cstate="print"/>
          <a:srcRect/>
          <a:stretch>
            <a:fillRect/>
          </a:stretch>
        </p:blipFill>
        <p:spPr bwMode="auto">
          <a:xfrm>
            <a:off x="4572000" y="3686175"/>
            <a:ext cx="4229100" cy="31718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descr="http://media-2.web.britannica.com/eb-media/49/82649-004-56D5C952.jpg"/>
          <p:cNvPicPr>
            <a:picLocks noChangeAspect="1" noChangeArrowheads="1"/>
          </p:cNvPicPr>
          <p:nvPr/>
        </p:nvPicPr>
        <p:blipFill>
          <a:blip r:embed="rId2" cstate="print"/>
          <a:srcRect/>
          <a:stretch>
            <a:fillRect/>
          </a:stretch>
        </p:blipFill>
        <p:spPr bwMode="auto">
          <a:xfrm>
            <a:off x="228600" y="381000"/>
            <a:ext cx="4495800" cy="5573713"/>
          </a:xfrm>
          <a:prstGeom prst="rect">
            <a:avLst/>
          </a:prstGeom>
          <a:noFill/>
          <a:ln w="9525">
            <a:noFill/>
            <a:miter lim="800000"/>
            <a:headEnd/>
            <a:tailEnd/>
          </a:ln>
        </p:spPr>
      </p:pic>
      <p:pic>
        <p:nvPicPr>
          <p:cNvPr id="102403" name="Picture 4" descr="http://www.farrellworlds.com/WedThurs_files/Gargoyle.jpg"/>
          <p:cNvPicPr>
            <a:picLocks noChangeAspect="1" noChangeArrowheads="1"/>
          </p:cNvPicPr>
          <p:nvPr/>
        </p:nvPicPr>
        <p:blipFill>
          <a:blip r:embed="rId3" cstate="print"/>
          <a:srcRect/>
          <a:stretch>
            <a:fillRect/>
          </a:stretch>
        </p:blipFill>
        <p:spPr bwMode="auto">
          <a:xfrm>
            <a:off x="4953000" y="609600"/>
            <a:ext cx="3829050"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r>
              <a:rPr lang="en-US" dirty="0" smtClean="0"/>
              <a:t>A Time of Crisis</a:t>
            </a:r>
          </a:p>
        </p:txBody>
      </p:sp>
      <p:sp>
        <p:nvSpPr>
          <p:cNvPr id="103427" name="Content Placeholder 2"/>
          <p:cNvSpPr>
            <a:spLocks noGrp="1"/>
          </p:cNvSpPr>
          <p:nvPr>
            <p:ph idx="1"/>
          </p:nvPr>
        </p:nvSpPr>
        <p:spPr/>
        <p:txBody>
          <a:bodyPr/>
          <a:lstStyle/>
          <a:p>
            <a:r>
              <a:rPr lang="en-US" dirty="0" smtClean="0"/>
              <a:t>Important Dates</a:t>
            </a:r>
          </a:p>
          <a:p>
            <a:pPr lvl="1"/>
            <a:r>
              <a:rPr lang="en-US" dirty="0" smtClean="0"/>
              <a:t>The Black Death spreads throughout Europe: 1350</a:t>
            </a:r>
          </a:p>
          <a:p>
            <a:pPr lvl="1"/>
            <a:r>
              <a:rPr lang="en-US" dirty="0" smtClean="0"/>
              <a:t>The Great Schism (Avignon Papacy) begins: 1378</a:t>
            </a:r>
          </a:p>
        </p:txBody>
      </p:sp>
      <p:pic>
        <p:nvPicPr>
          <p:cNvPr id="103428" name="Picture 2" descr="http://random1881.files.wordpress.com/2008/12/black-death.jpg"/>
          <p:cNvPicPr>
            <a:picLocks noChangeAspect="1" noChangeArrowheads="1"/>
          </p:cNvPicPr>
          <p:nvPr/>
        </p:nvPicPr>
        <p:blipFill>
          <a:blip r:embed="rId2" cstate="print"/>
          <a:srcRect/>
          <a:stretch>
            <a:fillRect/>
          </a:stretch>
        </p:blipFill>
        <p:spPr bwMode="auto">
          <a:xfrm>
            <a:off x="2286000" y="3825875"/>
            <a:ext cx="4419600" cy="3032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76200"/>
            <a:ext cx="8229600" cy="1143000"/>
          </a:xfrm>
        </p:spPr>
        <p:txBody>
          <a:bodyPr/>
          <a:lstStyle/>
          <a:p>
            <a:r>
              <a:rPr lang="en-US" smtClean="0"/>
              <a:t>The Black Death</a:t>
            </a:r>
          </a:p>
        </p:txBody>
      </p:sp>
      <p:sp>
        <p:nvSpPr>
          <p:cNvPr id="3" name="Content Placeholder 2"/>
          <p:cNvSpPr>
            <a:spLocks noGrp="1"/>
          </p:cNvSpPr>
          <p:nvPr>
            <p:ph idx="1"/>
          </p:nvPr>
        </p:nvSpPr>
        <p:spPr>
          <a:xfrm>
            <a:off x="304800" y="990600"/>
            <a:ext cx="8534400" cy="5638800"/>
          </a:xfrm>
        </p:spPr>
        <p:txBody>
          <a:bodyPr rtlCol="0">
            <a:normAutofit fontScale="92500" lnSpcReduction="10000"/>
          </a:bodyPr>
          <a:lstStyle/>
          <a:p>
            <a:pPr fontAlgn="auto">
              <a:spcAft>
                <a:spcPts val="0"/>
              </a:spcAft>
              <a:buFont typeface="Arial" pitchFamily="34" charset="0"/>
              <a:buChar char="•"/>
              <a:defRPr/>
            </a:pPr>
            <a:r>
              <a:rPr lang="en-US" dirty="0" smtClean="0"/>
              <a:t>During the 13</a:t>
            </a:r>
            <a:r>
              <a:rPr lang="en-US" baseline="30000" dirty="0" smtClean="0"/>
              <a:t>th</a:t>
            </a:r>
            <a:r>
              <a:rPr lang="en-US" dirty="0" smtClean="0"/>
              <a:t> century the middle ages had reached a high point, the population had grown and there was an explosion of learning and culture.</a:t>
            </a:r>
          </a:p>
          <a:p>
            <a:pPr fontAlgn="auto">
              <a:spcAft>
                <a:spcPts val="0"/>
              </a:spcAft>
              <a:buFont typeface="Arial" pitchFamily="34" charset="0"/>
              <a:buChar char="•"/>
              <a:defRPr/>
            </a:pPr>
            <a:r>
              <a:rPr lang="en-US" dirty="0" smtClean="0"/>
              <a:t>The 14</a:t>
            </a:r>
            <a:r>
              <a:rPr lang="en-US" baseline="30000" dirty="0" smtClean="0"/>
              <a:t>th</a:t>
            </a:r>
            <a:r>
              <a:rPr lang="en-US" dirty="0" smtClean="0"/>
              <a:t> century would bring about many changes in medieval Europe.</a:t>
            </a:r>
          </a:p>
          <a:p>
            <a:pPr fontAlgn="auto">
              <a:spcAft>
                <a:spcPts val="0"/>
              </a:spcAft>
              <a:buFont typeface="Arial" pitchFamily="34" charset="0"/>
              <a:buChar char="•"/>
              <a:defRPr/>
            </a:pPr>
            <a:r>
              <a:rPr lang="en-US" dirty="0" smtClean="0"/>
              <a:t>Europe had become overpopulated and people were beginning to feel the effects of that overpopulation.</a:t>
            </a:r>
          </a:p>
          <a:p>
            <a:pPr fontAlgn="auto">
              <a:spcAft>
                <a:spcPts val="0"/>
              </a:spcAft>
              <a:buFont typeface="Arial" pitchFamily="34" charset="0"/>
              <a:buChar char="•"/>
              <a:defRPr/>
            </a:pPr>
            <a:r>
              <a:rPr lang="en-US" dirty="0" smtClean="0"/>
              <a:t>Prior to the plague, there was a famine from 1315 to 1322 which killed off about 10% of Europe’s population.</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insitelawmagazine.com/images/hangdraw.jpg"/>
          <p:cNvPicPr>
            <a:picLocks noChangeAspect="1" noChangeArrowheads="1"/>
          </p:cNvPicPr>
          <p:nvPr/>
        </p:nvPicPr>
        <p:blipFill>
          <a:blip r:embed="rId2" cstate="print"/>
          <a:srcRect/>
          <a:stretch>
            <a:fillRect/>
          </a:stretch>
        </p:blipFill>
        <p:spPr bwMode="auto">
          <a:xfrm>
            <a:off x="6707188" y="3352800"/>
            <a:ext cx="2112962" cy="3057525"/>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Ordeal</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None/>
              <a:defRPr/>
            </a:pPr>
            <a:r>
              <a:rPr lang="en-US" u="sng" dirty="0" smtClean="0"/>
              <a:t>In Germanic law the way that they decided guilt or innocence was through an ordeal.</a:t>
            </a:r>
          </a:p>
          <a:p>
            <a:pPr fontAlgn="auto">
              <a:spcAft>
                <a:spcPts val="0"/>
              </a:spcAft>
              <a:buFont typeface="Arial" pitchFamily="34" charset="0"/>
              <a:buNone/>
              <a:defRPr/>
            </a:pPr>
            <a:r>
              <a:rPr lang="en-US" u="sng" dirty="0" smtClean="0"/>
              <a:t>An Ordeal was a physical test to determine guilt or innocence</a:t>
            </a:r>
            <a:r>
              <a:rPr lang="en-US" dirty="0" smtClean="0"/>
              <a:t>.</a:t>
            </a:r>
          </a:p>
          <a:p>
            <a:pPr fontAlgn="auto">
              <a:spcAft>
                <a:spcPts val="0"/>
              </a:spcAft>
              <a:buFont typeface="Arial" pitchFamily="34" charset="0"/>
              <a:buNone/>
              <a:defRPr/>
            </a:pPr>
            <a:r>
              <a:rPr lang="en-US" dirty="0" smtClean="0"/>
              <a:t>If you could survive this physical </a:t>
            </a:r>
          </a:p>
          <a:p>
            <a:pPr fontAlgn="auto">
              <a:spcAft>
                <a:spcPts val="0"/>
              </a:spcAft>
              <a:buFont typeface="Arial" pitchFamily="34" charset="0"/>
              <a:buNone/>
              <a:defRPr/>
            </a:pPr>
            <a:r>
              <a:rPr lang="en-US" dirty="0" smtClean="0"/>
              <a:t>test then you would be innocent, </a:t>
            </a:r>
          </a:p>
          <a:p>
            <a:pPr fontAlgn="auto">
              <a:spcAft>
                <a:spcPts val="0"/>
              </a:spcAft>
              <a:buFont typeface="Arial" pitchFamily="34" charset="0"/>
              <a:buNone/>
              <a:defRPr/>
            </a:pPr>
            <a:r>
              <a:rPr lang="en-US" dirty="0" smtClean="0"/>
              <a:t>if you died or were wounded you </a:t>
            </a:r>
          </a:p>
          <a:p>
            <a:pPr fontAlgn="auto">
              <a:spcAft>
                <a:spcPts val="0"/>
              </a:spcAft>
              <a:buFont typeface="Arial" pitchFamily="34" charset="0"/>
              <a:buNone/>
              <a:defRPr/>
            </a:pPr>
            <a:r>
              <a:rPr lang="en-US" dirty="0" smtClean="0"/>
              <a:t>would be guilty and probably die</a:t>
            </a:r>
          </a:p>
          <a:p>
            <a:pPr fontAlgn="auto">
              <a:spcAft>
                <a:spcPts val="0"/>
              </a:spcAft>
              <a:buFont typeface="Arial" pitchFamily="34" charset="0"/>
              <a:buNone/>
              <a:defRPr/>
            </a:pPr>
            <a:r>
              <a:rPr lang="en-US" dirty="0" smtClean="0"/>
              <a:t> anyway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53"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 calcmode="lin" valueType="num">
                                      <p:cBhvr>
                                        <p:cTn id="10" dur="500" fill="hold"/>
                                        <p:tgtEl>
                                          <p:spTgt spid="2050"/>
                                        </p:tgtEl>
                                        <p:attrNameLst>
                                          <p:attrName>ppt_w</p:attrName>
                                        </p:attrNameLst>
                                      </p:cBhvr>
                                      <p:tavLst>
                                        <p:tav tm="0">
                                          <p:val>
                                            <p:fltVal val="0"/>
                                          </p:val>
                                        </p:tav>
                                        <p:tav tm="100000">
                                          <p:val>
                                            <p:strVal val="#ppt_w"/>
                                          </p:val>
                                        </p:tav>
                                      </p:tavLst>
                                    </p:anim>
                                    <p:anim calcmode="lin" valueType="num">
                                      <p:cBhvr>
                                        <p:cTn id="11" dur="500" fill="hold"/>
                                        <p:tgtEl>
                                          <p:spTgt spid="2050"/>
                                        </p:tgtEl>
                                        <p:attrNameLst>
                                          <p:attrName>ppt_h</p:attrName>
                                        </p:attrNameLst>
                                      </p:cBhvr>
                                      <p:tavLst>
                                        <p:tav tm="0">
                                          <p:val>
                                            <p:fltVal val="0"/>
                                          </p:val>
                                        </p:tav>
                                        <p:tav tm="100000">
                                          <p:val>
                                            <p:strVal val="#ppt_h"/>
                                          </p:val>
                                        </p:tav>
                                      </p:tavLst>
                                    </p:anim>
                                    <p:animEffect transition="in" filter="fad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dissolv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dissolv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ssolve">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dissolv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dissolve">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dissolve">
                                      <p:cBhvr>
                                        <p:cTn id="4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smtClean="0"/>
              <a:t>What was the Black Death?</a:t>
            </a:r>
          </a:p>
        </p:txBody>
      </p:sp>
      <p:sp>
        <p:nvSpPr>
          <p:cNvPr id="105475" name="Content Placeholder 2"/>
          <p:cNvSpPr>
            <a:spLocks noGrp="1"/>
          </p:cNvSpPr>
          <p:nvPr>
            <p:ph idx="1"/>
          </p:nvPr>
        </p:nvSpPr>
        <p:spPr/>
        <p:txBody>
          <a:bodyPr/>
          <a:lstStyle/>
          <a:p>
            <a:r>
              <a:rPr lang="en-US" smtClean="0"/>
              <a:t>The Black death was the most devastating natural disaster in European history.</a:t>
            </a:r>
          </a:p>
          <a:p>
            <a:r>
              <a:rPr lang="en-US" smtClean="0"/>
              <a:t>The Black Death, or bubonic plague, was a bacterial infection which killed 38 million people throughout Europe out of a pre-plague population of 75 million.</a:t>
            </a:r>
          </a:p>
          <a:p>
            <a:r>
              <a:rPr lang="en-US" smtClean="0"/>
              <a:t>In urban areas, the death rate was 50-60% of the population.</a:t>
            </a: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a:xfrm>
            <a:off x="457200" y="0"/>
            <a:ext cx="8229600" cy="1143000"/>
          </a:xfrm>
        </p:spPr>
        <p:txBody>
          <a:bodyPr/>
          <a:lstStyle/>
          <a:p>
            <a:r>
              <a:rPr lang="en-US" smtClean="0"/>
              <a:t>Types of Plague</a:t>
            </a:r>
          </a:p>
        </p:txBody>
      </p:sp>
      <p:sp>
        <p:nvSpPr>
          <p:cNvPr id="3" name="Content Placeholder 2"/>
          <p:cNvSpPr>
            <a:spLocks noGrp="1"/>
          </p:cNvSpPr>
          <p:nvPr>
            <p:ph idx="1"/>
          </p:nvPr>
        </p:nvSpPr>
        <p:spPr>
          <a:xfrm>
            <a:off x="228600" y="1066800"/>
            <a:ext cx="8686800" cy="5486400"/>
          </a:xfrm>
        </p:spPr>
        <p:txBody>
          <a:bodyPr rtlCol="0">
            <a:normAutofit lnSpcReduction="10000"/>
          </a:bodyPr>
          <a:lstStyle/>
          <a:p>
            <a:pPr fontAlgn="auto">
              <a:spcAft>
                <a:spcPts val="0"/>
              </a:spcAft>
              <a:buFont typeface="Arial" pitchFamily="34" charset="0"/>
              <a:buChar char="•"/>
              <a:defRPr/>
            </a:pPr>
            <a:r>
              <a:rPr lang="en-US" dirty="0" smtClean="0"/>
              <a:t>The most common form of plague was </a:t>
            </a:r>
            <a:r>
              <a:rPr lang="en-US" b="1" dirty="0" smtClean="0">
                <a:solidFill>
                  <a:schemeClr val="accent2">
                    <a:lumMod val="75000"/>
                  </a:schemeClr>
                </a:solidFill>
              </a:rPr>
              <a:t>bubonic plague</a:t>
            </a:r>
            <a:r>
              <a:rPr lang="en-US" dirty="0" smtClean="0"/>
              <a:t>, which was carried by fleas which lived on black rats.</a:t>
            </a:r>
          </a:p>
          <a:p>
            <a:pPr lvl="1" fontAlgn="auto">
              <a:spcAft>
                <a:spcPts val="0"/>
              </a:spcAft>
              <a:buFont typeface="Arial" pitchFamily="34" charset="0"/>
              <a:buChar char="–"/>
              <a:defRPr/>
            </a:pPr>
            <a:r>
              <a:rPr lang="en-US" dirty="0" smtClean="0"/>
              <a:t>There was also </a:t>
            </a:r>
            <a:r>
              <a:rPr lang="en-US" b="1" dirty="0" smtClean="0">
                <a:solidFill>
                  <a:schemeClr val="accent2">
                    <a:lumMod val="75000"/>
                  </a:schemeClr>
                </a:solidFill>
              </a:rPr>
              <a:t>pneumonic plague</a:t>
            </a:r>
            <a:r>
              <a:rPr lang="en-US" dirty="0" smtClean="0"/>
              <a:t>, which was bubonic plague which settled in the lungs and was spread by coughing.</a:t>
            </a:r>
          </a:p>
          <a:p>
            <a:pPr lvl="1" fontAlgn="auto">
              <a:spcAft>
                <a:spcPts val="0"/>
              </a:spcAft>
              <a:buFont typeface="Arial" pitchFamily="34" charset="0"/>
              <a:buChar char="–"/>
              <a:defRPr/>
            </a:pPr>
            <a:r>
              <a:rPr lang="en-US" dirty="0" smtClean="0"/>
              <a:t>There was also </a:t>
            </a:r>
            <a:r>
              <a:rPr lang="en-US" b="1" dirty="0" smtClean="0">
                <a:solidFill>
                  <a:schemeClr val="accent2">
                    <a:lumMod val="75000"/>
                  </a:schemeClr>
                </a:solidFill>
              </a:rPr>
              <a:t>septicemic plague </a:t>
            </a:r>
            <a:r>
              <a:rPr lang="en-US" dirty="0" smtClean="0"/>
              <a:t>which attacked the bloodstream and could be spread from one person to another.</a:t>
            </a:r>
          </a:p>
          <a:p>
            <a:pPr fontAlgn="auto">
              <a:spcAft>
                <a:spcPts val="0"/>
              </a:spcAft>
              <a:buFont typeface="Arial" pitchFamily="34" charset="0"/>
              <a:buChar char="•"/>
              <a:defRPr/>
            </a:pPr>
            <a:r>
              <a:rPr lang="en-US" dirty="0" smtClean="0"/>
              <a:t>It is thought that the plague originated in Asia and was spread via trade routes to Europe.</a:t>
            </a:r>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81000"/>
            <a:ext cx="5486400" cy="6248400"/>
          </a:xfrm>
        </p:spPr>
        <p:txBody>
          <a:bodyPr>
            <a:normAutofit fontScale="92500" lnSpcReduction="10000"/>
          </a:bodyPr>
          <a:lstStyle/>
          <a:p>
            <a:pPr>
              <a:lnSpc>
                <a:spcPct val="80000"/>
              </a:lnSpc>
            </a:pPr>
            <a:r>
              <a:rPr lang="en-US" sz="3000" smtClean="0"/>
              <a:t>The first area hit was Italy, ships which had been trading with Asia sailed into Italian ports with plague-infested rats.</a:t>
            </a:r>
          </a:p>
          <a:p>
            <a:pPr>
              <a:lnSpc>
                <a:spcPct val="80000"/>
              </a:lnSpc>
            </a:pPr>
            <a:r>
              <a:rPr lang="en-US" sz="3000" smtClean="0"/>
              <a:t>The ships were quarantined, but the rats got to shore.</a:t>
            </a:r>
          </a:p>
          <a:p>
            <a:pPr>
              <a:lnSpc>
                <a:spcPct val="80000"/>
              </a:lnSpc>
            </a:pPr>
            <a:r>
              <a:rPr lang="en-US" sz="3000" smtClean="0"/>
              <a:t>The poor sanitation of the time allowed for the quick spread of the disease. The plague spread more quickly in the crowded urban areas where people lived close together.  Rural areas did not fare quite as badly.</a:t>
            </a:r>
          </a:p>
          <a:p>
            <a:pPr>
              <a:lnSpc>
                <a:spcPct val="80000"/>
              </a:lnSpc>
            </a:pPr>
            <a:r>
              <a:rPr lang="en-US" sz="3000" smtClean="0"/>
              <a:t>The plague travelled via trade route throughout Europe.</a:t>
            </a:r>
          </a:p>
          <a:p>
            <a:pPr>
              <a:lnSpc>
                <a:spcPct val="80000"/>
              </a:lnSpc>
            </a:pPr>
            <a:endParaRPr lang="en-US" sz="3000" smtClean="0"/>
          </a:p>
        </p:txBody>
      </p:sp>
      <p:pic>
        <p:nvPicPr>
          <p:cNvPr id="107523" name="Picture 2" descr="http://www.glogster.com/media/1/4/38/74/4387440.jpg"/>
          <p:cNvPicPr>
            <a:picLocks noChangeAspect="1" noChangeArrowheads="1"/>
          </p:cNvPicPr>
          <p:nvPr/>
        </p:nvPicPr>
        <p:blipFill>
          <a:blip r:embed="rId2" cstate="print"/>
          <a:srcRect/>
          <a:stretch>
            <a:fillRect/>
          </a:stretch>
        </p:blipFill>
        <p:spPr bwMode="auto">
          <a:xfrm>
            <a:off x="5761038" y="838200"/>
            <a:ext cx="3089275" cy="2224088"/>
          </a:xfrm>
          <a:prstGeom prst="rect">
            <a:avLst/>
          </a:prstGeom>
          <a:noFill/>
          <a:ln w="9525">
            <a:noFill/>
            <a:miter lim="800000"/>
            <a:headEnd/>
            <a:tailEnd/>
          </a:ln>
        </p:spPr>
      </p:pic>
      <p:pic>
        <p:nvPicPr>
          <p:cNvPr id="107524" name="Picture 4" descr="http://www.scienceclarified.com/scitech/images/lsbv_0001_0001_0_img0007.jpg"/>
          <p:cNvPicPr>
            <a:picLocks noChangeAspect="1" noChangeArrowheads="1"/>
          </p:cNvPicPr>
          <p:nvPr/>
        </p:nvPicPr>
        <p:blipFill>
          <a:blip r:embed="rId3" cstate="print"/>
          <a:srcRect/>
          <a:stretch>
            <a:fillRect/>
          </a:stretch>
        </p:blipFill>
        <p:spPr bwMode="auto">
          <a:xfrm>
            <a:off x="5791200" y="3352800"/>
            <a:ext cx="3019425" cy="2230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Content Placeholder 2"/>
          <p:cNvSpPr>
            <a:spLocks noGrp="1"/>
          </p:cNvSpPr>
          <p:nvPr>
            <p:ph idx="1"/>
          </p:nvPr>
        </p:nvSpPr>
        <p:spPr>
          <a:xfrm>
            <a:off x="304800" y="457200"/>
            <a:ext cx="8534400" cy="6019800"/>
          </a:xfrm>
        </p:spPr>
        <p:txBody>
          <a:bodyPr/>
          <a:lstStyle/>
          <a:p>
            <a:r>
              <a:rPr lang="en-US" smtClean="0"/>
              <a:t>People could be infected with the plague and not show symptoms for weeks.</a:t>
            </a:r>
          </a:p>
          <a:p>
            <a:r>
              <a:rPr lang="en-US" smtClean="0"/>
              <a:t>When plague broke out in a town people would flee, not knowing they were infected, and start plague in another town.</a:t>
            </a:r>
          </a:p>
          <a:p>
            <a:r>
              <a:rPr lang="en-US" smtClean="0"/>
              <a:t>The plague would spread faster during the warm months and go dormant for most of the colder months. </a:t>
            </a:r>
          </a:p>
          <a:p>
            <a:r>
              <a:rPr lang="en-US" smtClean="0"/>
              <a:t>The plague was worst from 1347-1351, but broke out sporadically for many years afterward.</a:t>
            </a:r>
          </a:p>
        </p:txBody>
      </p:sp>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0"/>
            <a:ext cx="2286000" cy="1143000"/>
          </a:xfrm>
        </p:spPr>
        <p:txBody>
          <a:bodyPr rtlCol="0">
            <a:normAutofit fontScale="90000"/>
          </a:bodyPr>
          <a:lstStyle/>
          <a:p>
            <a:pPr fontAlgn="auto">
              <a:spcAft>
                <a:spcPts val="0"/>
              </a:spcAft>
              <a:defRPr/>
            </a:pPr>
            <a:r>
              <a:rPr lang="en-US" dirty="0" smtClean="0"/>
              <a:t>The Spread of the Black Death</a:t>
            </a:r>
            <a:endParaRPr lang="en-US" dirty="0"/>
          </a:p>
        </p:txBody>
      </p:sp>
      <p:pic>
        <p:nvPicPr>
          <p:cNvPr id="109571" name="Picture 4" descr="File:Bubonic plague-en.svg">
            <a:hlinkClick r:id="rId2"/>
          </p:cNvPr>
          <p:cNvPicPr>
            <a:picLocks noChangeAspect="1" noChangeArrowheads="1"/>
          </p:cNvPicPr>
          <p:nvPr/>
        </p:nvPicPr>
        <p:blipFill>
          <a:blip r:embed="rId3" cstate="print"/>
          <a:srcRect/>
          <a:stretch>
            <a:fillRect/>
          </a:stretch>
        </p:blipFill>
        <p:spPr bwMode="auto">
          <a:xfrm>
            <a:off x="3276600" y="228600"/>
            <a:ext cx="5638800" cy="6397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r>
              <a:rPr lang="en-US" smtClean="0"/>
              <a:t>Impact of the Black Death</a:t>
            </a:r>
          </a:p>
        </p:txBody>
      </p:sp>
      <p:sp>
        <p:nvSpPr>
          <p:cNvPr id="110595" name="Content Placeholder 2"/>
          <p:cNvSpPr>
            <a:spLocks noGrp="1"/>
          </p:cNvSpPr>
          <p:nvPr>
            <p:ph idx="1"/>
          </p:nvPr>
        </p:nvSpPr>
        <p:spPr>
          <a:xfrm>
            <a:off x="457200" y="1600200"/>
            <a:ext cx="8229600" cy="4876800"/>
          </a:xfrm>
        </p:spPr>
        <p:txBody>
          <a:bodyPr/>
          <a:lstStyle/>
          <a:p>
            <a:r>
              <a:rPr lang="en-US" smtClean="0"/>
              <a:t>Decline in population: 38 million people died from the black death.  This caused a labor shortage throughout Europe. Where land had been scarce before, people could now gain access to it.</a:t>
            </a:r>
          </a:p>
          <a:p>
            <a:r>
              <a:rPr lang="en-US" smtClean="0"/>
              <a:t>Scarcity of Labor: The scarcity of labor caused by the plague actually helped improve working conditions for peasants in Europe. Many could demand wages for the first time.</a:t>
            </a:r>
          </a:p>
        </p:txBody>
      </p:sp>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Content Placeholder 2"/>
          <p:cNvSpPr>
            <a:spLocks noGrp="1"/>
          </p:cNvSpPr>
          <p:nvPr>
            <p:ph idx="1"/>
          </p:nvPr>
        </p:nvSpPr>
        <p:spPr>
          <a:xfrm>
            <a:off x="304800" y="457200"/>
            <a:ext cx="8610600" cy="5943600"/>
          </a:xfrm>
        </p:spPr>
        <p:txBody>
          <a:bodyPr/>
          <a:lstStyle/>
          <a:p>
            <a:r>
              <a:rPr lang="en-US" smtClean="0"/>
              <a:t>Towns freed from feudal obligations:  Many towns lost large numbers of the populations.  Many of these towns asked for freedom for their lords or had lost their lords to the plague.</a:t>
            </a:r>
          </a:p>
          <a:p>
            <a:r>
              <a:rPr lang="en-US" smtClean="0"/>
              <a:t>The power of the church declined because people lost faith in a church which had been unable to save them from such as disaster.</a:t>
            </a:r>
          </a:p>
          <a:p>
            <a:r>
              <a:rPr lang="en-US" smtClean="0"/>
              <a:t>Disruption of Trade: The plague caused trade to break down.  People feared travelers and “plague goods” which may carry the disease. </a:t>
            </a:r>
          </a:p>
        </p:txBody>
      </p:sp>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r>
              <a:rPr lang="en-US" smtClean="0"/>
              <a:t>Symptoms of the Plague</a:t>
            </a:r>
          </a:p>
        </p:txBody>
      </p:sp>
      <p:sp>
        <p:nvSpPr>
          <p:cNvPr id="3" name="Content Placeholder 2"/>
          <p:cNvSpPr>
            <a:spLocks noGrp="1"/>
          </p:cNvSpPr>
          <p:nvPr>
            <p:ph idx="1"/>
          </p:nvPr>
        </p:nvSpPr>
        <p:spPr>
          <a:xfrm>
            <a:off x="381000" y="1295400"/>
            <a:ext cx="5486400" cy="5105400"/>
          </a:xfrm>
        </p:spPr>
        <p:txBody>
          <a:bodyPr rtlCol="0">
            <a:normAutofit fontScale="85000" lnSpcReduction="10000"/>
          </a:bodyPr>
          <a:lstStyle/>
          <a:p>
            <a:pPr fontAlgn="auto">
              <a:spcAft>
                <a:spcPts val="0"/>
              </a:spcAft>
              <a:buFont typeface="Arial" pitchFamily="34" charset="0"/>
              <a:buChar char="•"/>
              <a:defRPr/>
            </a:pPr>
            <a:r>
              <a:rPr lang="en-US" dirty="0" smtClean="0"/>
              <a:t>The plague began with headache and fever, along with chills, nausea, vomiting, and stiffness.</a:t>
            </a:r>
          </a:p>
          <a:p>
            <a:pPr fontAlgn="auto">
              <a:spcAft>
                <a:spcPts val="0"/>
              </a:spcAft>
              <a:buFont typeface="Arial" pitchFamily="34" charset="0"/>
              <a:buChar char="•"/>
              <a:defRPr/>
            </a:pPr>
            <a:r>
              <a:rPr lang="en-US" dirty="0" smtClean="0"/>
              <a:t>Within a day or two, the swellings appeared. They were hard, painful, burning lumps on his neck, under his arms, on his inner thighs. Soon they turned black, split open, and began to ooze pus and blood. They may have grown to the size of an orange.</a:t>
            </a:r>
            <a:endParaRPr lang="en-US" dirty="0"/>
          </a:p>
        </p:txBody>
      </p:sp>
      <p:pic>
        <p:nvPicPr>
          <p:cNvPr id="112644" name="Picture 2" descr="http://static.howstuffworks.com/gif/black-death-3.jpg"/>
          <p:cNvPicPr>
            <a:picLocks noChangeAspect="1" noChangeArrowheads="1"/>
          </p:cNvPicPr>
          <p:nvPr/>
        </p:nvPicPr>
        <p:blipFill>
          <a:blip r:embed="rId2" cstate="print"/>
          <a:srcRect/>
          <a:stretch>
            <a:fillRect/>
          </a:stretch>
        </p:blipFill>
        <p:spPr bwMode="auto">
          <a:xfrm>
            <a:off x="6019800" y="1828800"/>
            <a:ext cx="2665413" cy="3724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609600"/>
            <a:ext cx="8229600" cy="5943600"/>
          </a:xfrm>
        </p:spPr>
        <p:txBody>
          <a:bodyPr rtlCol="0">
            <a:normAutofit fontScale="92500" lnSpcReduction="10000"/>
          </a:bodyPr>
          <a:lstStyle/>
          <a:p>
            <a:pPr fontAlgn="auto">
              <a:spcAft>
                <a:spcPts val="0"/>
              </a:spcAft>
              <a:buFont typeface="Arial" pitchFamily="34" charset="0"/>
              <a:buChar char="•"/>
              <a:defRPr/>
            </a:pPr>
            <a:r>
              <a:rPr lang="en-US" dirty="0" smtClean="0"/>
              <a:t>After the lumps appeared he would start to bleed internally. There would be blood in his urine, blood in his stool, and blood pooling under his skin, resulting in black boils and spots all over his body (this is where the name “black death” comes from).</a:t>
            </a:r>
          </a:p>
          <a:p>
            <a:pPr fontAlgn="auto">
              <a:spcAft>
                <a:spcPts val="0"/>
              </a:spcAft>
              <a:buFont typeface="Arial" pitchFamily="34" charset="0"/>
              <a:buChar char="•"/>
              <a:defRPr/>
            </a:pPr>
            <a:r>
              <a:rPr lang="en-US" dirty="0" smtClean="0"/>
              <a:t>The fluids coming out of the body would smell horrible and most people died within a week of the onset of symptoms.</a:t>
            </a:r>
          </a:p>
          <a:p>
            <a:pPr fontAlgn="auto">
              <a:spcAft>
                <a:spcPts val="0"/>
              </a:spcAft>
              <a:buFont typeface="Arial" pitchFamily="34" charset="0"/>
              <a:buChar char="•"/>
              <a:defRPr/>
            </a:pPr>
            <a:r>
              <a:rPr lang="en-US" dirty="0" smtClean="0"/>
              <a:t>People died so quickly there was little or no time to bury the dead, so the bodies piled up or were buried in shallow graves.</a:t>
            </a:r>
            <a:endParaRPr lang="en-US" dirty="0"/>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p:cNvSpPr>
            <a:spLocks noGrp="1"/>
          </p:cNvSpPr>
          <p:nvPr>
            <p:ph type="title"/>
          </p:nvPr>
        </p:nvSpPr>
        <p:spPr/>
        <p:txBody>
          <a:bodyPr/>
          <a:lstStyle/>
          <a:p>
            <a:r>
              <a:rPr lang="en-US" smtClean="0"/>
              <a:t>Social Symptoms</a:t>
            </a:r>
          </a:p>
        </p:txBody>
      </p:sp>
      <p:sp>
        <p:nvSpPr>
          <p:cNvPr id="114691" name="Content Placeholder 2"/>
          <p:cNvSpPr>
            <a:spLocks noGrp="1"/>
          </p:cNvSpPr>
          <p:nvPr>
            <p:ph idx="1"/>
          </p:nvPr>
        </p:nvSpPr>
        <p:spPr>
          <a:xfrm>
            <a:off x="228600" y="1600200"/>
            <a:ext cx="4953000" cy="4525963"/>
          </a:xfrm>
        </p:spPr>
        <p:txBody>
          <a:bodyPr/>
          <a:lstStyle/>
          <a:p>
            <a:r>
              <a:rPr lang="en-US" dirty="0" smtClean="0"/>
              <a:t>The plague contributed to </a:t>
            </a:r>
            <a:r>
              <a:rPr lang="en-US" u="sng" dirty="0" smtClean="0"/>
              <a:t>Anti-Semitism</a:t>
            </a:r>
            <a:r>
              <a:rPr lang="en-US" dirty="0" smtClean="0"/>
              <a:t> in Europe.</a:t>
            </a:r>
          </a:p>
          <a:p>
            <a:pPr lvl="1"/>
            <a:r>
              <a:rPr lang="en-US" dirty="0" smtClean="0"/>
              <a:t>People blamed the Jews for the plague.  In the city of Strasbourg a Christian mob murdered 2,000 Jews.</a:t>
            </a:r>
          </a:p>
          <a:p>
            <a:pPr lvl="1"/>
            <a:r>
              <a:rPr lang="en-US" dirty="0" smtClean="0"/>
              <a:t>Similar massacres occurred throughout Europe.</a:t>
            </a:r>
          </a:p>
        </p:txBody>
      </p:sp>
      <p:pic>
        <p:nvPicPr>
          <p:cNvPr id="114692" name="Picture 2" descr="http://1.bp.blogspot.com/_RwjHJM_QQRA/SL3zU3GWZVI/AAAAAAAAAtw/9tZtS4jUJHs/s400/Burning_Jews+-wake+of+the+Black+Death+Some+Christians+targeted+various+groups+such+as+Jews.JPG"/>
          <p:cNvPicPr>
            <a:picLocks noChangeAspect="1" noChangeArrowheads="1"/>
          </p:cNvPicPr>
          <p:nvPr/>
        </p:nvPicPr>
        <p:blipFill>
          <a:blip r:embed="rId2" cstate="print"/>
          <a:srcRect/>
          <a:stretch>
            <a:fillRect/>
          </a:stretch>
        </p:blipFill>
        <p:spPr bwMode="auto">
          <a:xfrm>
            <a:off x="5181600" y="2133600"/>
            <a:ext cx="3509963" cy="2667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smtClean="0"/>
              <a:t>Different types of Ordeals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u="sng" dirty="0" smtClean="0"/>
              <a:t>Ordeal by Combat</a:t>
            </a:r>
            <a:r>
              <a:rPr lang="en-US" dirty="0" smtClean="0"/>
              <a:t>: Two people would fight and the winner would be innocent</a:t>
            </a:r>
          </a:p>
          <a:p>
            <a:pPr fontAlgn="auto">
              <a:spcAft>
                <a:spcPts val="0"/>
              </a:spcAft>
              <a:buFont typeface="Arial" pitchFamily="34" charset="0"/>
              <a:buChar char="•"/>
              <a:defRPr/>
            </a:pPr>
            <a:r>
              <a:rPr lang="en-US" u="sng" dirty="0" smtClean="0"/>
              <a:t>Ordeal of Fire</a:t>
            </a:r>
            <a:r>
              <a:rPr lang="en-US" dirty="0" smtClean="0"/>
              <a:t>: Accused would walk over red-hot ploughshares or holding a red-hot iron, if you escaped injury or infection, then you were innocent</a:t>
            </a:r>
          </a:p>
          <a:p>
            <a:pPr lvl="1" fontAlgn="auto">
              <a:spcAft>
                <a:spcPts val="0"/>
              </a:spcAft>
              <a:buFont typeface="Arial" pitchFamily="34" charset="0"/>
              <a:buChar char="–"/>
              <a:defRPr/>
            </a:pPr>
            <a:r>
              <a:rPr lang="en-US" dirty="0" smtClean="0"/>
              <a:t>A variation on this was reaching</a:t>
            </a:r>
          </a:p>
          <a:p>
            <a:pPr lvl="1" fontAlgn="auto">
              <a:spcAft>
                <a:spcPts val="0"/>
              </a:spcAft>
              <a:buFont typeface="Arial" pitchFamily="34" charset="0"/>
              <a:buNone/>
              <a:defRPr/>
            </a:pPr>
            <a:r>
              <a:rPr lang="en-US" dirty="0" smtClean="0"/>
              <a:t>  into a pot of boiling water, oil, </a:t>
            </a:r>
          </a:p>
          <a:p>
            <a:pPr lvl="1" fontAlgn="auto">
              <a:spcAft>
                <a:spcPts val="0"/>
              </a:spcAft>
              <a:buFont typeface="Arial" pitchFamily="34" charset="0"/>
              <a:buNone/>
              <a:defRPr/>
            </a:pPr>
            <a:r>
              <a:rPr lang="en-US" dirty="0" smtClean="0"/>
              <a:t>  or lead and removing an object </a:t>
            </a:r>
          </a:p>
          <a:p>
            <a:pPr lvl="1" fontAlgn="auto">
              <a:spcAft>
                <a:spcPts val="0"/>
              </a:spcAft>
              <a:buFont typeface="Arial" pitchFamily="34" charset="0"/>
              <a:buNone/>
              <a:defRPr/>
            </a:pPr>
            <a:r>
              <a:rPr lang="en-US" dirty="0" smtClean="0"/>
              <a:t>  unharmed.</a:t>
            </a:r>
            <a:endParaRPr lang="en-US" dirty="0"/>
          </a:p>
        </p:txBody>
      </p:sp>
      <p:pic>
        <p:nvPicPr>
          <p:cNvPr id="1026" name="Picture 2" descr="http://artsearch.nga.gov.au/IMAGES/MED/76892.JPG"/>
          <p:cNvPicPr>
            <a:picLocks noChangeAspect="1" noChangeArrowheads="1"/>
          </p:cNvPicPr>
          <p:nvPr/>
        </p:nvPicPr>
        <p:blipFill>
          <a:blip r:embed="rId2" cstate="print"/>
          <a:srcRect/>
          <a:stretch>
            <a:fillRect/>
          </a:stretch>
        </p:blipFill>
        <p:spPr bwMode="auto">
          <a:xfrm>
            <a:off x="6324600" y="4114800"/>
            <a:ext cx="2571750"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strVal val="#ppt_w*0.70"/>
                                          </p:val>
                                        </p:tav>
                                        <p:tav tm="100000">
                                          <p:val>
                                            <p:strVal val="#ppt_w"/>
                                          </p:val>
                                        </p:tav>
                                      </p:tavLst>
                                    </p:anim>
                                    <p:anim calcmode="lin" valueType="num">
                                      <p:cBhvr>
                                        <p:cTn id="13" dur="1000" fill="hold"/>
                                        <p:tgtEl>
                                          <p:spTgt spid="1026"/>
                                        </p:tgtEl>
                                        <p:attrNameLst>
                                          <p:attrName>ppt_h</p:attrName>
                                        </p:attrNameLst>
                                      </p:cBhvr>
                                      <p:tavLst>
                                        <p:tav tm="0">
                                          <p:val>
                                            <p:strVal val="#ppt_h"/>
                                          </p:val>
                                        </p:tav>
                                        <p:tav tm="100000">
                                          <p:val>
                                            <p:strVal val="#ppt_h"/>
                                          </p:val>
                                        </p:tav>
                                      </p:tavLst>
                                    </p:anim>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1" end="1"/>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2" end="2"/>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3" end="3"/>
                                            </p:txEl>
                                          </p:spTgt>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p:cTn id="41"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42"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43" dur="1000"/>
                                        <p:tgtEl>
                                          <p:spTgt spid="3">
                                            <p:txEl>
                                              <p:pRg st="4" end="4"/>
                                            </p:txEl>
                                          </p:spTgt>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 calcmode="lin" valueType="num">
                                      <p:cBhvr>
                                        <p:cTn id="46"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7"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8"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p:cNvSpPr>
            <a:spLocks noGrp="1"/>
          </p:cNvSpPr>
          <p:nvPr>
            <p:ph type="title"/>
          </p:nvPr>
        </p:nvSpPr>
        <p:spPr/>
        <p:txBody>
          <a:bodyPr/>
          <a:lstStyle/>
          <a:p>
            <a:r>
              <a:rPr lang="en-US" smtClean="0"/>
              <a:t>Economic Consequences</a:t>
            </a:r>
          </a:p>
        </p:txBody>
      </p:sp>
      <p:sp>
        <p:nvSpPr>
          <p:cNvPr id="115715" name="Content Placeholder 2"/>
          <p:cNvSpPr>
            <a:spLocks noGrp="1"/>
          </p:cNvSpPr>
          <p:nvPr>
            <p:ph idx="1"/>
          </p:nvPr>
        </p:nvSpPr>
        <p:spPr>
          <a:xfrm>
            <a:off x="304800" y="1295400"/>
            <a:ext cx="8382000" cy="5105400"/>
          </a:xfrm>
        </p:spPr>
        <p:txBody>
          <a:bodyPr/>
          <a:lstStyle/>
          <a:p>
            <a:r>
              <a:rPr lang="en-US" smtClean="0"/>
              <a:t>The Plague was actually good for the European Economy.</a:t>
            </a:r>
          </a:p>
          <a:p>
            <a:pPr lvl="1"/>
            <a:r>
              <a:rPr lang="en-US" smtClean="0"/>
              <a:t>There was enough farmland to go around.</a:t>
            </a:r>
          </a:p>
          <a:p>
            <a:pPr lvl="1"/>
            <a:r>
              <a:rPr lang="en-US" smtClean="0"/>
              <a:t>People were able to afford and buy land.</a:t>
            </a:r>
          </a:p>
          <a:p>
            <a:pPr lvl="1"/>
            <a:r>
              <a:rPr lang="en-US" smtClean="0"/>
              <a:t>Workers demanded wages for their labor.</a:t>
            </a:r>
          </a:p>
          <a:p>
            <a:pPr lvl="1"/>
            <a:r>
              <a:rPr lang="en-US" smtClean="0"/>
              <a:t>Cities grew as peasants and serfs, now free of feudal obligations, flocked to cities.</a:t>
            </a:r>
          </a:p>
          <a:p>
            <a:pPr lvl="1"/>
            <a:r>
              <a:rPr lang="en-US" smtClean="0"/>
              <a:t>Merchants explored new businesses.</a:t>
            </a:r>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p:cNvSpPr>
            <a:spLocks noGrp="1"/>
          </p:cNvSpPr>
          <p:nvPr>
            <p:ph type="title"/>
          </p:nvPr>
        </p:nvSpPr>
        <p:spPr/>
        <p:txBody>
          <a:bodyPr/>
          <a:lstStyle/>
          <a:p>
            <a:r>
              <a:rPr lang="en-US" smtClean="0"/>
              <a:t>The Decline of Church Power</a:t>
            </a:r>
          </a:p>
        </p:txBody>
      </p:sp>
      <p:sp>
        <p:nvSpPr>
          <p:cNvPr id="3" name="Content Placeholder 2"/>
          <p:cNvSpPr>
            <a:spLocks noGrp="1"/>
          </p:cNvSpPr>
          <p:nvPr>
            <p:ph idx="1"/>
          </p:nvPr>
        </p:nvSpPr>
        <p:spPr>
          <a:xfrm>
            <a:off x="304800" y="1600200"/>
            <a:ext cx="5943600" cy="4800600"/>
          </a:xfrm>
        </p:spPr>
        <p:txBody>
          <a:bodyPr rtlCol="0">
            <a:normAutofit fontScale="92500" lnSpcReduction="10000"/>
          </a:bodyPr>
          <a:lstStyle/>
          <a:p>
            <a:pPr fontAlgn="auto">
              <a:spcAft>
                <a:spcPts val="0"/>
              </a:spcAft>
              <a:buFont typeface="Arial" pitchFamily="34" charset="0"/>
              <a:buChar char="•"/>
              <a:defRPr/>
            </a:pPr>
            <a:r>
              <a:rPr lang="en-US" dirty="0" smtClean="0"/>
              <a:t>During the 14</a:t>
            </a:r>
            <a:r>
              <a:rPr lang="en-US" baseline="30000" dirty="0" smtClean="0"/>
              <a:t>th</a:t>
            </a:r>
            <a:r>
              <a:rPr lang="en-US" dirty="0" smtClean="0"/>
              <a:t> century the power of the church began to decline.</a:t>
            </a:r>
          </a:p>
          <a:p>
            <a:pPr fontAlgn="auto">
              <a:spcAft>
                <a:spcPts val="0"/>
              </a:spcAft>
              <a:buFont typeface="Arial" pitchFamily="34" charset="0"/>
              <a:buChar char="•"/>
              <a:defRPr/>
            </a:pPr>
            <a:r>
              <a:rPr lang="en-US" dirty="0" smtClean="0"/>
              <a:t>European kings, who were gaining power, were no longer willing to accept the idea of Papal supremacy over them.</a:t>
            </a:r>
          </a:p>
          <a:p>
            <a:pPr fontAlgn="auto">
              <a:spcAft>
                <a:spcPts val="0"/>
              </a:spcAft>
              <a:buFont typeface="Arial" pitchFamily="34" charset="0"/>
              <a:buChar char="•"/>
              <a:defRPr/>
            </a:pPr>
            <a:r>
              <a:rPr lang="en-US" dirty="0" smtClean="0"/>
              <a:t>One of these conflicts was between Pope Boniface VIII and King Philip IV of France.</a:t>
            </a:r>
            <a:endParaRPr lang="en-US" dirty="0"/>
          </a:p>
        </p:txBody>
      </p:sp>
      <p:pic>
        <p:nvPicPr>
          <p:cNvPr id="129026" name="Picture 2" descr="File:Philippe IV Le Bel.jpg">
            <a:hlinkClick r:id="rId2"/>
          </p:cNvPr>
          <p:cNvPicPr>
            <a:picLocks noChangeAspect="1" noChangeArrowheads="1"/>
          </p:cNvPicPr>
          <p:nvPr/>
        </p:nvPicPr>
        <p:blipFill>
          <a:blip r:embed="rId3" cstate="print"/>
          <a:srcRect/>
          <a:stretch>
            <a:fillRect/>
          </a:stretch>
        </p:blipFill>
        <p:spPr bwMode="auto">
          <a:xfrm>
            <a:off x="6324600" y="2362200"/>
            <a:ext cx="2436813" cy="25908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5638800" cy="5821363"/>
          </a:xfrm>
        </p:spPr>
        <p:txBody>
          <a:bodyPr>
            <a:normAutofit fontScale="92500" lnSpcReduction="10000"/>
          </a:bodyPr>
          <a:lstStyle/>
          <a:p>
            <a:pPr>
              <a:lnSpc>
                <a:spcPct val="90000"/>
              </a:lnSpc>
            </a:pPr>
            <a:r>
              <a:rPr lang="en-US" smtClean="0"/>
              <a:t>King Philip IV believed he should be able to tax the clergy.</a:t>
            </a:r>
          </a:p>
          <a:p>
            <a:pPr>
              <a:lnSpc>
                <a:spcPct val="90000"/>
              </a:lnSpc>
            </a:pPr>
            <a:r>
              <a:rPr lang="en-US" smtClean="0"/>
              <a:t>Pope Boniface VIII said that he could not.</a:t>
            </a:r>
          </a:p>
          <a:p>
            <a:pPr>
              <a:lnSpc>
                <a:spcPct val="90000"/>
              </a:lnSpc>
            </a:pPr>
            <a:r>
              <a:rPr lang="en-US" smtClean="0"/>
              <a:t>Philip IV refused to accept the Pope’s authority and sent his troops to Italy to bring him to France to stand trial.</a:t>
            </a:r>
          </a:p>
          <a:p>
            <a:pPr>
              <a:lnSpc>
                <a:spcPct val="90000"/>
              </a:lnSpc>
            </a:pPr>
            <a:r>
              <a:rPr lang="en-US" smtClean="0"/>
              <a:t>The Pope escaped, but died shortly after leaving the office of Pope open for election . . . </a:t>
            </a:r>
          </a:p>
          <a:p>
            <a:pPr>
              <a:lnSpc>
                <a:spcPct val="90000"/>
              </a:lnSpc>
            </a:pPr>
            <a:endParaRPr lang="en-US" smtClean="0"/>
          </a:p>
        </p:txBody>
      </p:sp>
      <p:pic>
        <p:nvPicPr>
          <p:cNvPr id="117763" name="Picture 2" descr="File:Giotto - Bonifatius VIII.jpg">
            <a:hlinkClick r:id="rId2"/>
          </p:cNvPr>
          <p:cNvPicPr>
            <a:picLocks noChangeAspect="1" noChangeArrowheads="1"/>
          </p:cNvPicPr>
          <p:nvPr/>
        </p:nvPicPr>
        <p:blipFill>
          <a:blip r:embed="rId3" cstate="print"/>
          <a:srcRect/>
          <a:stretch>
            <a:fillRect/>
          </a:stretch>
        </p:blipFill>
        <p:spPr bwMode="auto">
          <a:xfrm>
            <a:off x="6369050" y="133350"/>
            <a:ext cx="2546350" cy="3067050"/>
          </a:xfrm>
          <a:prstGeom prst="rect">
            <a:avLst/>
          </a:prstGeom>
          <a:noFill/>
          <a:ln w="9525">
            <a:noFill/>
            <a:miter lim="800000"/>
            <a:headEnd/>
            <a:tailEnd/>
          </a:ln>
        </p:spPr>
      </p:pic>
      <p:pic>
        <p:nvPicPr>
          <p:cNvPr id="117764" name="Picture 4" descr="http://www.mises.org/Community/cfs-file.ashx/__key/CommunityServer.Blogs.Components.WeblogFiles/lilburne/0167.412px_2D00_ColonnaSlappingBoniface.jpg"/>
          <p:cNvPicPr>
            <a:picLocks noChangeAspect="1" noChangeArrowheads="1"/>
          </p:cNvPicPr>
          <p:nvPr/>
        </p:nvPicPr>
        <p:blipFill>
          <a:blip r:embed="rId4" cstate="print"/>
          <a:srcRect/>
          <a:stretch>
            <a:fillRect/>
          </a:stretch>
        </p:blipFill>
        <p:spPr bwMode="auto">
          <a:xfrm>
            <a:off x="6477000" y="3276600"/>
            <a:ext cx="2362200" cy="34337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The Great Schism/Avignon Papacy</a:t>
            </a:r>
            <a:endParaRPr lang="en-US" dirty="0"/>
          </a:p>
        </p:txBody>
      </p:sp>
      <p:sp>
        <p:nvSpPr>
          <p:cNvPr id="118787" name="Content Placeholder 2"/>
          <p:cNvSpPr>
            <a:spLocks noGrp="1"/>
          </p:cNvSpPr>
          <p:nvPr>
            <p:ph idx="1"/>
          </p:nvPr>
        </p:nvSpPr>
        <p:spPr/>
        <p:txBody>
          <a:bodyPr/>
          <a:lstStyle/>
          <a:p>
            <a:r>
              <a:rPr lang="en-US" smtClean="0"/>
              <a:t>During the conclave, Philip arranged for the election of a French Pope.</a:t>
            </a:r>
          </a:p>
          <a:p>
            <a:r>
              <a:rPr lang="en-US" smtClean="0"/>
              <a:t>The Papacy then moved to Avignon, France, where it remained from 1305-1377.</a:t>
            </a:r>
          </a:p>
          <a:p>
            <a:r>
              <a:rPr lang="en-US" smtClean="0"/>
              <a:t>A later Pope, Gregory XI, returned the Papacy to Rome, but died soon after the move.</a:t>
            </a: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81000"/>
            <a:ext cx="8229600" cy="5943600"/>
          </a:xfrm>
        </p:spPr>
        <p:txBody>
          <a:bodyPr rtlCol="0">
            <a:normAutofit fontScale="92500" lnSpcReduction="20000"/>
          </a:bodyPr>
          <a:lstStyle/>
          <a:p>
            <a:pPr fontAlgn="auto">
              <a:spcAft>
                <a:spcPts val="0"/>
              </a:spcAft>
              <a:buFont typeface="Arial" pitchFamily="34" charset="0"/>
              <a:buChar char="•"/>
              <a:defRPr/>
            </a:pPr>
            <a:r>
              <a:rPr lang="en-US" dirty="0" smtClean="0"/>
              <a:t>The cardinals insisted on the election of an Italian Pope, Pope Urban VI.</a:t>
            </a:r>
          </a:p>
          <a:p>
            <a:pPr fontAlgn="auto">
              <a:spcAft>
                <a:spcPts val="0"/>
              </a:spcAft>
              <a:buFont typeface="Arial" pitchFamily="34" charset="0"/>
              <a:buChar char="•"/>
              <a:defRPr/>
            </a:pPr>
            <a:r>
              <a:rPr lang="en-US" dirty="0" smtClean="0"/>
              <a:t>Five months later, the French cardinals declared the election of that Pope invalid and elected their own, Clement VII.</a:t>
            </a:r>
          </a:p>
          <a:p>
            <a:pPr fontAlgn="auto">
              <a:spcAft>
                <a:spcPts val="0"/>
              </a:spcAft>
              <a:buFont typeface="Arial" pitchFamily="34" charset="0"/>
              <a:buChar char="•"/>
              <a:defRPr/>
            </a:pPr>
            <a:r>
              <a:rPr lang="en-US" u="sng" dirty="0" smtClean="0"/>
              <a:t>Now Europe had TWO Popes</a:t>
            </a:r>
            <a:r>
              <a:rPr lang="en-US" dirty="0" smtClean="0"/>
              <a:t>.  This created a lot of problems, the Pope was the head of the Church and people were uncertain as to which Pope they should follow.</a:t>
            </a:r>
          </a:p>
          <a:p>
            <a:pPr lvl="1" fontAlgn="auto">
              <a:spcAft>
                <a:spcPts val="0"/>
              </a:spcAft>
              <a:buFont typeface="Arial" pitchFamily="34" charset="0"/>
              <a:buChar char="–"/>
              <a:defRPr/>
            </a:pPr>
            <a:r>
              <a:rPr lang="en-US" dirty="0" smtClean="0"/>
              <a:t>The French and their allies supported the French Pope.</a:t>
            </a:r>
          </a:p>
          <a:p>
            <a:pPr lvl="1" fontAlgn="auto">
              <a:spcAft>
                <a:spcPts val="0"/>
              </a:spcAft>
              <a:buFont typeface="Arial" pitchFamily="34" charset="0"/>
              <a:buChar char="–"/>
              <a:defRPr/>
            </a:pPr>
            <a:r>
              <a:rPr lang="en-US" dirty="0" smtClean="0"/>
              <a:t>England and the Holy Roman Empire supported the Italian Pope.</a:t>
            </a:r>
          </a:p>
          <a:p>
            <a:pPr fontAlgn="auto">
              <a:spcAft>
                <a:spcPts val="0"/>
              </a:spcAft>
              <a:buFont typeface="Arial" pitchFamily="34" charset="0"/>
              <a:buChar char="•"/>
              <a:defRPr/>
            </a:pPr>
            <a:r>
              <a:rPr lang="en-US" dirty="0" smtClean="0"/>
              <a:t>The two Pope excommunicated each other and there was chaos within the Church.</a:t>
            </a:r>
            <a:endParaRPr lang="en-US" dirty="0"/>
          </a:p>
        </p:txBody>
      </p:sp>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457200" y="0"/>
            <a:ext cx="8229600" cy="1143000"/>
          </a:xfrm>
        </p:spPr>
        <p:txBody>
          <a:bodyPr/>
          <a:lstStyle/>
          <a:p>
            <a:r>
              <a:rPr lang="en-US" smtClean="0"/>
              <a:t>The Council of Constance</a:t>
            </a:r>
          </a:p>
        </p:txBody>
      </p:sp>
      <p:sp>
        <p:nvSpPr>
          <p:cNvPr id="3" name="Content Placeholder 2"/>
          <p:cNvSpPr>
            <a:spLocks noGrp="1"/>
          </p:cNvSpPr>
          <p:nvPr>
            <p:ph idx="1"/>
          </p:nvPr>
        </p:nvSpPr>
        <p:spPr>
          <a:xfrm>
            <a:off x="228600" y="1219200"/>
            <a:ext cx="5715000" cy="5334000"/>
          </a:xfrm>
        </p:spPr>
        <p:txBody>
          <a:bodyPr>
            <a:normAutofit/>
          </a:bodyPr>
          <a:lstStyle/>
          <a:p>
            <a:pPr>
              <a:lnSpc>
                <a:spcPct val="90000"/>
              </a:lnSpc>
            </a:pPr>
            <a:r>
              <a:rPr lang="en-US" smtClean="0"/>
              <a:t>Church cardinals called a Church council at Pisa and tried electing a new Pope and then there were three!</a:t>
            </a:r>
          </a:p>
          <a:p>
            <a:pPr>
              <a:lnSpc>
                <a:spcPct val="90000"/>
              </a:lnSpc>
            </a:pPr>
            <a:r>
              <a:rPr lang="en-US" smtClean="0"/>
              <a:t>The Holy Roman Emperor finally called the </a:t>
            </a:r>
            <a:r>
              <a:rPr lang="en-US" b="1" smtClean="0">
                <a:solidFill>
                  <a:srgbClr val="953735"/>
                </a:solidFill>
              </a:rPr>
              <a:t>Council of Constance </a:t>
            </a:r>
            <a:r>
              <a:rPr lang="en-US" smtClean="0"/>
              <a:t>to resolve the Great Schism.</a:t>
            </a:r>
          </a:p>
          <a:p>
            <a:pPr lvl="1">
              <a:lnSpc>
                <a:spcPct val="90000"/>
              </a:lnSpc>
            </a:pPr>
            <a:r>
              <a:rPr lang="en-US" smtClean="0"/>
              <a:t>The two  Popes were deposed, the third resigned and a new Pope was elected. </a:t>
            </a:r>
          </a:p>
          <a:p>
            <a:pPr>
              <a:lnSpc>
                <a:spcPct val="90000"/>
              </a:lnSpc>
            </a:pPr>
            <a:endParaRPr lang="en-US" smtClean="0"/>
          </a:p>
        </p:txBody>
      </p:sp>
      <p:pic>
        <p:nvPicPr>
          <p:cNvPr id="120836" name="Picture 2" descr="http://www.unesco.org/webworld/mdm/visite/constantin/image1/025v.jpeg"/>
          <p:cNvPicPr>
            <a:picLocks noChangeAspect="1" noChangeArrowheads="1"/>
          </p:cNvPicPr>
          <p:nvPr/>
        </p:nvPicPr>
        <p:blipFill>
          <a:blip r:embed="rId2" cstate="print"/>
          <a:srcRect/>
          <a:stretch>
            <a:fillRect/>
          </a:stretch>
        </p:blipFill>
        <p:spPr bwMode="auto">
          <a:xfrm>
            <a:off x="5943600" y="1905000"/>
            <a:ext cx="2852738" cy="3162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p:txBody>
          <a:bodyPr/>
          <a:lstStyle/>
          <a:p>
            <a:r>
              <a:rPr lang="en-US" smtClean="0"/>
              <a:t>Attempts at Church Reform</a:t>
            </a:r>
          </a:p>
        </p:txBody>
      </p:sp>
      <p:sp>
        <p:nvSpPr>
          <p:cNvPr id="3" name="Content Placeholder 2"/>
          <p:cNvSpPr>
            <a:spLocks noGrp="1"/>
          </p:cNvSpPr>
          <p:nvPr>
            <p:ph idx="1"/>
          </p:nvPr>
        </p:nvSpPr>
        <p:spPr/>
        <p:txBody>
          <a:bodyPr rtlCol="0">
            <a:normAutofit fontScale="92500" lnSpcReduction="20000"/>
          </a:bodyPr>
          <a:lstStyle/>
          <a:p>
            <a:pPr fontAlgn="auto">
              <a:spcAft>
                <a:spcPts val="0"/>
              </a:spcAft>
              <a:buFont typeface="Arial" pitchFamily="34" charset="0"/>
              <a:buChar char="•"/>
              <a:defRPr/>
            </a:pPr>
            <a:r>
              <a:rPr lang="en-US" dirty="0" smtClean="0"/>
              <a:t>All of this corruption and chaos within the Church made some want to reform the Church.</a:t>
            </a:r>
          </a:p>
          <a:p>
            <a:pPr fontAlgn="auto">
              <a:spcAft>
                <a:spcPts val="0"/>
              </a:spcAft>
              <a:buFont typeface="Arial" pitchFamily="34" charset="0"/>
              <a:buChar char="•"/>
              <a:defRPr/>
            </a:pPr>
            <a:r>
              <a:rPr lang="en-US" dirty="0" smtClean="0"/>
              <a:t>In England John Wycliffe made arguments that salvation came from faith and not from the Church itself.</a:t>
            </a:r>
          </a:p>
          <a:p>
            <a:pPr lvl="1" fontAlgn="auto">
              <a:spcAft>
                <a:spcPts val="0"/>
              </a:spcAft>
              <a:buFont typeface="Arial" pitchFamily="34" charset="0"/>
              <a:buChar char="–"/>
              <a:defRPr/>
            </a:pPr>
            <a:r>
              <a:rPr lang="en-US" dirty="0" smtClean="0"/>
              <a:t>He and his followers translated part of the Bible into English. </a:t>
            </a:r>
          </a:p>
          <a:p>
            <a:pPr lvl="1" fontAlgn="auto">
              <a:spcAft>
                <a:spcPts val="0"/>
              </a:spcAft>
              <a:buFont typeface="Arial" pitchFamily="34" charset="0"/>
              <a:buChar char="–"/>
              <a:defRPr/>
            </a:pPr>
            <a:r>
              <a:rPr lang="en-US" dirty="0" smtClean="0"/>
              <a:t>His reforms helped to lay the foundations for later change, but were unsuccessful at the time.</a:t>
            </a:r>
            <a:endParaRPr lang="en-US" dirty="0"/>
          </a:p>
        </p:txBody>
      </p:sp>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457200" y="0"/>
            <a:ext cx="8229600" cy="1143000"/>
          </a:xfrm>
        </p:spPr>
        <p:txBody>
          <a:bodyPr/>
          <a:lstStyle/>
          <a:p>
            <a:r>
              <a:rPr lang="en-US" smtClean="0"/>
              <a:t>Jan Hus</a:t>
            </a:r>
          </a:p>
        </p:txBody>
      </p:sp>
      <p:sp>
        <p:nvSpPr>
          <p:cNvPr id="3" name="Content Placeholder 2"/>
          <p:cNvSpPr>
            <a:spLocks noGrp="1"/>
          </p:cNvSpPr>
          <p:nvPr>
            <p:ph idx="1"/>
          </p:nvPr>
        </p:nvSpPr>
        <p:spPr>
          <a:xfrm>
            <a:off x="457200" y="1143000"/>
            <a:ext cx="5181600" cy="5334000"/>
          </a:xfrm>
        </p:spPr>
        <p:txBody>
          <a:bodyPr>
            <a:normAutofit fontScale="92500" lnSpcReduction="10000"/>
          </a:bodyPr>
          <a:lstStyle/>
          <a:p>
            <a:r>
              <a:rPr lang="en-US" sz="3000" smtClean="0"/>
              <a:t>Wycliffe's teachings may have influenced a Czech reformer by the name of Jan Hus.</a:t>
            </a:r>
          </a:p>
          <a:p>
            <a:r>
              <a:rPr lang="en-US" sz="3000" smtClean="0"/>
              <a:t>Hus acted upon the ideas of Church reform.  He spoke out against corrupt church practices.</a:t>
            </a:r>
          </a:p>
          <a:p>
            <a:r>
              <a:rPr lang="en-US" sz="3000" smtClean="0"/>
              <a:t>He was invited to the Council of Constance where he had been told he would be safe, but was burned has a heretic.</a:t>
            </a:r>
          </a:p>
          <a:p>
            <a:endParaRPr lang="en-US" sz="3000" smtClean="0"/>
          </a:p>
        </p:txBody>
      </p:sp>
      <p:pic>
        <p:nvPicPr>
          <p:cNvPr id="122884" name="Picture 2" descr="http://upload.wikimedia.org/wikipedia/commons/a/a5/Spiezer_Chronik_Jan_Hus_1485.jpg"/>
          <p:cNvPicPr>
            <a:picLocks noChangeAspect="1" noChangeArrowheads="1"/>
          </p:cNvPicPr>
          <p:nvPr/>
        </p:nvPicPr>
        <p:blipFill>
          <a:blip r:embed="rId2" cstate="print"/>
          <a:srcRect/>
          <a:stretch>
            <a:fillRect/>
          </a:stretch>
        </p:blipFill>
        <p:spPr bwMode="auto">
          <a:xfrm>
            <a:off x="5791200" y="1905000"/>
            <a:ext cx="3060700" cy="32940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457200" y="0"/>
            <a:ext cx="8229600" cy="1143000"/>
          </a:xfrm>
        </p:spPr>
        <p:txBody>
          <a:bodyPr/>
          <a:lstStyle/>
          <a:p>
            <a:r>
              <a:rPr lang="en-US" smtClean="0"/>
              <a:t>The Hundred Years War</a:t>
            </a:r>
          </a:p>
        </p:txBody>
      </p:sp>
      <p:sp>
        <p:nvSpPr>
          <p:cNvPr id="3" name="Content Placeholder 2"/>
          <p:cNvSpPr>
            <a:spLocks noGrp="1"/>
          </p:cNvSpPr>
          <p:nvPr>
            <p:ph idx="1"/>
          </p:nvPr>
        </p:nvSpPr>
        <p:spPr>
          <a:xfrm>
            <a:off x="304800" y="990600"/>
            <a:ext cx="8686800" cy="5562600"/>
          </a:xfrm>
        </p:spPr>
        <p:txBody>
          <a:bodyPr>
            <a:normAutofit fontScale="92500"/>
          </a:bodyPr>
          <a:lstStyle/>
          <a:p>
            <a:pPr>
              <a:lnSpc>
                <a:spcPct val="80000"/>
              </a:lnSpc>
            </a:pPr>
            <a:r>
              <a:rPr lang="en-US" sz="3000" smtClean="0"/>
              <a:t>This war was a conflict between England and France.</a:t>
            </a:r>
          </a:p>
          <a:p>
            <a:pPr>
              <a:lnSpc>
                <a:spcPct val="80000"/>
              </a:lnSpc>
            </a:pPr>
            <a:r>
              <a:rPr lang="en-US" sz="3000" smtClean="0"/>
              <a:t>There were several factors which led to the war. </a:t>
            </a:r>
          </a:p>
          <a:p>
            <a:pPr lvl="1">
              <a:lnSpc>
                <a:spcPct val="80000"/>
              </a:lnSpc>
            </a:pPr>
            <a:r>
              <a:rPr lang="en-US" sz="2600" smtClean="0"/>
              <a:t>England had lands which it claimed in France</a:t>
            </a:r>
          </a:p>
          <a:p>
            <a:pPr lvl="1">
              <a:lnSpc>
                <a:spcPct val="80000"/>
              </a:lnSpc>
            </a:pPr>
            <a:r>
              <a:rPr lang="en-US" sz="2600" smtClean="0"/>
              <a:t>England and France were in competition for Flanders.</a:t>
            </a:r>
          </a:p>
          <a:p>
            <a:pPr lvl="1">
              <a:lnSpc>
                <a:spcPct val="80000"/>
              </a:lnSpc>
            </a:pPr>
            <a:r>
              <a:rPr lang="en-US" sz="2600" smtClean="0"/>
              <a:t>Edward had a claim to the French throne, but the French were outraged at the idea of having an English King.</a:t>
            </a:r>
          </a:p>
          <a:p>
            <a:pPr lvl="1">
              <a:lnSpc>
                <a:spcPct val="80000"/>
              </a:lnSpc>
            </a:pPr>
            <a:r>
              <a:rPr lang="en-US" sz="2600" smtClean="0"/>
              <a:t>Both sides welcomed war as a chance to assert their own agendas.</a:t>
            </a:r>
          </a:p>
          <a:p>
            <a:pPr>
              <a:lnSpc>
                <a:spcPct val="80000"/>
              </a:lnSpc>
            </a:pPr>
            <a:r>
              <a:rPr lang="en-US" sz="3000" smtClean="0"/>
              <a:t>The war officially stared when King Philip VI of France took English holdings and Edward III declared war on France.</a:t>
            </a:r>
          </a:p>
          <a:p>
            <a:pPr>
              <a:lnSpc>
                <a:spcPct val="80000"/>
              </a:lnSpc>
            </a:pPr>
            <a:r>
              <a:rPr lang="en-US" sz="3000" smtClean="0"/>
              <a:t>What occurred was a 116-year conflict that changed the two countries.</a:t>
            </a:r>
          </a:p>
          <a:p>
            <a:pPr>
              <a:lnSpc>
                <a:spcPct val="80000"/>
              </a:lnSpc>
            </a:pPr>
            <a:endParaRPr lang="en-US" sz="3000" smtClean="0"/>
          </a:p>
        </p:txBody>
      </p:sp>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457200" y="0"/>
            <a:ext cx="8229600" cy="1143000"/>
          </a:xfrm>
        </p:spPr>
        <p:txBody>
          <a:bodyPr/>
          <a:lstStyle/>
          <a:p>
            <a:r>
              <a:rPr lang="en-US" smtClean="0"/>
              <a:t>France vs. England</a:t>
            </a:r>
          </a:p>
        </p:txBody>
      </p:sp>
      <p:sp>
        <p:nvSpPr>
          <p:cNvPr id="3" name="Content Placeholder 2"/>
          <p:cNvSpPr>
            <a:spLocks noGrp="1"/>
          </p:cNvSpPr>
          <p:nvPr>
            <p:ph idx="1"/>
          </p:nvPr>
        </p:nvSpPr>
        <p:spPr>
          <a:xfrm>
            <a:off x="228600" y="1066800"/>
            <a:ext cx="8610600" cy="5562600"/>
          </a:xfrm>
        </p:spPr>
        <p:txBody>
          <a:bodyPr rtlCol="0">
            <a:normAutofit fontScale="92500" lnSpcReduction="10000"/>
          </a:bodyPr>
          <a:lstStyle/>
          <a:p>
            <a:pPr fontAlgn="auto">
              <a:spcAft>
                <a:spcPts val="0"/>
              </a:spcAft>
              <a:buFont typeface="Arial" pitchFamily="34" charset="0"/>
              <a:buChar char="•"/>
              <a:defRPr/>
            </a:pPr>
            <a:r>
              <a:rPr lang="en-US" dirty="0" smtClean="0"/>
              <a:t>The French and English had different fighting styles.</a:t>
            </a:r>
          </a:p>
          <a:p>
            <a:pPr lvl="1" fontAlgn="auto">
              <a:spcAft>
                <a:spcPts val="0"/>
              </a:spcAft>
              <a:buFont typeface="Arial" pitchFamily="34" charset="0"/>
              <a:buChar char="–"/>
              <a:defRPr/>
            </a:pPr>
            <a:r>
              <a:rPr lang="en-US" dirty="0" smtClean="0"/>
              <a:t>The French tended to use the crossbow.</a:t>
            </a:r>
          </a:p>
          <a:p>
            <a:pPr lvl="1" fontAlgn="auto">
              <a:spcAft>
                <a:spcPts val="0"/>
              </a:spcAft>
              <a:buFont typeface="Arial" pitchFamily="34" charset="0"/>
              <a:buChar char="–"/>
              <a:defRPr/>
            </a:pPr>
            <a:r>
              <a:rPr lang="en-US" dirty="0" smtClean="0"/>
              <a:t>The English used the longbow.</a:t>
            </a:r>
          </a:p>
          <a:p>
            <a:pPr fontAlgn="auto">
              <a:spcAft>
                <a:spcPts val="0"/>
              </a:spcAft>
              <a:buFont typeface="Arial" pitchFamily="34" charset="0"/>
              <a:buChar char="•"/>
              <a:defRPr/>
            </a:pPr>
            <a:r>
              <a:rPr lang="en-US" dirty="0" smtClean="0"/>
              <a:t>At the battle of Crecy, the English had a sound victory over the French using their bowmen.</a:t>
            </a:r>
          </a:p>
          <a:p>
            <a:pPr fontAlgn="auto">
              <a:spcAft>
                <a:spcPts val="0"/>
              </a:spcAft>
              <a:buFont typeface="Arial" pitchFamily="34" charset="0"/>
              <a:buChar char="•"/>
              <a:defRPr/>
            </a:pPr>
            <a:r>
              <a:rPr lang="en-US" dirty="0" smtClean="0"/>
              <a:t>After the battle King Henry V of England executed the French prisoners.</a:t>
            </a:r>
          </a:p>
          <a:p>
            <a:pPr fontAlgn="auto">
              <a:spcAft>
                <a:spcPts val="0"/>
              </a:spcAft>
              <a:buFont typeface="Arial" pitchFamily="34" charset="0"/>
              <a:buChar char="•"/>
              <a:defRPr/>
            </a:pPr>
            <a:r>
              <a:rPr lang="en-US" dirty="0" smtClean="0"/>
              <a:t>At Agincourt, the English won another victory when the French cavalry became bogged down in the mud of the battlefield.</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More Ordeals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u="sng" dirty="0" smtClean="0"/>
              <a:t>Ordeal of Hot Water</a:t>
            </a:r>
            <a:r>
              <a:rPr lang="en-US" dirty="0" smtClean="0"/>
              <a:t>: Accused dips his hand in a kettle of boiling water.</a:t>
            </a:r>
          </a:p>
          <a:p>
            <a:pPr fontAlgn="auto">
              <a:spcAft>
                <a:spcPts val="0"/>
              </a:spcAft>
              <a:buFont typeface="Arial" pitchFamily="34" charset="0"/>
              <a:buChar char="•"/>
              <a:defRPr/>
            </a:pPr>
            <a:r>
              <a:rPr lang="en-US" dirty="0" smtClean="0"/>
              <a:t>Ordeal of Cold Water: Accused is submerged in a barrel three times and is guilty if he sinks to the bottom.</a:t>
            </a:r>
          </a:p>
          <a:p>
            <a:pPr fontAlgn="auto">
              <a:spcAft>
                <a:spcPts val="0"/>
              </a:spcAft>
              <a:buFont typeface="Arial" pitchFamily="34" charset="0"/>
              <a:buChar char="•"/>
              <a:defRPr/>
            </a:pPr>
            <a:r>
              <a:rPr lang="en-US" u="sng" dirty="0" smtClean="0"/>
              <a:t>Ordeal of the Cross</a:t>
            </a:r>
            <a:r>
              <a:rPr lang="en-US" dirty="0" smtClean="0"/>
              <a:t>: Accuser had to undergo the ordeal with the accused.  The two men would stand and stretch out their hands horizontally, the one to lower their arms first lost.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descr="http://www.bertsgeschiedenissite.nl/middeleeuwen/eeuw14/slag_crecy.jpg"/>
          <p:cNvPicPr>
            <a:picLocks noChangeAspect="1" noChangeArrowheads="1"/>
          </p:cNvPicPr>
          <p:nvPr/>
        </p:nvPicPr>
        <p:blipFill>
          <a:blip r:embed="rId2" cstate="print"/>
          <a:srcRect/>
          <a:stretch>
            <a:fillRect/>
          </a:stretch>
        </p:blipFill>
        <p:spPr bwMode="auto">
          <a:xfrm>
            <a:off x="914400" y="228600"/>
            <a:ext cx="7239000" cy="62849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Jeanne </a:t>
            </a:r>
            <a:r>
              <a:rPr lang="en-US" dirty="0" err="1" smtClean="0"/>
              <a:t>d’Arc</a:t>
            </a:r>
            <a:r>
              <a:rPr lang="en-US" dirty="0" smtClean="0"/>
              <a:t> (Joan of Arc) 1412-1431</a:t>
            </a:r>
            <a:endParaRPr lang="en-US" dirty="0"/>
          </a:p>
        </p:txBody>
      </p:sp>
      <p:sp>
        <p:nvSpPr>
          <p:cNvPr id="126979" name="Content Placeholder 2"/>
          <p:cNvSpPr>
            <a:spLocks noGrp="1"/>
          </p:cNvSpPr>
          <p:nvPr>
            <p:ph idx="1"/>
          </p:nvPr>
        </p:nvSpPr>
        <p:spPr>
          <a:xfrm>
            <a:off x="228600" y="1295400"/>
            <a:ext cx="5715000" cy="5105400"/>
          </a:xfrm>
        </p:spPr>
        <p:txBody>
          <a:bodyPr/>
          <a:lstStyle/>
          <a:p>
            <a:r>
              <a:rPr lang="en-US" smtClean="0"/>
              <a:t>Charles was the uncrowned king of France, the </a:t>
            </a:r>
            <a:r>
              <a:rPr lang="en-US" i="1" smtClean="0"/>
              <a:t>douphin</a:t>
            </a:r>
            <a:r>
              <a:rPr lang="en-US" smtClean="0"/>
              <a:t>.</a:t>
            </a:r>
          </a:p>
          <a:p>
            <a:r>
              <a:rPr lang="en-US" smtClean="0"/>
              <a:t>Joan of Arc was a young French peasant girl who claimed that she heard voices that told her it was her duty to save France.</a:t>
            </a:r>
          </a:p>
          <a:p>
            <a:r>
              <a:rPr lang="en-US" smtClean="0"/>
              <a:t>In 1429 she made it to Charles’ court and convinced him to let her lead his army in battle.</a:t>
            </a:r>
          </a:p>
          <a:p>
            <a:endParaRPr lang="en-US" smtClean="0"/>
          </a:p>
        </p:txBody>
      </p:sp>
      <p:pic>
        <p:nvPicPr>
          <p:cNvPr id="126980" name="Picture 2" descr="http://images.broadwayworld.com/columnpic2/gorilla.jpg"/>
          <p:cNvPicPr>
            <a:picLocks noChangeAspect="1" noChangeArrowheads="1"/>
          </p:cNvPicPr>
          <p:nvPr/>
        </p:nvPicPr>
        <p:blipFill>
          <a:blip r:embed="rId2" cstate="print"/>
          <a:srcRect/>
          <a:stretch>
            <a:fillRect/>
          </a:stretch>
        </p:blipFill>
        <p:spPr bwMode="auto">
          <a:xfrm>
            <a:off x="6172200" y="1600200"/>
            <a:ext cx="2613025" cy="3952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itle 1"/>
          <p:cNvSpPr>
            <a:spLocks noGrp="1"/>
          </p:cNvSpPr>
          <p:nvPr>
            <p:ph type="title"/>
          </p:nvPr>
        </p:nvSpPr>
        <p:spPr>
          <a:xfrm>
            <a:off x="457200" y="0"/>
            <a:ext cx="8229600" cy="1143000"/>
          </a:xfrm>
        </p:spPr>
        <p:txBody>
          <a:bodyPr/>
          <a:lstStyle/>
          <a:p>
            <a:r>
              <a:rPr lang="en-US" smtClean="0"/>
              <a:t>Orleans</a:t>
            </a:r>
          </a:p>
        </p:txBody>
      </p:sp>
      <p:sp>
        <p:nvSpPr>
          <p:cNvPr id="3" name="Content Placeholder 2"/>
          <p:cNvSpPr>
            <a:spLocks noGrp="1"/>
          </p:cNvSpPr>
          <p:nvPr>
            <p:ph idx="1"/>
          </p:nvPr>
        </p:nvSpPr>
        <p:spPr>
          <a:xfrm>
            <a:off x="457200" y="1143000"/>
            <a:ext cx="4648200" cy="4983163"/>
          </a:xfrm>
        </p:spPr>
        <p:txBody>
          <a:bodyPr rtlCol="0">
            <a:normAutofit fontScale="92500" lnSpcReduction="20000"/>
          </a:bodyPr>
          <a:lstStyle/>
          <a:p>
            <a:pPr fontAlgn="auto">
              <a:spcAft>
                <a:spcPts val="0"/>
              </a:spcAft>
              <a:buFont typeface="Arial" pitchFamily="34" charset="0"/>
              <a:buChar char="•"/>
              <a:defRPr/>
            </a:pPr>
            <a:r>
              <a:rPr lang="en-US" dirty="0" smtClean="0"/>
              <a:t>At the battle of Orleans, Joan was able to lead the French troops to victory.</a:t>
            </a:r>
          </a:p>
          <a:p>
            <a:pPr fontAlgn="auto">
              <a:spcAft>
                <a:spcPts val="0"/>
              </a:spcAft>
              <a:buFont typeface="Arial" pitchFamily="34" charset="0"/>
              <a:buChar char="•"/>
              <a:defRPr/>
            </a:pPr>
            <a:r>
              <a:rPr lang="en-US" dirty="0" smtClean="0"/>
              <a:t>Joan was, however, captured by the English in 1430 and was burned as a heretic.</a:t>
            </a:r>
          </a:p>
          <a:p>
            <a:pPr fontAlgn="auto">
              <a:spcAft>
                <a:spcPts val="0"/>
              </a:spcAft>
              <a:buFont typeface="Arial" pitchFamily="34" charset="0"/>
              <a:buChar char="•"/>
              <a:defRPr/>
            </a:pPr>
            <a:r>
              <a:rPr lang="en-US" dirty="0" smtClean="0"/>
              <a:t>She became a martyr and symbol for the French in the war.  </a:t>
            </a:r>
            <a:endParaRPr lang="en-US" dirty="0"/>
          </a:p>
        </p:txBody>
      </p:sp>
      <p:pic>
        <p:nvPicPr>
          <p:cNvPr id="128004" name="Picture 2" descr="http://www.powellhistory.com/art/Painting/Joan%20of%20Arc%20at%20Orleans%20-%20Lenepveu%20(c.1890).jpg"/>
          <p:cNvPicPr>
            <a:picLocks noChangeAspect="1" noChangeArrowheads="1"/>
          </p:cNvPicPr>
          <p:nvPr/>
        </p:nvPicPr>
        <p:blipFill>
          <a:blip r:embed="rId2" cstate="print"/>
          <a:srcRect/>
          <a:stretch>
            <a:fillRect/>
          </a:stretch>
        </p:blipFill>
        <p:spPr bwMode="auto">
          <a:xfrm>
            <a:off x="5257800" y="1143000"/>
            <a:ext cx="3352800" cy="4659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itle 1"/>
          <p:cNvSpPr>
            <a:spLocks noGrp="1"/>
          </p:cNvSpPr>
          <p:nvPr>
            <p:ph type="title"/>
          </p:nvPr>
        </p:nvSpPr>
        <p:spPr/>
        <p:txBody>
          <a:bodyPr/>
          <a:lstStyle/>
          <a:p>
            <a:r>
              <a:rPr lang="en-US" smtClean="0"/>
              <a:t>Gunpowder</a:t>
            </a:r>
          </a:p>
        </p:txBody>
      </p:sp>
      <p:sp>
        <p:nvSpPr>
          <p:cNvPr id="129027" name="Content Placeholder 2"/>
          <p:cNvSpPr>
            <a:spLocks noGrp="1"/>
          </p:cNvSpPr>
          <p:nvPr>
            <p:ph idx="1"/>
          </p:nvPr>
        </p:nvSpPr>
        <p:spPr/>
        <p:txBody>
          <a:bodyPr/>
          <a:lstStyle/>
          <a:p>
            <a:pPr algn="ctr">
              <a:buFont typeface="Arial" charset="0"/>
              <a:buNone/>
            </a:pPr>
            <a:r>
              <a:rPr lang="en-US" sz="4000" smtClean="0"/>
              <a:t>The French were eventually able to win the war because of Gunpowder.</a:t>
            </a:r>
          </a:p>
          <a:p>
            <a:pPr algn="ctr">
              <a:buFont typeface="Arial" charset="0"/>
              <a:buNone/>
            </a:pPr>
            <a:r>
              <a:rPr lang="en-US" sz="4000" smtClean="0"/>
              <a:t>The French developed cannons and were able to defeat the English.</a:t>
            </a:r>
          </a:p>
          <a:p>
            <a:pPr algn="ctr">
              <a:buFont typeface="Arial" charset="0"/>
              <a:buNone/>
            </a:pPr>
            <a:r>
              <a:rPr lang="en-US" sz="4000" smtClean="0"/>
              <a:t>The French achieved victory in 1453.</a:t>
            </a:r>
          </a:p>
        </p:txBody>
      </p:sp>
    </p:spTree>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p:nvPr>
        </p:nvSpPr>
        <p:spPr/>
        <p:txBody>
          <a:bodyPr/>
          <a:lstStyle/>
          <a:p>
            <a:r>
              <a:rPr lang="en-US" smtClean="0"/>
              <a:t>Political Recovery</a:t>
            </a:r>
          </a:p>
        </p:txBody>
      </p:sp>
      <p:sp>
        <p:nvSpPr>
          <p:cNvPr id="3" name="Content Placeholder 2"/>
          <p:cNvSpPr>
            <a:spLocks noGrp="1"/>
          </p:cNvSpPr>
          <p:nvPr>
            <p:ph idx="1"/>
          </p:nvPr>
        </p:nvSpPr>
        <p:spPr/>
        <p:txBody>
          <a:bodyPr>
            <a:normAutofit/>
          </a:bodyPr>
          <a:lstStyle/>
          <a:p>
            <a:pPr algn="ctr">
              <a:buFont typeface="Arial" charset="0"/>
              <a:buNone/>
            </a:pPr>
            <a:r>
              <a:rPr lang="en-US" sz="4000" smtClean="0"/>
              <a:t>As the power of the Church declined </a:t>
            </a:r>
            <a:r>
              <a:rPr lang="en-US" sz="4000" b="1" smtClean="0">
                <a:solidFill>
                  <a:srgbClr val="953735"/>
                </a:solidFill>
              </a:rPr>
              <a:t>New Monarchs</a:t>
            </a:r>
            <a:r>
              <a:rPr lang="en-US" sz="4000" smtClean="0"/>
              <a:t> were emerging in Europe who consolidated their power and made their kingdoms strong under their central authority.</a:t>
            </a:r>
          </a:p>
          <a:p>
            <a:pPr algn="ctr">
              <a:buFont typeface="Arial" charset="0"/>
              <a:buNone/>
            </a:pPr>
            <a:endParaRPr lang="en-US" sz="4000" smtClean="0"/>
          </a:p>
          <a:p>
            <a:pPr algn="ctr">
              <a:buFont typeface="Arial" charset="0"/>
              <a:buNone/>
            </a:pPr>
            <a:endParaRPr lang="en-US" sz="4000" smtClean="0"/>
          </a:p>
        </p:txBody>
      </p:sp>
    </p:spTree>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457200" y="0"/>
            <a:ext cx="8229600" cy="1143000"/>
          </a:xfrm>
        </p:spPr>
        <p:txBody>
          <a:bodyPr/>
          <a:lstStyle/>
          <a:p>
            <a:r>
              <a:rPr lang="en-US" smtClean="0"/>
              <a:t>France</a:t>
            </a:r>
          </a:p>
        </p:txBody>
      </p:sp>
      <p:sp>
        <p:nvSpPr>
          <p:cNvPr id="3" name="Content Placeholder 2"/>
          <p:cNvSpPr>
            <a:spLocks noGrp="1"/>
          </p:cNvSpPr>
          <p:nvPr>
            <p:ph idx="1"/>
          </p:nvPr>
        </p:nvSpPr>
        <p:spPr>
          <a:xfrm>
            <a:off x="304800" y="914400"/>
            <a:ext cx="6019800" cy="5638800"/>
          </a:xfrm>
        </p:spPr>
        <p:txBody>
          <a:bodyPr>
            <a:normAutofit lnSpcReduction="10000"/>
          </a:bodyPr>
          <a:lstStyle/>
          <a:p>
            <a:pPr>
              <a:lnSpc>
                <a:spcPct val="90000"/>
              </a:lnSpc>
            </a:pPr>
            <a:r>
              <a:rPr lang="en-US" sz="3000" smtClean="0"/>
              <a:t>The Hundred Years war benefitted France by providing it with a sense of national identity.</a:t>
            </a:r>
          </a:p>
          <a:p>
            <a:pPr>
              <a:lnSpc>
                <a:spcPct val="90000"/>
              </a:lnSpc>
            </a:pPr>
            <a:endParaRPr lang="en-US" sz="3000" smtClean="0"/>
          </a:p>
          <a:p>
            <a:pPr>
              <a:lnSpc>
                <a:spcPct val="90000"/>
              </a:lnSpc>
            </a:pPr>
            <a:r>
              <a:rPr lang="en-US" sz="3000" smtClean="0"/>
              <a:t>Later King Louis XI (the spider) strengthened the power of the French Monarchy by instituting the </a:t>
            </a:r>
            <a:r>
              <a:rPr lang="en-US" sz="3000" i="1" smtClean="0"/>
              <a:t>taille</a:t>
            </a:r>
            <a:r>
              <a:rPr lang="en-US" sz="3000" smtClean="0"/>
              <a:t>, or tax, on the French Monarchs. </a:t>
            </a:r>
          </a:p>
          <a:p>
            <a:pPr>
              <a:lnSpc>
                <a:spcPct val="90000"/>
              </a:lnSpc>
            </a:pPr>
            <a:r>
              <a:rPr lang="en-US" sz="3000" smtClean="0"/>
              <a:t>Through deals and alliances, Louis managed to gain control over the nobles of France.</a:t>
            </a:r>
          </a:p>
        </p:txBody>
      </p:sp>
      <p:pic>
        <p:nvPicPr>
          <p:cNvPr id="131076" name="Picture 2" descr="http://media-2.web.britannica.com/eb-media/37/19037-004-40547C7A.jpg"/>
          <p:cNvPicPr>
            <a:picLocks noChangeAspect="1" noChangeArrowheads="1"/>
          </p:cNvPicPr>
          <p:nvPr/>
        </p:nvPicPr>
        <p:blipFill>
          <a:blip r:embed="rId2" cstate="print"/>
          <a:srcRect/>
          <a:stretch>
            <a:fillRect/>
          </a:stretch>
        </p:blipFill>
        <p:spPr bwMode="auto">
          <a:xfrm>
            <a:off x="6324600" y="1905000"/>
            <a:ext cx="2400300" cy="2857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r>
              <a:rPr lang="en-US" smtClean="0"/>
              <a:t>England</a:t>
            </a:r>
          </a:p>
        </p:txBody>
      </p:sp>
      <p:sp>
        <p:nvSpPr>
          <p:cNvPr id="132099" name="Content Placeholder 2"/>
          <p:cNvSpPr>
            <a:spLocks noGrp="1"/>
          </p:cNvSpPr>
          <p:nvPr>
            <p:ph idx="1"/>
          </p:nvPr>
        </p:nvSpPr>
        <p:spPr>
          <a:xfrm>
            <a:off x="457200" y="1600200"/>
            <a:ext cx="8229600" cy="4800600"/>
          </a:xfrm>
        </p:spPr>
        <p:txBody>
          <a:bodyPr/>
          <a:lstStyle/>
          <a:p>
            <a:r>
              <a:rPr lang="en-US" smtClean="0"/>
              <a:t>The Hundred Years War devastated England.</a:t>
            </a:r>
          </a:p>
          <a:p>
            <a:pPr lvl="1"/>
            <a:r>
              <a:rPr lang="en-US" smtClean="0"/>
              <a:t>The country lost territory and the nobles lost confidence in the monarchy</a:t>
            </a:r>
          </a:p>
          <a:p>
            <a:r>
              <a:rPr lang="en-US" smtClean="0"/>
              <a:t>This led to a conflict called the War of the Roses between the houses of York and Lancaster.</a:t>
            </a:r>
          </a:p>
          <a:p>
            <a:r>
              <a:rPr lang="en-US" smtClean="0"/>
              <a:t>Eventually the house of Lancaster won and Henry Tutor (Henry VII) became the first Tutor King.</a:t>
            </a:r>
          </a:p>
        </p:txBody>
      </p:sp>
      <p:pic>
        <p:nvPicPr>
          <p:cNvPr id="132100" name="Picture 2" descr="File:Yorkshire rose.svg">
            <a:hlinkClick r:id="rId2"/>
          </p:cNvPr>
          <p:cNvPicPr>
            <a:picLocks noChangeAspect="1" noChangeArrowheads="1"/>
          </p:cNvPicPr>
          <p:nvPr/>
        </p:nvPicPr>
        <p:blipFill>
          <a:blip r:embed="rId3" cstate="print"/>
          <a:srcRect/>
          <a:stretch>
            <a:fillRect/>
          </a:stretch>
        </p:blipFill>
        <p:spPr bwMode="auto">
          <a:xfrm>
            <a:off x="152400" y="152400"/>
            <a:ext cx="1485900" cy="1420813"/>
          </a:xfrm>
          <a:prstGeom prst="rect">
            <a:avLst/>
          </a:prstGeom>
          <a:noFill/>
          <a:ln w="9525">
            <a:noFill/>
            <a:miter lim="800000"/>
            <a:headEnd/>
            <a:tailEnd/>
          </a:ln>
        </p:spPr>
      </p:pic>
      <p:pic>
        <p:nvPicPr>
          <p:cNvPr id="132101" name="Picture 4" descr="File:Lancashire rose.svg">
            <a:hlinkClick r:id="rId4"/>
          </p:cNvPr>
          <p:cNvPicPr>
            <a:picLocks noChangeAspect="1" noChangeArrowheads="1"/>
          </p:cNvPicPr>
          <p:nvPr/>
        </p:nvPicPr>
        <p:blipFill>
          <a:blip r:embed="rId5" cstate="print"/>
          <a:srcRect/>
          <a:stretch>
            <a:fillRect/>
          </a:stretch>
        </p:blipFill>
        <p:spPr bwMode="auto">
          <a:xfrm>
            <a:off x="7467600" y="152400"/>
            <a:ext cx="1444625" cy="1381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p:cNvSpPr>
            <a:spLocks noGrp="1"/>
          </p:cNvSpPr>
          <p:nvPr>
            <p:ph type="title"/>
          </p:nvPr>
        </p:nvSpPr>
        <p:spPr/>
        <p:txBody>
          <a:bodyPr/>
          <a:lstStyle/>
          <a:p>
            <a:r>
              <a:rPr lang="en-US" smtClean="0"/>
              <a:t>Central and Eastern Europe</a:t>
            </a:r>
          </a:p>
        </p:txBody>
      </p:sp>
      <p:sp>
        <p:nvSpPr>
          <p:cNvPr id="3" name="Content Placeholder 2"/>
          <p:cNvSpPr>
            <a:spLocks noGrp="1"/>
          </p:cNvSpPr>
          <p:nvPr>
            <p:ph idx="1"/>
          </p:nvPr>
        </p:nvSpPr>
        <p:spPr/>
        <p:txBody>
          <a:bodyPr>
            <a:normAutofit lnSpcReduction="10000"/>
          </a:bodyPr>
          <a:lstStyle/>
          <a:p>
            <a:pPr>
              <a:lnSpc>
                <a:spcPct val="80000"/>
              </a:lnSpc>
            </a:pPr>
            <a:r>
              <a:rPr lang="en-US" sz="3000" smtClean="0"/>
              <a:t>The Holy Roman Empire was different from France, England, and Spain in that it never consolidated power under a strong king.</a:t>
            </a:r>
          </a:p>
          <a:p>
            <a:pPr>
              <a:lnSpc>
                <a:spcPct val="80000"/>
              </a:lnSpc>
            </a:pPr>
            <a:r>
              <a:rPr lang="en-US" sz="3000" smtClean="0"/>
              <a:t>In 1438 The Hapsburg dynasty gained power over the office of Holy Roman Emperor.</a:t>
            </a:r>
          </a:p>
          <a:p>
            <a:pPr>
              <a:lnSpc>
                <a:spcPct val="80000"/>
              </a:lnSpc>
            </a:pPr>
            <a:r>
              <a:rPr lang="en-US" sz="3300" smtClean="0"/>
              <a:t>In Eastern Europe different religious groups came into conflict</a:t>
            </a:r>
          </a:p>
          <a:p>
            <a:pPr lvl="1">
              <a:lnSpc>
                <a:spcPct val="80000"/>
              </a:lnSpc>
            </a:pPr>
            <a:r>
              <a:rPr lang="en-US" sz="3300" smtClean="0"/>
              <a:t>Roman Catholics, Eastern Orthodox Christians and Muslims began to fight each other.</a:t>
            </a:r>
          </a:p>
          <a:p>
            <a:pPr>
              <a:lnSpc>
                <a:spcPct val="80000"/>
              </a:lnSpc>
            </a:pPr>
            <a:endParaRPr lang="en-US" sz="3000" smtClean="0"/>
          </a:p>
          <a:p>
            <a:pPr>
              <a:lnSpc>
                <a:spcPct val="80000"/>
              </a:lnSpc>
            </a:pPr>
            <a:endParaRPr lang="en-US" sz="3000" smtClean="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Kingdom of the Franks</a:t>
            </a:r>
          </a:p>
        </p:txBody>
      </p:sp>
      <p:sp>
        <p:nvSpPr>
          <p:cNvPr id="3" name="Content Placeholder 2"/>
          <p:cNvSpPr>
            <a:spLocks noGrp="1"/>
          </p:cNvSpPr>
          <p:nvPr>
            <p:ph idx="1"/>
          </p:nvPr>
        </p:nvSpPr>
        <p:spPr/>
        <p:txBody>
          <a:bodyPr rtlCol="0">
            <a:normAutofit lnSpcReduction="10000"/>
          </a:bodyPr>
          <a:lstStyle/>
          <a:p>
            <a:pPr fontAlgn="auto">
              <a:spcAft>
                <a:spcPts val="0"/>
              </a:spcAft>
              <a:buFont typeface="Arial" pitchFamily="34" charset="0"/>
              <a:buChar char="•"/>
              <a:defRPr/>
            </a:pPr>
            <a:r>
              <a:rPr lang="en-US" u="sng" dirty="0" smtClean="0"/>
              <a:t>The Frankish kingdom was est. by Clovis</a:t>
            </a:r>
          </a:p>
          <a:p>
            <a:pPr fontAlgn="auto">
              <a:spcAft>
                <a:spcPts val="0"/>
              </a:spcAft>
              <a:buFont typeface="Arial" pitchFamily="34" charset="0"/>
              <a:buChar char="•"/>
              <a:defRPr/>
            </a:pPr>
            <a:r>
              <a:rPr lang="en-US" u="sng" dirty="0" smtClean="0"/>
              <a:t>Clovis converts to Christianity</a:t>
            </a:r>
          </a:p>
          <a:p>
            <a:pPr fontAlgn="auto">
              <a:spcAft>
                <a:spcPts val="0"/>
              </a:spcAft>
              <a:buFont typeface="Arial" pitchFamily="34" charset="0"/>
              <a:buChar char="•"/>
              <a:defRPr/>
            </a:pPr>
            <a:r>
              <a:rPr lang="en-US" u="sng" dirty="0" smtClean="0"/>
              <a:t>This helps him politically because he gains the backing of the Catholic Church</a:t>
            </a:r>
          </a:p>
          <a:p>
            <a:pPr fontAlgn="auto">
              <a:spcAft>
                <a:spcPts val="0"/>
              </a:spcAft>
              <a:buFont typeface="Arial" pitchFamily="34" charset="0"/>
              <a:buChar char="•"/>
              <a:defRPr/>
            </a:pPr>
            <a:r>
              <a:rPr lang="en-US" dirty="0" smtClean="0"/>
              <a:t>Clovis builds a large kingdom extending from the Pyrenees to Germany and modern-day France, but after his death, according to Germanic custom, his sons divided up his lands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fontAlgn="auto">
              <a:spcAft>
                <a:spcPts val="0"/>
              </a:spcAft>
              <a:defRPr/>
            </a:pPr>
            <a:r>
              <a:rPr lang="en-US"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Important Dates</a:t>
            </a:r>
            <a:endParaRPr lang="en-US"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sp>
        <p:nvSpPr>
          <p:cNvPr id="3" name="Content Placeholder 2"/>
          <p:cNvSpPr>
            <a:spLocks noGrp="1"/>
          </p:cNvSpPr>
          <p:nvPr>
            <p:ph idx="1"/>
          </p:nvPr>
        </p:nvSpPr>
        <p:spPr/>
        <p:txBody>
          <a:bodyPr>
            <a:normAutofit/>
          </a:bodyPr>
          <a:lstStyle/>
          <a:p>
            <a:pPr>
              <a:lnSpc>
                <a:spcPct val="90000"/>
              </a:lnSpc>
            </a:pPr>
            <a:r>
              <a:rPr lang="en-US" sz="3000" u="sng" smtClean="0"/>
              <a:t>Clovis est. the Frankish Kingdom: c. 510</a:t>
            </a:r>
          </a:p>
          <a:p>
            <a:pPr>
              <a:lnSpc>
                <a:spcPct val="90000"/>
              </a:lnSpc>
            </a:pPr>
            <a:r>
              <a:rPr lang="en-US" sz="3000" u="sng" smtClean="0"/>
              <a:t>Justinian Codifies Roman Law: 534</a:t>
            </a:r>
          </a:p>
          <a:p>
            <a:pPr>
              <a:lnSpc>
                <a:spcPct val="90000"/>
              </a:lnSpc>
            </a:pPr>
            <a:r>
              <a:rPr lang="en-US" sz="3000" u="sng" smtClean="0"/>
              <a:t>Charlemagne is Crowned Emperor of the Romans: Christmas Day 800</a:t>
            </a:r>
          </a:p>
          <a:p>
            <a:pPr>
              <a:lnSpc>
                <a:spcPct val="90000"/>
              </a:lnSpc>
            </a:pPr>
            <a:r>
              <a:rPr lang="en-US" sz="3000" u="sng" smtClean="0"/>
              <a:t>The Schism begins between the Catholic and Orthodox Churches: 1054</a:t>
            </a:r>
          </a:p>
          <a:p>
            <a:pPr>
              <a:lnSpc>
                <a:spcPct val="90000"/>
              </a:lnSpc>
            </a:pPr>
            <a:r>
              <a:rPr lang="en-US" sz="3000" u="sng" smtClean="0"/>
              <a:t>Battle of Hastings: 1066</a:t>
            </a:r>
          </a:p>
          <a:p>
            <a:pPr>
              <a:lnSpc>
                <a:spcPct val="90000"/>
              </a:lnSpc>
            </a:pPr>
            <a:r>
              <a:rPr lang="en-US" sz="3000" u="sng" smtClean="0"/>
              <a:t>Beginning of the Crusades: 1096</a:t>
            </a:r>
          </a:p>
          <a:p>
            <a:pPr>
              <a:lnSpc>
                <a:spcPct val="90000"/>
              </a:lnSpc>
            </a:pPr>
            <a:r>
              <a:rPr lang="en-US" sz="3000" u="sng" smtClean="0"/>
              <a:t>Signing of the Magna Carta: 1215</a:t>
            </a:r>
          </a:p>
          <a:p>
            <a:pPr>
              <a:lnSpc>
                <a:spcPct val="90000"/>
              </a:lnSpc>
              <a:buFont typeface="Arial" charset="0"/>
              <a:buNone/>
            </a:pPr>
            <a:endParaRPr lang="en-US" sz="30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r>
              <a:rPr lang="en-US" smtClean="0"/>
              <a:t>Clovis</a:t>
            </a:r>
          </a:p>
        </p:txBody>
      </p:sp>
      <p:pic>
        <p:nvPicPr>
          <p:cNvPr id="15363" name="Content Placeholder 3" descr="Clovis.jpg"/>
          <p:cNvPicPr>
            <a:picLocks noGrp="1" noChangeAspect="1"/>
          </p:cNvPicPr>
          <p:nvPr>
            <p:ph idx="1"/>
          </p:nvPr>
        </p:nvPicPr>
        <p:blipFill>
          <a:blip r:embed="rId2" cstate="print"/>
          <a:srcRect/>
          <a:stretch>
            <a:fillRect/>
          </a:stretch>
        </p:blipFill>
        <p:spPr>
          <a:xfrm>
            <a:off x="533400" y="1524000"/>
            <a:ext cx="3849688" cy="4572000"/>
          </a:xfrm>
        </p:spPr>
      </p:pic>
      <p:pic>
        <p:nvPicPr>
          <p:cNvPr id="15364" name="Picture 4" descr="Baptism Clovis.jpg"/>
          <p:cNvPicPr>
            <a:picLocks noChangeAspect="1"/>
          </p:cNvPicPr>
          <p:nvPr/>
        </p:nvPicPr>
        <p:blipFill>
          <a:blip r:embed="rId3" cstate="print"/>
          <a:srcRect/>
          <a:stretch>
            <a:fillRect/>
          </a:stretch>
        </p:blipFill>
        <p:spPr bwMode="auto">
          <a:xfrm>
            <a:off x="4648200" y="1676400"/>
            <a:ext cx="3971925"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fontScale="90000"/>
          </a:bodyPr>
          <a:lstStyle/>
          <a:p>
            <a:pPr fontAlgn="auto">
              <a:spcAft>
                <a:spcPts val="0"/>
              </a:spcAft>
              <a:defRPr/>
            </a:pPr>
            <a:r>
              <a:rPr lang="en-US" dirty="0" smtClean="0"/>
              <a:t>Charlemagne and the Carolingians</a:t>
            </a:r>
            <a:endParaRPr lang="en-US" dirty="0"/>
          </a:p>
        </p:txBody>
      </p:sp>
      <p:pic>
        <p:nvPicPr>
          <p:cNvPr id="39938" name="Picture 2"/>
          <p:cNvPicPr>
            <a:picLocks noChangeAspect="1" noChangeArrowheads="1"/>
          </p:cNvPicPr>
          <p:nvPr/>
        </p:nvPicPr>
        <p:blipFill>
          <a:blip r:embed="rId2" cstate="print"/>
          <a:srcRect/>
          <a:stretch>
            <a:fillRect/>
          </a:stretch>
        </p:blipFill>
        <p:spPr bwMode="auto">
          <a:xfrm>
            <a:off x="6792913" y="1143000"/>
            <a:ext cx="2198687" cy="5532438"/>
          </a:xfrm>
          <a:prstGeom prst="rect">
            <a:avLst/>
          </a:prstGeom>
          <a:noFill/>
          <a:ln w="9525">
            <a:noFill/>
            <a:miter lim="800000"/>
            <a:headEnd/>
            <a:tailEnd/>
          </a:ln>
        </p:spPr>
      </p:pic>
      <p:sp>
        <p:nvSpPr>
          <p:cNvPr id="4" name="TextBox 3"/>
          <p:cNvSpPr txBox="1">
            <a:spLocks noChangeArrowheads="1"/>
          </p:cNvSpPr>
          <p:nvPr/>
        </p:nvSpPr>
        <p:spPr bwMode="auto">
          <a:xfrm>
            <a:off x="304800" y="935038"/>
            <a:ext cx="6400800" cy="5694362"/>
          </a:xfrm>
          <a:prstGeom prst="rect">
            <a:avLst/>
          </a:prstGeom>
          <a:noFill/>
          <a:ln w="9525">
            <a:noFill/>
            <a:miter lim="800000"/>
            <a:headEnd/>
            <a:tailEnd/>
          </a:ln>
        </p:spPr>
        <p:txBody>
          <a:bodyPr>
            <a:spAutoFit/>
          </a:bodyPr>
          <a:lstStyle/>
          <a:p>
            <a:r>
              <a:rPr lang="en-US" sz="2800" u="sng">
                <a:latin typeface="Comic Sans MS" pitchFamily="66" charset="0"/>
              </a:rPr>
              <a:t>The grandfather of Charlemagne, Charles (the Hammer) Martel  led the Christian Franks against the Muslim forces at the Battle of Tours in 732.</a:t>
            </a:r>
          </a:p>
          <a:p>
            <a:endParaRPr lang="en-US" sz="2800" u="sng">
              <a:latin typeface="Comic Sans MS" pitchFamily="66" charset="0"/>
            </a:endParaRPr>
          </a:p>
          <a:p>
            <a:r>
              <a:rPr lang="en-US" sz="2800" u="sng">
                <a:latin typeface="Comic Sans MS" pitchFamily="66" charset="0"/>
              </a:rPr>
              <a:t>His father, Pepin (the Short) became a chief officer, or Mayor of the Palace for his king of the Frankish realm.  Pepin was basically running the show and got the Pope to acknowledge that he was running the kingdom and declare him leader.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9938"/>
                                        </p:tgtEl>
                                        <p:attrNameLst>
                                          <p:attrName>style.visibility</p:attrName>
                                        </p:attrNameLst>
                                      </p:cBhvr>
                                      <p:to>
                                        <p:strVal val="visible"/>
                                      </p:to>
                                    </p:set>
                                    <p:anim calcmode="lin" valueType="num">
                                      <p:cBhvr>
                                        <p:cTn id="12" dur="1000" fill="hold"/>
                                        <p:tgtEl>
                                          <p:spTgt spid="39938"/>
                                        </p:tgtEl>
                                        <p:attrNameLst>
                                          <p:attrName>ppt_w</p:attrName>
                                        </p:attrNameLst>
                                      </p:cBhvr>
                                      <p:tavLst>
                                        <p:tav tm="0">
                                          <p:val>
                                            <p:strVal val="#ppt_w*0.70"/>
                                          </p:val>
                                        </p:tav>
                                        <p:tav tm="100000">
                                          <p:val>
                                            <p:strVal val="#ppt_w"/>
                                          </p:val>
                                        </p:tav>
                                      </p:tavLst>
                                    </p:anim>
                                    <p:anim calcmode="lin" valueType="num">
                                      <p:cBhvr>
                                        <p:cTn id="13" dur="1000" fill="hold"/>
                                        <p:tgtEl>
                                          <p:spTgt spid="39938"/>
                                        </p:tgtEl>
                                        <p:attrNameLst>
                                          <p:attrName>ppt_h</p:attrName>
                                        </p:attrNameLst>
                                      </p:cBhvr>
                                      <p:tavLst>
                                        <p:tav tm="0">
                                          <p:val>
                                            <p:strVal val="#ppt_h"/>
                                          </p:val>
                                        </p:tav>
                                        <p:tav tm="100000">
                                          <p:val>
                                            <p:strVal val="#ppt_h"/>
                                          </p:val>
                                        </p:tav>
                                      </p:tavLst>
                                    </p:anim>
                                    <p:animEffect transition="in" filter="fade">
                                      <p:cBhvr>
                                        <p:cTn id="14" dur="1000"/>
                                        <p:tgtEl>
                                          <p:spTgt spid="3993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p:cTn id="19"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1000" fill="hold"/>
                                        <p:tgtEl>
                                          <p:spTgt spid="4">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Charlemagne</a:t>
            </a:r>
          </a:p>
        </p:txBody>
      </p:sp>
      <p:sp>
        <p:nvSpPr>
          <p:cNvPr id="3" name="Content Placeholder 2"/>
          <p:cNvSpPr>
            <a:spLocks noGrp="1"/>
          </p:cNvSpPr>
          <p:nvPr>
            <p:ph idx="1"/>
          </p:nvPr>
        </p:nvSpPr>
        <p:spPr>
          <a:xfrm>
            <a:off x="228600" y="1295400"/>
            <a:ext cx="6019800" cy="4525963"/>
          </a:xfrm>
        </p:spPr>
        <p:txBody>
          <a:bodyPr/>
          <a:lstStyle/>
          <a:p>
            <a:r>
              <a:rPr lang="en-US" u="sng" smtClean="0"/>
              <a:t>Charlemagne became king of the Carolingian Empire.</a:t>
            </a:r>
          </a:p>
          <a:p>
            <a:r>
              <a:rPr lang="en-US" u="sng" smtClean="0"/>
              <a:t>He was a very tall man for his time.  He was a fierce warrior, a strong statesman, and a pious Christian.  He was a great promoter of learning even though he never learned to read and write himself.</a:t>
            </a:r>
          </a:p>
        </p:txBody>
      </p:sp>
      <p:pic>
        <p:nvPicPr>
          <p:cNvPr id="4" name="imgMain" descr="http://pro.corbis.com/images/42-18333681.jpg?size=67&amp;uid=%7b19b98a1d-ad27-4155-a96b-951f6c6fd4ac%7d"/>
          <p:cNvPicPr>
            <a:picLocks noChangeAspect="1" noChangeArrowheads="1"/>
          </p:cNvPicPr>
          <p:nvPr/>
        </p:nvPicPr>
        <p:blipFill>
          <a:blip r:embed="rId2" cstate="print"/>
          <a:srcRect/>
          <a:stretch>
            <a:fillRect/>
          </a:stretch>
        </p:blipFill>
        <p:spPr bwMode="auto">
          <a:xfrm>
            <a:off x="6248400" y="1371600"/>
            <a:ext cx="2362200" cy="4495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dissolv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dissolve">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Carolingian Empire</a:t>
            </a:r>
          </a:p>
        </p:txBody>
      </p:sp>
      <p:sp>
        <p:nvSpPr>
          <p:cNvPr id="3" name="Content Placeholder 2"/>
          <p:cNvSpPr>
            <a:spLocks noGrp="1"/>
          </p:cNvSpPr>
          <p:nvPr>
            <p:ph idx="1"/>
          </p:nvPr>
        </p:nvSpPr>
        <p:spPr>
          <a:xfrm>
            <a:off x="457200" y="1066800"/>
            <a:ext cx="8229600" cy="4525963"/>
          </a:xfrm>
        </p:spPr>
        <p:txBody>
          <a:bodyPr/>
          <a:lstStyle/>
          <a:p>
            <a:pPr algn="ctr"/>
            <a:r>
              <a:rPr lang="en-US" u="sng" smtClean="0"/>
              <a:t>The empire of Charlemagne, it came to include most of what is now Western Europe</a:t>
            </a:r>
            <a:r>
              <a:rPr lang="en-US" smtClean="0"/>
              <a:t>.</a:t>
            </a:r>
          </a:p>
        </p:txBody>
      </p:sp>
      <p:pic>
        <p:nvPicPr>
          <p:cNvPr id="40962" name="Picture 2" descr="http://www.irelandhistory.org/pictures/empire-of-charlemagne.gif"/>
          <p:cNvPicPr>
            <a:picLocks noChangeAspect="1" noChangeArrowheads="1"/>
          </p:cNvPicPr>
          <p:nvPr/>
        </p:nvPicPr>
        <p:blipFill>
          <a:blip r:embed="rId2" cstate="print"/>
          <a:srcRect/>
          <a:stretch>
            <a:fillRect/>
          </a:stretch>
        </p:blipFill>
        <p:spPr bwMode="auto">
          <a:xfrm>
            <a:off x="2209800" y="2667000"/>
            <a:ext cx="4762500" cy="3905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40962"/>
                                        </p:tgtEl>
                                        <p:attrNameLst>
                                          <p:attrName>style.visibility</p:attrName>
                                        </p:attrNameLst>
                                      </p:cBhvr>
                                      <p:to>
                                        <p:strVal val="visible"/>
                                      </p:to>
                                    </p:set>
                                    <p:anim calcmode="lin" valueType="num">
                                      <p:cBhvr>
                                        <p:cTn id="12" dur="500" fill="hold"/>
                                        <p:tgtEl>
                                          <p:spTgt spid="40962"/>
                                        </p:tgtEl>
                                        <p:attrNameLst>
                                          <p:attrName>ppt_w</p:attrName>
                                        </p:attrNameLst>
                                      </p:cBhvr>
                                      <p:tavLst>
                                        <p:tav tm="0">
                                          <p:val>
                                            <p:fltVal val="0"/>
                                          </p:val>
                                        </p:tav>
                                        <p:tav tm="100000">
                                          <p:val>
                                            <p:strVal val="#ppt_w"/>
                                          </p:val>
                                        </p:tav>
                                      </p:tavLst>
                                    </p:anim>
                                    <p:anim calcmode="lin" valueType="num">
                                      <p:cBhvr>
                                        <p:cTn id="13" dur="500" fill="hold"/>
                                        <p:tgtEl>
                                          <p:spTgt spid="40962"/>
                                        </p:tgtEl>
                                        <p:attrNameLst>
                                          <p:attrName>ppt_h</p:attrName>
                                        </p:attrNameLst>
                                      </p:cBhvr>
                                      <p:tavLst>
                                        <p:tav tm="0">
                                          <p:val>
                                            <p:fltVal val="0"/>
                                          </p:val>
                                        </p:tav>
                                        <p:tav tm="100000">
                                          <p:val>
                                            <p:strVal val="#ppt_h"/>
                                          </p:val>
                                        </p:tav>
                                      </p:tavLst>
                                    </p:anim>
                                    <p:animEffect transition="in" filter="fade">
                                      <p:cBhvr>
                                        <p:cTn id="14" dur="500"/>
                                        <p:tgtEl>
                                          <p:spTgt spid="4096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Missi Dominici</a:t>
            </a:r>
          </a:p>
        </p:txBody>
      </p:sp>
      <p:sp>
        <p:nvSpPr>
          <p:cNvPr id="3" name="Content Placeholder 2"/>
          <p:cNvSpPr>
            <a:spLocks noGrp="1"/>
          </p:cNvSpPr>
          <p:nvPr>
            <p:ph idx="1"/>
          </p:nvPr>
        </p:nvSpPr>
        <p:spPr/>
        <p:txBody>
          <a:bodyPr/>
          <a:lstStyle/>
          <a:p>
            <a:r>
              <a:rPr lang="en-US" u="sng" smtClean="0"/>
              <a:t>Charlemagne set up a great administration to help rule his empire.</a:t>
            </a:r>
          </a:p>
          <a:p>
            <a:r>
              <a:rPr lang="en-US" u="sng" smtClean="0"/>
              <a:t>He wanted his lands to be a “New Rome”</a:t>
            </a:r>
          </a:p>
          <a:p>
            <a:r>
              <a:rPr lang="en-US" u="sng" smtClean="0"/>
              <a:t>The Missi Dominici “messengers of the lord king.”  These were two men from each of Charlemagne’s territory that reported to Charlemagne to make sure people were obeying his orders</a:t>
            </a:r>
            <a:r>
              <a:rPr lang="en-US"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Crowning of Charlemagne</a:t>
            </a:r>
          </a:p>
        </p:txBody>
      </p:sp>
      <p:sp>
        <p:nvSpPr>
          <p:cNvPr id="3" name="Content Placeholder 2"/>
          <p:cNvSpPr>
            <a:spLocks noGrp="1"/>
          </p:cNvSpPr>
          <p:nvPr>
            <p:ph idx="1"/>
          </p:nvPr>
        </p:nvSpPr>
        <p:spPr/>
        <p:txBody>
          <a:bodyPr/>
          <a:lstStyle/>
          <a:p>
            <a:r>
              <a:rPr lang="en-US" u="sng" smtClean="0"/>
              <a:t>Charlemagne was called upon by Pope Leo III to help put down a revolt in Rome.</a:t>
            </a:r>
          </a:p>
          <a:p>
            <a:r>
              <a:rPr lang="en-US" u="sng" smtClean="0"/>
              <a:t>After he helped the Pope, Leo III invited him to attend mass on Christmas Day AD 800.  At the Mass Charlemagne was crowned Emperor of the Romans or “Holy Roman Emperor</a:t>
            </a:r>
            <a:r>
              <a:rPr lang="en-US"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Crowning of Charlemagne</a:t>
            </a:r>
          </a:p>
        </p:txBody>
      </p:sp>
      <p:pic>
        <p:nvPicPr>
          <p:cNvPr id="38915" name="Picture 4" descr="http://www.treesinthewoods.com/images/Charlemagne/Charlemagne_and_Louis-L.jpg"/>
          <p:cNvPicPr>
            <a:picLocks noChangeAspect="1" noChangeArrowheads="1"/>
          </p:cNvPicPr>
          <p:nvPr/>
        </p:nvPicPr>
        <p:blipFill>
          <a:blip r:embed="rId2" cstate="print"/>
          <a:srcRect/>
          <a:stretch>
            <a:fillRect/>
          </a:stretch>
        </p:blipFill>
        <p:spPr bwMode="auto">
          <a:xfrm>
            <a:off x="1828800" y="1447800"/>
            <a:ext cx="5029200" cy="4854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Caroliginian Renaissance</a:t>
            </a:r>
          </a:p>
        </p:txBody>
      </p:sp>
      <p:sp>
        <p:nvSpPr>
          <p:cNvPr id="3" name="Content Placeholder 2"/>
          <p:cNvSpPr>
            <a:spLocks noGrp="1"/>
          </p:cNvSpPr>
          <p:nvPr>
            <p:ph idx="1"/>
          </p:nvPr>
        </p:nvSpPr>
        <p:spPr/>
        <p:txBody>
          <a:bodyPr>
            <a:normAutofit/>
          </a:bodyPr>
          <a:lstStyle/>
          <a:p>
            <a:pPr>
              <a:lnSpc>
                <a:spcPct val="90000"/>
              </a:lnSpc>
            </a:pPr>
            <a:r>
              <a:rPr lang="en-US" u="sng" smtClean="0"/>
              <a:t>Charlemagne wanted to revive Latin (Roman) learning within his empire.</a:t>
            </a:r>
          </a:p>
          <a:p>
            <a:pPr>
              <a:lnSpc>
                <a:spcPct val="90000"/>
              </a:lnSpc>
            </a:pPr>
            <a:r>
              <a:rPr lang="en-US" u="sng" smtClean="0"/>
              <a:t>He set up schools and organized the church in his empire.</a:t>
            </a:r>
          </a:p>
          <a:p>
            <a:pPr>
              <a:lnSpc>
                <a:spcPct val="90000"/>
              </a:lnSpc>
            </a:pPr>
            <a:r>
              <a:rPr lang="en-US" u="sng" smtClean="0"/>
              <a:t>Aachen: was his capital city, which he vowed to make a “New Rome”</a:t>
            </a:r>
          </a:p>
          <a:p>
            <a:pPr>
              <a:lnSpc>
                <a:spcPct val="90000"/>
              </a:lnSpc>
            </a:pPr>
            <a:r>
              <a:rPr lang="en-US" u="sng" smtClean="0"/>
              <a:t>He set up scriptoria, where he had monks copy books to revive Roman learning.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990600" y="152400"/>
            <a:ext cx="6858000" cy="6553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Users\Cara Walton\Desktop\Feudalism.jpg"/>
          <p:cNvPicPr>
            <a:picLocks noChangeAspect="1" noChangeArrowheads="1"/>
          </p:cNvPicPr>
          <p:nvPr/>
        </p:nvPicPr>
        <p:blipFill>
          <a:blip r:embed="rId2" cstate="print"/>
          <a:srcRect/>
          <a:stretch>
            <a:fillRect/>
          </a:stretch>
        </p:blipFill>
        <p:spPr bwMode="auto">
          <a:xfrm>
            <a:off x="457200" y="212725"/>
            <a:ext cx="8115300" cy="6492875"/>
          </a:xfrm>
          <a:prstGeom prst="rect">
            <a:avLst/>
          </a:prstGeom>
          <a:noFill/>
          <a:ln w="9525">
            <a:noFill/>
            <a:miter lim="800000"/>
            <a:headEnd/>
            <a:tailEnd/>
          </a:ln>
        </p:spPr>
      </p:pic>
      <p:sp>
        <p:nvSpPr>
          <p:cNvPr id="3" name="Rectangle 2"/>
          <p:cNvSpPr/>
          <p:nvPr/>
        </p:nvSpPr>
        <p:spPr>
          <a:xfrm>
            <a:off x="2895600" y="533400"/>
            <a:ext cx="3379451"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auto">
              <a:spcBef>
                <a:spcPts val="0"/>
              </a:spcBef>
              <a:spcAft>
                <a:spcPts val="0"/>
              </a:spcAft>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n-lt"/>
                <a:cs typeface="+mn-cs"/>
              </a:rPr>
              <a:t>Section 2</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Transforming the Roman World</a:t>
            </a:r>
            <a:endParaRPr lang="en-US" dirty="0"/>
          </a:p>
        </p:txBody>
      </p:sp>
      <p:sp>
        <p:nvSpPr>
          <p:cNvPr id="3" name="Content Placeholder 2"/>
          <p:cNvSpPr>
            <a:spLocks noGrp="1"/>
          </p:cNvSpPr>
          <p:nvPr>
            <p:ph idx="1"/>
          </p:nvPr>
        </p:nvSpPr>
        <p:spPr/>
        <p:txBody>
          <a:bodyPr>
            <a:normAutofit/>
          </a:bodyPr>
          <a:lstStyle/>
          <a:p>
            <a:pPr>
              <a:lnSpc>
                <a:spcPct val="80000"/>
              </a:lnSpc>
            </a:pPr>
            <a:r>
              <a:rPr lang="en-US" sz="3000" u="sng" smtClean="0"/>
              <a:t>Clovis Converts to Christianity c. 500</a:t>
            </a:r>
          </a:p>
          <a:p>
            <a:pPr>
              <a:lnSpc>
                <a:spcPct val="80000"/>
              </a:lnSpc>
              <a:buFont typeface="Arial" charset="0"/>
              <a:buNone/>
            </a:pPr>
            <a:r>
              <a:rPr lang="en-US" sz="3000" u="sng" smtClean="0"/>
              <a:t>	Est. Frankish Kingdom: 510</a:t>
            </a:r>
          </a:p>
          <a:p>
            <a:pPr>
              <a:lnSpc>
                <a:spcPct val="80000"/>
              </a:lnSpc>
            </a:pPr>
            <a:r>
              <a:rPr lang="en-US" sz="3000" u="sng" smtClean="0"/>
              <a:t>The New Germanic Kingdoms</a:t>
            </a:r>
          </a:p>
          <a:p>
            <a:pPr>
              <a:lnSpc>
                <a:spcPct val="80000"/>
              </a:lnSpc>
              <a:buFont typeface="Arial" charset="0"/>
              <a:buNone/>
            </a:pPr>
            <a:r>
              <a:rPr lang="en-US" sz="3000" u="sng" smtClean="0"/>
              <a:t>	</a:t>
            </a:r>
            <a:r>
              <a:rPr lang="en-US" sz="3000" b="1" u="sng" smtClean="0"/>
              <a:t>Visigoths</a:t>
            </a:r>
            <a:r>
              <a:rPr lang="en-US" sz="3000" u="sng" smtClean="0"/>
              <a:t>: Occupied Spain and Italy until the fifth century when the </a:t>
            </a:r>
          </a:p>
          <a:p>
            <a:pPr>
              <a:lnSpc>
                <a:spcPct val="80000"/>
              </a:lnSpc>
              <a:buFont typeface="Arial" charset="0"/>
              <a:buNone/>
            </a:pPr>
            <a:r>
              <a:rPr lang="en-US" sz="3000" u="sng" smtClean="0"/>
              <a:t>	Ostrogoths took over Italy.</a:t>
            </a:r>
          </a:p>
          <a:p>
            <a:pPr>
              <a:lnSpc>
                <a:spcPct val="80000"/>
              </a:lnSpc>
            </a:pPr>
            <a:endParaRPr lang="en-US" sz="3000" u="sng" smtClean="0"/>
          </a:p>
          <a:p>
            <a:pPr>
              <a:lnSpc>
                <a:spcPct val="80000"/>
              </a:lnSpc>
            </a:pPr>
            <a:r>
              <a:rPr lang="en-US" sz="3000" u="sng" smtClean="0"/>
              <a:t>These groups ruled as kings, but kept the governmental organization and infrastructure of Rome.</a:t>
            </a:r>
          </a:p>
          <a:p>
            <a:pPr>
              <a:lnSpc>
                <a:spcPct val="80000"/>
              </a:lnSpc>
            </a:pPr>
            <a:endParaRPr lang="en-US" sz="30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dissolve">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r>
              <a:rPr lang="en-US" smtClean="0"/>
              <a:t>Important Dates</a:t>
            </a:r>
          </a:p>
        </p:txBody>
      </p:sp>
      <p:sp>
        <p:nvSpPr>
          <p:cNvPr id="3" name="Content Placeholder 2"/>
          <p:cNvSpPr>
            <a:spLocks noGrp="1"/>
          </p:cNvSpPr>
          <p:nvPr>
            <p:ph idx="1"/>
          </p:nvPr>
        </p:nvSpPr>
        <p:spPr/>
        <p:txBody>
          <a:bodyPr/>
          <a:lstStyle/>
          <a:p>
            <a:r>
              <a:rPr lang="en-US" smtClean="0"/>
              <a:t>Charlemagne Dies: 814</a:t>
            </a:r>
          </a:p>
          <a:p>
            <a:endParaRPr lang="en-US" smtClean="0"/>
          </a:p>
          <a:p>
            <a:r>
              <a:rPr lang="en-US" smtClean="0"/>
              <a:t>Feudalism spreads </a:t>
            </a:r>
          </a:p>
          <a:p>
            <a:pPr>
              <a:buFont typeface="Arial" charset="0"/>
              <a:buNone/>
            </a:pPr>
            <a:r>
              <a:rPr lang="en-US" smtClean="0"/>
              <a:t>   throughout </a:t>
            </a:r>
          </a:p>
          <a:p>
            <a:pPr>
              <a:buFont typeface="Arial" charset="0"/>
              <a:buNone/>
            </a:pPr>
            <a:r>
              <a:rPr lang="en-US" smtClean="0"/>
              <a:t>   Western Europe: 1050</a:t>
            </a:r>
          </a:p>
        </p:txBody>
      </p:sp>
      <p:pic>
        <p:nvPicPr>
          <p:cNvPr id="43012" name="Picture 2" descr="http://trivianightkits.com/sitebuildercontent/sitebuilderpictures/.pond/medieval-knight-costume-1.jpg.w300h381.jpg"/>
          <p:cNvPicPr>
            <a:picLocks noChangeAspect="1" noChangeArrowheads="1"/>
          </p:cNvPicPr>
          <p:nvPr/>
        </p:nvPicPr>
        <p:blipFill>
          <a:blip r:embed="rId2" cstate="print"/>
          <a:srcRect/>
          <a:stretch>
            <a:fillRect/>
          </a:stretch>
        </p:blipFill>
        <p:spPr bwMode="auto">
          <a:xfrm>
            <a:off x="5638800" y="2209800"/>
            <a:ext cx="3027363" cy="3844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The Invaders</a:t>
            </a:r>
          </a:p>
        </p:txBody>
      </p:sp>
      <p:sp>
        <p:nvSpPr>
          <p:cNvPr id="3" name="Content Placeholder 2"/>
          <p:cNvSpPr>
            <a:spLocks noGrp="1"/>
          </p:cNvSpPr>
          <p:nvPr>
            <p:ph idx="1"/>
          </p:nvPr>
        </p:nvSpPr>
        <p:spPr>
          <a:xfrm>
            <a:off x="228600" y="1143000"/>
            <a:ext cx="8610600" cy="5410200"/>
          </a:xfrm>
        </p:spPr>
        <p:txBody>
          <a:bodyPr>
            <a:normAutofit/>
          </a:bodyPr>
          <a:lstStyle/>
          <a:p>
            <a:pPr>
              <a:lnSpc>
                <a:spcPct val="80000"/>
              </a:lnSpc>
            </a:pPr>
            <a:r>
              <a:rPr lang="en-US" sz="3000" u="sng" smtClean="0"/>
              <a:t>After Charlemagne died in 814, Germanic custom said that the empire should pass to his son.  Because he only had one son, his empire stayed together.</a:t>
            </a:r>
          </a:p>
          <a:p>
            <a:pPr>
              <a:lnSpc>
                <a:spcPct val="80000"/>
              </a:lnSpc>
            </a:pPr>
            <a:endParaRPr lang="en-US" sz="3000" smtClean="0"/>
          </a:p>
          <a:p>
            <a:pPr>
              <a:lnSpc>
                <a:spcPct val="80000"/>
              </a:lnSpc>
            </a:pPr>
            <a:r>
              <a:rPr lang="en-US" sz="3000" smtClean="0"/>
              <a:t>After that son died, the </a:t>
            </a:r>
            <a:r>
              <a:rPr lang="en-US" sz="3000" u="sng" smtClean="0"/>
              <a:t>Treaty of Verdun (in 843) divided the empire between his three grandsons</a:t>
            </a:r>
            <a:r>
              <a:rPr lang="en-US" sz="3000" smtClean="0"/>
              <a:t>. This is when a split develops between the eastern empire which became Germany and the West which became France. Another brother gained the middle which extended from Italy up to the North Sea.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sz="8800" smtClean="0"/>
              <a:t>Feudalism</a:t>
            </a:r>
            <a:br>
              <a:rPr lang="en-US" sz="8800" smtClean="0"/>
            </a:br>
            <a:r>
              <a:rPr lang="en-US" sz="2400" smtClean="0"/>
              <a:t>Government by Armed Thugs!</a:t>
            </a:r>
          </a:p>
        </p:txBody>
      </p:sp>
      <p:sp>
        <p:nvSpPr>
          <p:cNvPr id="3" name="Content Placeholder 2"/>
          <p:cNvSpPr>
            <a:spLocks noGrp="1"/>
          </p:cNvSpPr>
          <p:nvPr>
            <p:ph idx="1"/>
          </p:nvPr>
        </p:nvSpPr>
        <p:spPr>
          <a:xfrm>
            <a:off x="457200" y="2027238"/>
            <a:ext cx="8229600" cy="4525962"/>
          </a:xfrm>
        </p:spPr>
        <p:txBody>
          <a:bodyPr/>
          <a:lstStyle/>
          <a:p>
            <a:pPr algn="ctr"/>
            <a:r>
              <a:rPr lang="en-US" sz="6000" u="sng" smtClean="0"/>
              <a:t>Feudalism was a governmental system based on the ownership of land.</a:t>
            </a:r>
          </a:p>
          <a:p>
            <a:pPr algn="ctr">
              <a:buFont typeface="Arial" charset="0"/>
              <a:buNone/>
            </a:pPr>
            <a:endParaRPr lang="en-US" sz="6000" smtClean="0"/>
          </a:p>
          <a:p>
            <a:pPr algn="ctr">
              <a:buFont typeface="Arial" charset="0"/>
              <a:buNone/>
            </a:pPr>
            <a:endParaRPr lang="en-US" sz="60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2" cstate="print"/>
          <a:srcRect/>
          <a:stretch>
            <a:fillRect/>
          </a:stretch>
        </p:blipFill>
        <p:spPr bwMode="auto">
          <a:xfrm>
            <a:off x="533400" y="76200"/>
            <a:ext cx="8153400" cy="6629400"/>
          </a:xfrm>
          <a:prstGeom prst="rect">
            <a:avLst/>
          </a:prstGeom>
          <a:noFill/>
          <a:ln w="9525">
            <a:noFill/>
            <a:miter lim="800000"/>
            <a:headEnd/>
            <a:tailEnd/>
          </a:ln>
        </p:spPr>
      </p:pic>
      <p:sp>
        <p:nvSpPr>
          <p:cNvPr id="3" name="TextBox 2"/>
          <p:cNvSpPr txBox="1">
            <a:spLocks noChangeArrowheads="1"/>
          </p:cNvSpPr>
          <p:nvPr/>
        </p:nvSpPr>
        <p:spPr bwMode="auto">
          <a:xfrm>
            <a:off x="3200400" y="2438400"/>
            <a:ext cx="2514600" cy="646113"/>
          </a:xfrm>
          <a:prstGeom prst="rect">
            <a:avLst/>
          </a:prstGeom>
          <a:noFill/>
          <a:ln w="9525">
            <a:noFill/>
            <a:miter lim="800000"/>
            <a:headEnd/>
            <a:tailEnd/>
          </a:ln>
        </p:spPr>
        <p:txBody>
          <a:bodyPr>
            <a:spAutoFit/>
          </a:bodyPr>
          <a:lstStyle/>
          <a:p>
            <a:pPr algn="ctr"/>
            <a:r>
              <a:rPr lang="en-US" u="sng">
                <a:solidFill>
                  <a:schemeClr val="bg1"/>
                </a:solidFill>
                <a:latin typeface="Comic Sans MS" pitchFamily="66" charset="0"/>
              </a:rPr>
              <a:t>Controlled all of the land</a:t>
            </a:r>
          </a:p>
        </p:txBody>
      </p:sp>
      <p:sp>
        <p:nvSpPr>
          <p:cNvPr id="4" name="TextBox 3"/>
          <p:cNvSpPr txBox="1">
            <a:spLocks noChangeArrowheads="1"/>
          </p:cNvSpPr>
          <p:nvPr/>
        </p:nvSpPr>
        <p:spPr bwMode="auto">
          <a:xfrm>
            <a:off x="7467600" y="1905000"/>
            <a:ext cx="1295400" cy="1631950"/>
          </a:xfrm>
          <a:prstGeom prst="rect">
            <a:avLst/>
          </a:prstGeom>
          <a:noFill/>
          <a:ln w="9525">
            <a:noFill/>
            <a:miter lim="800000"/>
            <a:headEnd/>
            <a:tailEnd/>
          </a:ln>
        </p:spPr>
        <p:txBody>
          <a:bodyPr>
            <a:spAutoFit/>
          </a:bodyPr>
          <a:lstStyle/>
          <a:p>
            <a:r>
              <a:rPr lang="en-US" sz="2000" u="sng">
                <a:latin typeface="Comic Sans MS" pitchFamily="66" charset="0"/>
              </a:rPr>
              <a:t>The lord gave a parcel of land to a vassal</a:t>
            </a:r>
          </a:p>
        </p:txBody>
      </p:sp>
      <p:cxnSp>
        <p:nvCxnSpPr>
          <p:cNvPr id="6" name="Straight Arrow Connector 5"/>
          <p:cNvCxnSpPr/>
          <p:nvPr/>
        </p:nvCxnSpPr>
        <p:spPr>
          <a:xfrm rot="5400000" flipH="1" flipV="1">
            <a:off x="7086600" y="2819400"/>
            <a:ext cx="304800"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8" name="TextBox 7"/>
          <p:cNvSpPr txBox="1">
            <a:spLocks noChangeArrowheads="1"/>
          </p:cNvSpPr>
          <p:nvPr/>
        </p:nvSpPr>
        <p:spPr bwMode="auto">
          <a:xfrm>
            <a:off x="5029200" y="5353050"/>
            <a:ext cx="1524000" cy="1323975"/>
          </a:xfrm>
          <a:prstGeom prst="rect">
            <a:avLst/>
          </a:prstGeom>
          <a:noFill/>
          <a:ln w="9525">
            <a:noFill/>
            <a:miter lim="800000"/>
            <a:headEnd/>
            <a:tailEnd/>
          </a:ln>
        </p:spPr>
        <p:txBody>
          <a:bodyPr>
            <a:spAutoFit/>
          </a:bodyPr>
          <a:lstStyle/>
          <a:p>
            <a:r>
              <a:rPr lang="en-US" sz="2000" u="sng">
                <a:latin typeface="Comic Sans MS" pitchFamily="66" charset="0"/>
              </a:rPr>
              <a:t>Included land and everything on it</a:t>
            </a:r>
          </a:p>
        </p:txBody>
      </p:sp>
      <p:cxnSp>
        <p:nvCxnSpPr>
          <p:cNvPr id="10" name="Straight Arrow Connector 9"/>
          <p:cNvCxnSpPr/>
          <p:nvPr/>
        </p:nvCxnSpPr>
        <p:spPr>
          <a:xfrm rot="10800000" flipV="1">
            <a:off x="6248400" y="5410200"/>
            <a:ext cx="762000" cy="304800"/>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1" name="TextBox 10"/>
          <p:cNvSpPr txBox="1">
            <a:spLocks noChangeArrowheads="1"/>
          </p:cNvSpPr>
          <p:nvPr/>
        </p:nvSpPr>
        <p:spPr bwMode="auto">
          <a:xfrm>
            <a:off x="6781800" y="6019800"/>
            <a:ext cx="1828800" cy="615950"/>
          </a:xfrm>
          <a:prstGeom prst="rect">
            <a:avLst/>
          </a:prstGeom>
          <a:noFill/>
          <a:ln w="9525">
            <a:noFill/>
            <a:miter lim="800000"/>
            <a:headEnd/>
            <a:tailEnd/>
          </a:ln>
        </p:spPr>
        <p:txBody>
          <a:bodyPr>
            <a:spAutoFit/>
          </a:bodyPr>
          <a:lstStyle/>
          <a:p>
            <a:pPr algn="ctr"/>
            <a:r>
              <a:rPr lang="en-US" sz="1700" u="sng">
                <a:solidFill>
                  <a:schemeClr val="bg1"/>
                </a:solidFill>
                <a:latin typeface="Comic Sans MS" pitchFamily="66" charset="0"/>
              </a:rPr>
              <a:t>Considered part of the land</a:t>
            </a:r>
          </a:p>
        </p:txBody>
      </p:sp>
      <p:sp>
        <p:nvSpPr>
          <p:cNvPr id="12" name="TextBox 11"/>
          <p:cNvSpPr txBox="1">
            <a:spLocks noChangeArrowheads="1"/>
          </p:cNvSpPr>
          <p:nvPr/>
        </p:nvSpPr>
        <p:spPr bwMode="auto">
          <a:xfrm>
            <a:off x="3200400" y="3886200"/>
            <a:ext cx="2590800" cy="830263"/>
          </a:xfrm>
          <a:prstGeom prst="rect">
            <a:avLst/>
          </a:prstGeom>
          <a:noFill/>
          <a:ln w="9525">
            <a:noFill/>
            <a:miter lim="800000"/>
            <a:headEnd/>
            <a:tailEnd/>
          </a:ln>
        </p:spPr>
        <p:txBody>
          <a:bodyPr>
            <a:spAutoFit/>
          </a:bodyPr>
          <a:lstStyle/>
          <a:p>
            <a:pPr algn="ctr"/>
            <a:r>
              <a:rPr lang="en-US" sz="1600" u="sng">
                <a:solidFill>
                  <a:schemeClr val="bg1"/>
                </a:solidFill>
                <a:latin typeface="Comic Sans MS" pitchFamily="66" charset="0"/>
              </a:rPr>
              <a:t>Promised to be loyal to his lord-took a public oath to the effect</a:t>
            </a:r>
          </a:p>
        </p:txBody>
      </p:sp>
      <p:sp>
        <p:nvSpPr>
          <p:cNvPr id="13" name="TextBox 12"/>
          <p:cNvSpPr txBox="1">
            <a:spLocks noChangeArrowheads="1"/>
          </p:cNvSpPr>
          <p:nvPr/>
        </p:nvSpPr>
        <p:spPr bwMode="auto">
          <a:xfrm>
            <a:off x="609600" y="1752600"/>
            <a:ext cx="2209800" cy="1138238"/>
          </a:xfrm>
          <a:prstGeom prst="rect">
            <a:avLst/>
          </a:prstGeom>
          <a:noFill/>
          <a:ln w="9525">
            <a:noFill/>
            <a:miter lim="800000"/>
            <a:headEnd/>
            <a:tailEnd/>
          </a:ln>
        </p:spPr>
        <p:txBody>
          <a:bodyPr>
            <a:spAutoFit/>
          </a:bodyPr>
          <a:lstStyle/>
          <a:p>
            <a:r>
              <a:rPr lang="en-US" sz="1700" u="sng">
                <a:solidFill>
                  <a:schemeClr val="bg1"/>
                </a:solidFill>
                <a:latin typeface="Comic Sans MS" pitchFamily="66" charset="0"/>
              </a:rPr>
              <a:t>Loyalty</a:t>
            </a:r>
          </a:p>
          <a:p>
            <a:r>
              <a:rPr lang="en-US" sz="1700" u="sng">
                <a:solidFill>
                  <a:schemeClr val="bg1"/>
                </a:solidFill>
                <a:latin typeface="Comic Sans MS" pitchFamily="66" charset="0"/>
              </a:rPr>
              <a:t>Military Service</a:t>
            </a:r>
          </a:p>
          <a:p>
            <a:r>
              <a:rPr lang="en-US" sz="1700" u="sng">
                <a:solidFill>
                  <a:schemeClr val="bg1"/>
                </a:solidFill>
                <a:latin typeface="Comic Sans MS" pitchFamily="66" charset="0"/>
              </a:rPr>
              <a:t>Advice and</a:t>
            </a:r>
          </a:p>
          <a:p>
            <a:r>
              <a:rPr lang="en-US" sz="1700" u="sng">
                <a:solidFill>
                  <a:schemeClr val="bg1"/>
                </a:solidFill>
                <a:latin typeface="Comic Sans MS" pitchFamily="66" charset="0"/>
              </a:rPr>
              <a:t>Tax Collection</a:t>
            </a:r>
          </a:p>
        </p:txBody>
      </p:sp>
      <p:sp>
        <p:nvSpPr>
          <p:cNvPr id="14" name="TextBox 13"/>
          <p:cNvSpPr txBox="1">
            <a:spLocks noChangeArrowheads="1"/>
          </p:cNvSpPr>
          <p:nvPr/>
        </p:nvSpPr>
        <p:spPr bwMode="auto">
          <a:xfrm>
            <a:off x="381000" y="3352800"/>
            <a:ext cx="2514600" cy="2862263"/>
          </a:xfrm>
          <a:prstGeom prst="rect">
            <a:avLst/>
          </a:prstGeom>
          <a:noFill/>
          <a:ln w="9525">
            <a:noFill/>
            <a:miter lim="800000"/>
            <a:headEnd/>
            <a:tailEnd/>
          </a:ln>
        </p:spPr>
        <p:txBody>
          <a:bodyPr>
            <a:spAutoFit/>
          </a:bodyPr>
          <a:lstStyle/>
          <a:p>
            <a:r>
              <a:rPr lang="en-US" sz="2000" u="sng">
                <a:latin typeface="Comic Sans MS" pitchFamily="66" charset="0"/>
              </a:rPr>
              <a:t>Feudal relationships could become very complicated.</a:t>
            </a:r>
          </a:p>
          <a:p>
            <a:endParaRPr lang="en-US" sz="2000" u="sng">
              <a:latin typeface="Comic Sans MS" pitchFamily="66" charset="0"/>
            </a:endParaRPr>
          </a:p>
          <a:p>
            <a:r>
              <a:rPr lang="en-US" sz="2000" u="sng">
                <a:latin typeface="Comic Sans MS" pitchFamily="66" charset="0"/>
              </a:rPr>
              <a:t>A man could end up being both a Lord and Vassal at the same time.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dissolv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dissolv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animEffect transition="in" filter="dissolve">
                                      <p:cBhvr>
                                        <p:cTn id="35" dur="500"/>
                                        <p:tgtEl>
                                          <p:spTgt spid="1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4">
                                            <p:txEl>
                                              <p:pRg st="2" end="2"/>
                                            </p:txEl>
                                          </p:spTgt>
                                        </p:tgtEl>
                                        <p:attrNameLst>
                                          <p:attrName>style.visibility</p:attrName>
                                        </p:attrNameLst>
                                      </p:cBhvr>
                                      <p:to>
                                        <p:strVal val="visible"/>
                                      </p:to>
                                    </p:set>
                                    <p:animEffect transition="in" filter="dissolve">
                                      <p:cBhvr>
                                        <p:cTn id="40" dur="500"/>
                                        <p:tgtEl>
                                          <p:spTgt spid="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1" grpId="0"/>
      <p:bldP spid="12" grpId="0"/>
      <p:bldP spid="13" grpId="0"/>
      <p:bldP spid="14"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smtClean="0"/>
              <a:t>Lord/Vassal Relationship</a:t>
            </a:r>
          </a:p>
        </p:txBody>
      </p:sp>
      <p:sp>
        <p:nvSpPr>
          <p:cNvPr id="3" name="Content Placeholder 2"/>
          <p:cNvSpPr>
            <a:spLocks noGrp="1"/>
          </p:cNvSpPr>
          <p:nvPr>
            <p:ph idx="1"/>
          </p:nvPr>
        </p:nvSpPr>
        <p:spPr>
          <a:xfrm>
            <a:off x="228600" y="1143000"/>
            <a:ext cx="8686800" cy="5410200"/>
          </a:xfrm>
        </p:spPr>
        <p:txBody>
          <a:bodyPr>
            <a:normAutofit/>
          </a:bodyPr>
          <a:lstStyle/>
          <a:p>
            <a:pPr>
              <a:lnSpc>
                <a:spcPct val="80000"/>
              </a:lnSpc>
              <a:buFont typeface="Arial" charset="0"/>
              <a:buNone/>
            </a:pPr>
            <a:r>
              <a:rPr lang="en-US" sz="3000" u="sng" dirty="0" smtClean="0"/>
              <a:t>A Lord gave land to a Vassal</a:t>
            </a:r>
          </a:p>
          <a:p>
            <a:pPr>
              <a:lnSpc>
                <a:spcPct val="80000"/>
              </a:lnSpc>
              <a:buFont typeface="Arial" charset="0"/>
              <a:buNone/>
            </a:pPr>
            <a:endParaRPr lang="en-US" sz="3000" u="sng" dirty="0" smtClean="0"/>
          </a:p>
          <a:p>
            <a:pPr>
              <a:lnSpc>
                <a:spcPct val="80000"/>
              </a:lnSpc>
              <a:buFont typeface="Arial" charset="0"/>
              <a:buNone/>
            </a:pPr>
            <a:r>
              <a:rPr lang="en-US" sz="3000" u="sng" dirty="0" smtClean="0"/>
              <a:t>This land was called a </a:t>
            </a:r>
            <a:r>
              <a:rPr lang="en-US" sz="3000" b="1" u="sng" dirty="0" smtClean="0"/>
              <a:t>Fief</a:t>
            </a:r>
          </a:p>
          <a:p>
            <a:pPr>
              <a:lnSpc>
                <a:spcPct val="80000"/>
              </a:lnSpc>
              <a:buFont typeface="Arial" charset="0"/>
              <a:buNone/>
            </a:pPr>
            <a:endParaRPr lang="en-US" sz="3000" u="sng" dirty="0" smtClean="0"/>
          </a:p>
          <a:p>
            <a:pPr>
              <a:lnSpc>
                <a:spcPct val="80000"/>
              </a:lnSpc>
              <a:buFont typeface="Arial" charset="0"/>
              <a:buNone/>
            </a:pPr>
            <a:r>
              <a:rPr lang="en-US" sz="3000" u="sng" dirty="0" smtClean="0"/>
              <a:t>The Vassal Promised:</a:t>
            </a:r>
          </a:p>
          <a:p>
            <a:pPr>
              <a:lnSpc>
                <a:spcPct val="80000"/>
              </a:lnSpc>
              <a:buFont typeface="Arial" charset="0"/>
              <a:buNone/>
            </a:pPr>
            <a:r>
              <a:rPr lang="en-US" sz="3000" u="sng" dirty="0" smtClean="0"/>
              <a:t>Loyalty</a:t>
            </a:r>
          </a:p>
          <a:p>
            <a:pPr>
              <a:lnSpc>
                <a:spcPct val="80000"/>
              </a:lnSpc>
              <a:buFont typeface="Arial" charset="0"/>
              <a:buNone/>
            </a:pPr>
            <a:r>
              <a:rPr lang="en-US" sz="3000" u="sng" dirty="0" smtClean="0"/>
              <a:t>Military Service</a:t>
            </a:r>
          </a:p>
          <a:p>
            <a:pPr>
              <a:lnSpc>
                <a:spcPct val="80000"/>
              </a:lnSpc>
              <a:buFont typeface="Arial" charset="0"/>
              <a:buNone/>
            </a:pPr>
            <a:r>
              <a:rPr lang="en-US" sz="3000" u="sng" dirty="0" smtClean="0"/>
              <a:t>Advice</a:t>
            </a:r>
          </a:p>
          <a:p>
            <a:pPr>
              <a:lnSpc>
                <a:spcPct val="80000"/>
              </a:lnSpc>
              <a:buFont typeface="Arial" charset="0"/>
              <a:buNone/>
            </a:pPr>
            <a:r>
              <a:rPr lang="en-US" sz="3000" u="sng" dirty="0" smtClean="0"/>
              <a:t>Collection of Taxes (Rent)</a:t>
            </a:r>
          </a:p>
          <a:p>
            <a:pPr>
              <a:lnSpc>
                <a:spcPct val="80000"/>
              </a:lnSpc>
              <a:buFont typeface="Arial" charset="0"/>
              <a:buNone/>
            </a:pPr>
            <a:r>
              <a:rPr lang="en-US" sz="3000" u="sng" dirty="0" smtClean="0"/>
              <a:t>(Your Lord became your </a:t>
            </a:r>
          </a:p>
          <a:p>
            <a:pPr>
              <a:lnSpc>
                <a:spcPct val="80000"/>
              </a:lnSpc>
              <a:buFont typeface="Arial" charset="0"/>
              <a:buNone/>
            </a:pPr>
            <a:r>
              <a:rPr lang="en-US" sz="3000" u="sng" dirty="0" smtClean="0"/>
              <a:t>Landlord)</a:t>
            </a:r>
          </a:p>
          <a:p>
            <a:pPr>
              <a:lnSpc>
                <a:spcPct val="80000"/>
              </a:lnSpc>
              <a:buFont typeface="Arial" charset="0"/>
              <a:buNone/>
            </a:pPr>
            <a:endParaRPr lang="en-US" sz="3000" dirty="0" smtClean="0"/>
          </a:p>
          <a:p>
            <a:pPr>
              <a:lnSpc>
                <a:spcPct val="80000"/>
              </a:lnSpc>
              <a:buFont typeface="Arial" charset="0"/>
              <a:buNone/>
            </a:pPr>
            <a:endParaRPr lang="en-US" sz="3000" dirty="0" smtClean="0"/>
          </a:p>
          <a:p>
            <a:pPr>
              <a:lnSpc>
                <a:spcPct val="80000"/>
              </a:lnSpc>
              <a:buFont typeface="Arial" charset="0"/>
              <a:buNone/>
            </a:pPr>
            <a:endParaRPr lang="en-US" sz="3000" dirty="0" smtClean="0"/>
          </a:p>
        </p:txBody>
      </p:sp>
      <p:pic>
        <p:nvPicPr>
          <p:cNvPr id="57346" name="Picture 2" descr="http://libcom.org/files/imagecache/article/images/library/Rolandfealty%5B1%5D.jpg"/>
          <p:cNvPicPr>
            <a:picLocks noChangeAspect="1" noChangeArrowheads="1"/>
          </p:cNvPicPr>
          <p:nvPr/>
        </p:nvPicPr>
        <p:blipFill>
          <a:blip r:embed="rId2" cstate="print"/>
          <a:srcRect/>
          <a:stretch>
            <a:fillRect/>
          </a:stretch>
        </p:blipFill>
        <p:spPr bwMode="auto">
          <a:xfrm>
            <a:off x="5562600" y="2133600"/>
            <a:ext cx="3295650" cy="3657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57346"/>
                                        </p:tgtEl>
                                        <p:attrNameLst>
                                          <p:attrName>style.visibility</p:attrName>
                                        </p:attrNameLst>
                                      </p:cBhvr>
                                      <p:to>
                                        <p:strVal val="visible"/>
                                      </p:to>
                                    </p:set>
                                    <p:animEffect transition="in" filter="dissolve">
                                      <p:cBhvr>
                                        <p:cTn id="10" dur="500"/>
                                        <p:tgtEl>
                                          <p:spTgt spid="5734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mtClean="0"/>
              <a:t>Knights</a:t>
            </a:r>
          </a:p>
        </p:txBody>
      </p:sp>
      <p:sp>
        <p:nvSpPr>
          <p:cNvPr id="3" name="Content Placeholder 2"/>
          <p:cNvSpPr>
            <a:spLocks noGrp="1"/>
          </p:cNvSpPr>
          <p:nvPr>
            <p:ph idx="1"/>
          </p:nvPr>
        </p:nvSpPr>
        <p:spPr>
          <a:xfrm>
            <a:off x="381000" y="2027238"/>
            <a:ext cx="8229600" cy="4525962"/>
          </a:xfrm>
        </p:spPr>
        <p:txBody>
          <a:bodyPr/>
          <a:lstStyle/>
          <a:p>
            <a:pPr>
              <a:buFont typeface="Arial" charset="0"/>
              <a:buNone/>
            </a:pPr>
            <a:r>
              <a:rPr lang="en-US" u="sng" smtClean="0"/>
              <a:t>A Knight was a gentlemen soldier </a:t>
            </a:r>
          </a:p>
          <a:p>
            <a:pPr>
              <a:buFont typeface="Arial" charset="0"/>
              <a:buNone/>
            </a:pPr>
            <a:r>
              <a:rPr lang="en-US" u="sng" smtClean="0"/>
              <a:t>and a member of the warrior class</a:t>
            </a:r>
            <a:r>
              <a:rPr lang="en-US" smtClean="0"/>
              <a:t>. </a:t>
            </a:r>
          </a:p>
        </p:txBody>
      </p:sp>
      <p:pic>
        <p:nvPicPr>
          <p:cNvPr id="4" name="Picture 3" descr="http://www.raisonsbrassband.com/images/chainmail-shirt.jpg"/>
          <p:cNvPicPr>
            <a:picLocks noChangeAspect="1" noChangeArrowheads="1"/>
          </p:cNvPicPr>
          <p:nvPr/>
        </p:nvPicPr>
        <p:blipFill>
          <a:blip r:embed="rId2" cstate="print"/>
          <a:srcRect/>
          <a:stretch>
            <a:fillRect/>
          </a:stretch>
        </p:blipFill>
        <p:spPr bwMode="auto">
          <a:xfrm>
            <a:off x="6019800" y="3352800"/>
            <a:ext cx="1981200" cy="3124200"/>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b="13669"/>
          <a:stretch>
            <a:fillRect/>
          </a:stretch>
        </p:blipFill>
        <p:spPr bwMode="auto">
          <a:xfrm>
            <a:off x="381000" y="3352800"/>
            <a:ext cx="5105400" cy="3200400"/>
          </a:xfrm>
          <a:prstGeom prst="rect">
            <a:avLst/>
          </a:prstGeom>
          <a:noFill/>
          <a:ln w="9525">
            <a:noFill/>
            <a:miter lim="800000"/>
            <a:headEnd/>
            <a:tailEnd/>
          </a:ln>
        </p:spPr>
      </p:pic>
      <p:pic>
        <p:nvPicPr>
          <p:cNvPr id="6" name="Picture 5" descr="http://upload.wikimedia.org/wikipedia/en/thumb/a/ac/Jousting_renfair.jpg/800px-Jousting_renfair.jpg">
            <a:hlinkClick r:id="rId4"/>
          </p:cNvPr>
          <p:cNvPicPr>
            <a:picLocks noChangeAspect="1" noChangeArrowheads="1"/>
          </p:cNvPicPr>
          <p:nvPr/>
        </p:nvPicPr>
        <p:blipFill>
          <a:blip r:embed="rId5" r:link="rId6" cstate="print"/>
          <a:srcRect/>
          <a:stretch>
            <a:fillRect/>
          </a:stretch>
        </p:blipFill>
        <p:spPr bwMode="auto">
          <a:xfrm>
            <a:off x="5943600" y="304800"/>
            <a:ext cx="2911475" cy="1627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par>
                                <p:cTn id="15" presetID="55"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1000" fill="hold"/>
                                        <p:tgtEl>
                                          <p:spTgt spid="4"/>
                                        </p:tgtEl>
                                        <p:attrNameLst>
                                          <p:attrName>ppt_w</p:attrName>
                                        </p:attrNameLst>
                                      </p:cBhvr>
                                      <p:tavLst>
                                        <p:tav tm="0">
                                          <p:val>
                                            <p:strVal val="#ppt_w*0.70"/>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Effect transition="in" filter="fade">
                                      <p:cBhvr>
                                        <p:cTn id="24" dur="10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55" presetClass="entr" presetSubtype="0" fill="hold" grpId="0"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p:cTn id="2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3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1" dur="10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 calcmode="lin" valueType="num">
                                      <p:cBhvr>
                                        <p:cTn id="3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3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38"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Becoming a Knight</a:t>
            </a:r>
          </a:p>
        </p:txBody>
      </p:sp>
      <p:sp>
        <p:nvSpPr>
          <p:cNvPr id="55299" name="Content Placeholder 2"/>
          <p:cNvSpPr>
            <a:spLocks noGrp="1"/>
          </p:cNvSpPr>
          <p:nvPr>
            <p:ph idx="1"/>
          </p:nvPr>
        </p:nvSpPr>
        <p:spPr>
          <a:xfrm>
            <a:off x="457200" y="914400"/>
            <a:ext cx="8229600" cy="1295400"/>
          </a:xfrm>
        </p:spPr>
        <p:txBody>
          <a:bodyPr/>
          <a:lstStyle/>
          <a:p>
            <a:pPr algn="ctr">
              <a:buFont typeface="Arial" charset="0"/>
              <a:buNone/>
            </a:pPr>
            <a:r>
              <a:rPr lang="en-US" sz="2800" smtClean="0"/>
              <a:t>There was a process to becoming a knight</a:t>
            </a:r>
          </a:p>
          <a:p>
            <a:pPr algn="ctr">
              <a:buFont typeface="Arial" charset="0"/>
              <a:buNone/>
            </a:pPr>
            <a:endParaRPr lang="en-US" sz="2800" smtClean="0"/>
          </a:p>
        </p:txBody>
      </p:sp>
      <p:graphicFrame>
        <p:nvGraphicFramePr>
          <p:cNvPr id="4" name="Diagram 3"/>
          <p:cNvGraphicFramePr/>
          <p:nvPr/>
        </p:nvGraphicFramePr>
        <p:xfrm>
          <a:off x="152400" y="1447800"/>
          <a:ext cx="8839200" cy="525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4" grpId="0">
        <p:bldAsOne/>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Armour</a:t>
            </a:r>
          </a:p>
        </p:txBody>
      </p:sp>
      <p:sp>
        <p:nvSpPr>
          <p:cNvPr id="3" name="Content Placeholder 2"/>
          <p:cNvSpPr>
            <a:spLocks noGrp="1"/>
          </p:cNvSpPr>
          <p:nvPr>
            <p:ph idx="1"/>
          </p:nvPr>
        </p:nvSpPr>
        <p:spPr/>
        <p:txBody>
          <a:bodyPr/>
          <a:lstStyle/>
          <a:p>
            <a:pPr>
              <a:buFont typeface="Arial" charset="0"/>
              <a:buNone/>
            </a:pPr>
            <a:r>
              <a:rPr lang="en-US" u="sng" smtClean="0"/>
              <a:t>A knight had many different parts to his armour when he prepared for battle.</a:t>
            </a:r>
          </a:p>
          <a:p>
            <a:pPr>
              <a:buFont typeface="Arial" charset="0"/>
              <a:buNone/>
            </a:pPr>
            <a:endParaRPr lang="en-US" u="sng" smtClean="0"/>
          </a:p>
          <a:p>
            <a:pPr>
              <a:buFont typeface="Arial" charset="0"/>
              <a:buNone/>
            </a:pPr>
            <a:r>
              <a:rPr lang="en-US" u="sng" smtClean="0"/>
              <a:t>He also used a variety of weapons to fight.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Chainmail</a:t>
            </a:r>
          </a:p>
        </p:txBody>
      </p:sp>
      <p:sp>
        <p:nvSpPr>
          <p:cNvPr id="3" name="Content Placeholder 2"/>
          <p:cNvSpPr>
            <a:spLocks noGrp="1"/>
          </p:cNvSpPr>
          <p:nvPr>
            <p:ph idx="1"/>
          </p:nvPr>
        </p:nvSpPr>
        <p:spPr>
          <a:xfrm>
            <a:off x="457200" y="990600"/>
            <a:ext cx="8229600" cy="4525963"/>
          </a:xfrm>
        </p:spPr>
        <p:txBody>
          <a:bodyPr/>
          <a:lstStyle/>
          <a:p>
            <a:r>
              <a:rPr lang="en-US" sz="2400" u="sng" smtClean="0"/>
              <a:t>Chainmail was made by linking small rings of metal together.</a:t>
            </a:r>
          </a:p>
          <a:p>
            <a:r>
              <a:rPr lang="en-US" sz="2400" smtClean="0"/>
              <a:t>Mail armour provided an effective defense against slashing blows by an edged weapon and penetration by thrusting and piercing weapons</a:t>
            </a:r>
          </a:p>
        </p:txBody>
      </p:sp>
      <p:pic>
        <p:nvPicPr>
          <p:cNvPr id="60418" name="Picture 2" descr="File:Bayeux haubert.JPG">
            <a:hlinkClick r:id="rId2"/>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114800" y="3429000"/>
            <a:ext cx="4191000" cy="3143250"/>
          </a:xfrm>
          <a:prstGeom prst="rect">
            <a:avLst/>
          </a:prstGeom>
          <a:noFill/>
          <a:ln w="9525">
            <a:noFill/>
            <a:miter lim="800000"/>
            <a:headEnd/>
            <a:tailEnd/>
          </a:ln>
        </p:spPr>
      </p:pic>
      <p:pic>
        <p:nvPicPr>
          <p:cNvPr id="60420" name="Picture 4" descr="http://www.ringgame.net/SecondAge/weapons/chainmail.jpg"/>
          <p:cNvPicPr>
            <a:picLocks noChangeAspect="1" noChangeArrowheads="1"/>
          </p:cNvPicPr>
          <p:nvPr/>
        </p:nvPicPr>
        <p:blipFill>
          <a:blip r:embed="rId4" cstate="print"/>
          <a:srcRect/>
          <a:stretch>
            <a:fillRect/>
          </a:stretch>
        </p:blipFill>
        <p:spPr bwMode="auto">
          <a:xfrm>
            <a:off x="990600" y="3276600"/>
            <a:ext cx="2438400" cy="304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60420"/>
                                        </p:tgtEl>
                                        <p:attrNameLst>
                                          <p:attrName>style.visibility</p:attrName>
                                        </p:attrNameLst>
                                      </p:cBhvr>
                                      <p:to>
                                        <p:strVal val="visible"/>
                                      </p:to>
                                    </p:set>
                                    <p:anim calcmode="lin" valueType="num">
                                      <p:cBhvr>
                                        <p:cTn id="12" dur="1000" fill="hold"/>
                                        <p:tgtEl>
                                          <p:spTgt spid="60420"/>
                                        </p:tgtEl>
                                        <p:attrNameLst>
                                          <p:attrName>ppt_w</p:attrName>
                                        </p:attrNameLst>
                                      </p:cBhvr>
                                      <p:tavLst>
                                        <p:tav tm="0">
                                          <p:val>
                                            <p:strVal val="#ppt_w*0.70"/>
                                          </p:val>
                                        </p:tav>
                                        <p:tav tm="100000">
                                          <p:val>
                                            <p:strVal val="#ppt_w"/>
                                          </p:val>
                                        </p:tav>
                                      </p:tavLst>
                                    </p:anim>
                                    <p:anim calcmode="lin" valueType="num">
                                      <p:cBhvr>
                                        <p:cTn id="13" dur="1000" fill="hold"/>
                                        <p:tgtEl>
                                          <p:spTgt spid="60420"/>
                                        </p:tgtEl>
                                        <p:attrNameLst>
                                          <p:attrName>ppt_h</p:attrName>
                                        </p:attrNameLst>
                                      </p:cBhvr>
                                      <p:tavLst>
                                        <p:tav tm="0">
                                          <p:val>
                                            <p:strVal val="#ppt_h"/>
                                          </p:val>
                                        </p:tav>
                                        <p:tav tm="100000">
                                          <p:val>
                                            <p:strVal val="#ppt_h"/>
                                          </p:val>
                                        </p:tav>
                                      </p:tavLst>
                                    </p:anim>
                                    <p:animEffect transition="in" filter="fade">
                                      <p:cBhvr>
                                        <p:cTn id="14" dur="1000"/>
                                        <p:tgtEl>
                                          <p:spTgt spid="60420"/>
                                        </p:tgtEl>
                                      </p:cBhvr>
                                    </p:animEffect>
                                  </p:childTnLst>
                                </p:cTn>
                              </p:par>
                              <p:par>
                                <p:cTn id="15" presetID="55" presetClass="entr" presetSubtype="0" fill="hold" nodeType="withEffect">
                                  <p:stCondLst>
                                    <p:cond delay="0"/>
                                  </p:stCondLst>
                                  <p:childTnLst>
                                    <p:set>
                                      <p:cBhvr>
                                        <p:cTn id="16" dur="1" fill="hold">
                                          <p:stCondLst>
                                            <p:cond delay="0"/>
                                          </p:stCondLst>
                                        </p:cTn>
                                        <p:tgtEl>
                                          <p:spTgt spid="60418"/>
                                        </p:tgtEl>
                                        <p:attrNameLst>
                                          <p:attrName>style.visibility</p:attrName>
                                        </p:attrNameLst>
                                      </p:cBhvr>
                                      <p:to>
                                        <p:strVal val="visible"/>
                                      </p:to>
                                    </p:set>
                                    <p:anim calcmode="lin" valueType="num">
                                      <p:cBhvr>
                                        <p:cTn id="17" dur="1000" fill="hold"/>
                                        <p:tgtEl>
                                          <p:spTgt spid="60418"/>
                                        </p:tgtEl>
                                        <p:attrNameLst>
                                          <p:attrName>ppt_w</p:attrName>
                                        </p:attrNameLst>
                                      </p:cBhvr>
                                      <p:tavLst>
                                        <p:tav tm="0">
                                          <p:val>
                                            <p:strVal val="#ppt_w*0.70"/>
                                          </p:val>
                                        </p:tav>
                                        <p:tav tm="100000">
                                          <p:val>
                                            <p:strVal val="#ppt_w"/>
                                          </p:val>
                                        </p:tav>
                                      </p:tavLst>
                                    </p:anim>
                                    <p:anim calcmode="lin" valueType="num">
                                      <p:cBhvr>
                                        <p:cTn id="18" dur="1000" fill="hold"/>
                                        <p:tgtEl>
                                          <p:spTgt spid="60418"/>
                                        </p:tgtEl>
                                        <p:attrNameLst>
                                          <p:attrName>ppt_h</p:attrName>
                                        </p:attrNameLst>
                                      </p:cBhvr>
                                      <p:tavLst>
                                        <p:tav tm="0">
                                          <p:val>
                                            <p:strVal val="#ppt_h"/>
                                          </p:val>
                                        </p:tav>
                                        <p:tav tm="100000">
                                          <p:val>
                                            <p:strVal val="#ppt_h"/>
                                          </p:val>
                                        </p:tav>
                                      </p:tavLst>
                                    </p:anim>
                                    <p:animEffect transition="in" filter="fade">
                                      <p:cBhvr>
                                        <p:cTn id="19" dur="1000"/>
                                        <p:tgtEl>
                                          <p:spTgt spid="60418"/>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Effect transition="in" filter="dissolve">
                                      <p:cBhvr>
                                        <p:cTn id="24" dur="500"/>
                                        <p:tgtEl>
                                          <p:spTgt spid="3">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dissolve">
                                      <p:cBhvr>
                                        <p:cTn id="29"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mtClean="0"/>
              <a:t>Plate Armour</a:t>
            </a:r>
          </a:p>
        </p:txBody>
      </p:sp>
      <p:sp>
        <p:nvSpPr>
          <p:cNvPr id="3" name="Content Placeholder 2"/>
          <p:cNvSpPr>
            <a:spLocks noGrp="1"/>
          </p:cNvSpPr>
          <p:nvPr>
            <p:ph idx="1"/>
          </p:nvPr>
        </p:nvSpPr>
        <p:spPr>
          <a:xfrm>
            <a:off x="304800" y="1371600"/>
            <a:ext cx="5410200" cy="4525963"/>
          </a:xfrm>
        </p:spPr>
        <p:txBody>
          <a:bodyPr>
            <a:normAutofit/>
          </a:bodyPr>
          <a:lstStyle/>
          <a:p>
            <a:pPr>
              <a:lnSpc>
                <a:spcPct val="90000"/>
              </a:lnSpc>
            </a:pPr>
            <a:r>
              <a:rPr lang="en-US" u="sng" smtClean="0"/>
              <a:t>By the 14</a:t>
            </a:r>
            <a:r>
              <a:rPr lang="en-US" u="sng" baseline="30000" smtClean="0"/>
              <a:t>th</a:t>
            </a:r>
            <a:r>
              <a:rPr lang="en-US" u="sng" smtClean="0"/>
              <a:t> Century, Plate Armour was used to supplement Chain Mail</a:t>
            </a:r>
            <a:r>
              <a:rPr lang="en-US" smtClean="0"/>
              <a:t>.</a:t>
            </a:r>
          </a:p>
          <a:p>
            <a:pPr>
              <a:lnSpc>
                <a:spcPct val="90000"/>
              </a:lnSpc>
            </a:pPr>
            <a:endParaRPr lang="en-US" smtClean="0"/>
          </a:p>
          <a:p>
            <a:pPr>
              <a:lnSpc>
                <a:spcPct val="90000"/>
              </a:lnSpc>
            </a:pPr>
            <a:r>
              <a:rPr lang="en-US" smtClean="0"/>
              <a:t>A full suit of Plate Armour in addition to the Chain Mail underneath of it could weight up  from 45 to 70 lbs.</a:t>
            </a:r>
          </a:p>
          <a:p>
            <a:pPr>
              <a:lnSpc>
                <a:spcPct val="90000"/>
              </a:lnSpc>
            </a:pPr>
            <a:endParaRPr lang="en-US" smtClean="0"/>
          </a:p>
        </p:txBody>
      </p:sp>
      <p:pic>
        <p:nvPicPr>
          <p:cNvPr id="64514" name="Picture 2" descr="File:Maximilienne-p1000557.jpg">
            <a:hlinkClick r:id="rId2"/>
          </p:cNvPr>
          <p:cNvPicPr>
            <a:picLocks noChangeAspect="1" noChangeArrowheads="1"/>
          </p:cNvPicPr>
          <p:nvPr/>
        </p:nvPicPr>
        <p:blipFill>
          <a:blip r:embed="rId3" cstate="print"/>
          <a:srcRect l="4478" r="11940"/>
          <a:stretch>
            <a:fillRect/>
          </a:stretch>
        </p:blipFill>
        <p:spPr bwMode="auto">
          <a:xfrm>
            <a:off x="6172200" y="609600"/>
            <a:ext cx="2667000" cy="57054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64514"/>
                                        </p:tgtEl>
                                        <p:attrNameLst>
                                          <p:attrName>style.visibility</p:attrName>
                                        </p:attrNameLst>
                                      </p:cBhvr>
                                      <p:to>
                                        <p:strVal val="visible"/>
                                      </p:to>
                                    </p:set>
                                    <p:animEffect transition="in" filter="dissolve">
                                      <p:cBhvr>
                                        <p:cTn id="10" dur="500"/>
                                        <p:tgtEl>
                                          <p:spTgt spid="64514"/>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5"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 calcmode="lin" valueType="num">
                                      <p:cBhvr>
                                        <p:cTn id="2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4"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Britain</a:t>
            </a:r>
          </a:p>
        </p:txBody>
      </p:sp>
      <p:sp>
        <p:nvSpPr>
          <p:cNvPr id="3" name="Content Placeholder 2"/>
          <p:cNvSpPr>
            <a:spLocks noGrp="1"/>
          </p:cNvSpPr>
          <p:nvPr>
            <p:ph idx="1"/>
          </p:nvPr>
        </p:nvSpPr>
        <p:spPr/>
        <p:txBody>
          <a:bodyPr/>
          <a:lstStyle/>
          <a:p>
            <a:pPr>
              <a:buFont typeface="Arial" charset="0"/>
              <a:buNone/>
            </a:pPr>
            <a:r>
              <a:rPr lang="en-US" u="sng" smtClean="0"/>
              <a:t>Roman influence was weaker in Britain </a:t>
            </a:r>
            <a:r>
              <a:rPr lang="en-US" smtClean="0"/>
              <a:t>because the Romans had left that area at the beginning of the fifth century</a:t>
            </a:r>
          </a:p>
          <a:p>
            <a:pPr>
              <a:buFont typeface="Arial" charset="0"/>
              <a:buNone/>
            </a:pPr>
            <a:endParaRPr lang="en-US" smtClean="0"/>
          </a:p>
          <a:p>
            <a:pPr>
              <a:buFont typeface="Arial" charset="0"/>
              <a:buNone/>
            </a:pPr>
            <a:r>
              <a:rPr lang="en-US" u="sng" smtClean="0"/>
              <a:t>Two groups, the Angles and Saxons moved in after the Romans left.  These groups later became known as the Anglo-Saxons.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Tournaments</a:t>
            </a:r>
          </a:p>
        </p:txBody>
      </p:sp>
      <p:sp>
        <p:nvSpPr>
          <p:cNvPr id="3" name="Content Placeholder 2"/>
          <p:cNvSpPr>
            <a:spLocks noGrp="1"/>
          </p:cNvSpPr>
          <p:nvPr>
            <p:ph idx="1"/>
          </p:nvPr>
        </p:nvSpPr>
        <p:spPr/>
        <p:txBody>
          <a:bodyPr/>
          <a:lstStyle/>
          <a:p>
            <a:r>
              <a:rPr lang="en-US" u="sng" smtClean="0"/>
              <a:t>During times of peace knights would practice their skills by competing in tournaments.</a:t>
            </a:r>
          </a:p>
          <a:p>
            <a:endParaRPr lang="en-US" u="sng" smtClean="0"/>
          </a:p>
          <a:p>
            <a:r>
              <a:rPr lang="en-US" u="sng" smtClean="0"/>
              <a:t>There would be various contests where knights would practice their fighting skills against each other</a:t>
            </a:r>
            <a:r>
              <a:rPr lang="en-US"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Jousting</a:t>
            </a:r>
          </a:p>
        </p:txBody>
      </p:sp>
      <p:sp>
        <p:nvSpPr>
          <p:cNvPr id="3" name="Content Placeholder 2"/>
          <p:cNvSpPr>
            <a:spLocks noGrp="1"/>
          </p:cNvSpPr>
          <p:nvPr>
            <p:ph idx="1"/>
          </p:nvPr>
        </p:nvSpPr>
        <p:spPr>
          <a:xfrm>
            <a:off x="457200" y="1447800"/>
            <a:ext cx="8229600" cy="4525963"/>
          </a:xfrm>
        </p:spPr>
        <p:txBody>
          <a:bodyPr/>
          <a:lstStyle/>
          <a:p>
            <a:r>
              <a:rPr lang="en-US" sz="3600" u="sng" smtClean="0"/>
              <a:t>Jousting was a competition where knights on horseback would attempt to knock their opponent off their horse using a lance.</a:t>
            </a:r>
          </a:p>
          <a:p>
            <a:endParaRPr lang="en-US" sz="3600" smtClean="0"/>
          </a:p>
          <a:p>
            <a:r>
              <a:rPr lang="en-US" sz="3600" smtClean="0"/>
              <a:t>In battle this was an important skill because it was much easier to kill a man once he was off of his horse.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Jousting</a:t>
            </a:r>
          </a:p>
        </p:txBody>
      </p:sp>
      <p:pic>
        <p:nvPicPr>
          <p:cNvPr id="65538" name="Picture 2" descr="http://aprilemillo.files.wordpress.com/2008/12/medieval-knights-jousting-1.jpg"/>
          <p:cNvPicPr>
            <a:picLocks noChangeAspect="1" noChangeArrowheads="1"/>
          </p:cNvPicPr>
          <p:nvPr/>
        </p:nvPicPr>
        <p:blipFill>
          <a:blip r:embed="rId2" cstate="print"/>
          <a:srcRect/>
          <a:stretch>
            <a:fillRect/>
          </a:stretch>
        </p:blipFill>
        <p:spPr bwMode="auto">
          <a:xfrm>
            <a:off x="525463" y="1524000"/>
            <a:ext cx="8085137" cy="5029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5538"/>
                                        </p:tgtEl>
                                        <p:attrNameLst>
                                          <p:attrName>style.visibility</p:attrName>
                                        </p:attrNameLst>
                                      </p:cBhvr>
                                      <p:to>
                                        <p:strVal val="visible"/>
                                      </p:to>
                                    </p:set>
                                    <p:anim calcmode="lin" valueType="num">
                                      <p:cBhvr additive="base">
                                        <p:cTn id="11" dur="500" fill="hold"/>
                                        <p:tgtEl>
                                          <p:spTgt spid="65538"/>
                                        </p:tgtEl>
                                        <p:attrNameLst>
                                          <p:attrName>ppt_x</p:attrName>
                                        </p:attrNameLst>
                                      </p:cBhvr>
                                      <p:tavLst>
                                        <p:tav tm="0">
                                          <p:val>
                                            <p:strVal val="#ppt_x"/>
                                          </p:val>
                                        </p:tav>
                                        <p:tav tm="100000">
                                          <p:val>
                                            <p:strVal val="#ppt_x"/>
                                          </p:val>
                                        </p:tav>
                                      </p:tavLst>
                                    </p:anim>
                                    <p:anim calcmode="lin" valueType="num">
                                      <p:cBhvr additive="base">
                                        <p:cTn id="12" dur="500" fill="hold"/>
                                        <p:tgtEl>
                                          <p:spTgt spid="6553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Chivalry</a:t>
            </a:r>
          </a:p>
        </p:txBody>
      </p:sp>
      <p:sp>
        <p:nvSpPr>
          <p:cNvPr id="3" name="Content Placeholder 2"/>
          <p:cNvSpPr>
            <a:spLocks noGrp="1"/>
          </p:cNvSpPr>
          <p:nvPr>
            <p:ph idx="1"/>
          </p:nvPr>
        </p:nvSpPr>
        <p:spPr>
          <a:xfrm>
            <a:off x="228600" y="1143000"/>
            <a:ext cx="8686800" cy="5410200"/>
          </a:xfrm>
        </p:spPr>
        <p:txBody>
          <a:bodyPr>
            <a:normAutofit/>
          </a:bodyPr>
          <a:lstStyle/>
          <a:p>
            <a:pPr algn="ctr">
              <a:lnSpc>
                <a:spcPct val="80000"/>
              </a:lnSpc>
              <a:buFont typeface="Arial" charset="0"/>
              <a:buNone/>
            </a:pPr>
            <a:r>
              <a:rPr lang="en-US" sz="3300" u="sng" dirty="0" smtClean="0"/>
              <a:t>Chivalry was a code of behavior which developed for Knights.</a:t>
            </a:r>
          </a:p>
          <a:p>
            <a:pPr algn="ctr">
              <a:lnSpc>
                <a:spcPct val="80000"/>
              </a:lnSpc>
              <a:buFont typeface="Arial" charset="0"/>
              <a:buNone/>
            </a:pPr>
            <a:endParaRPr lang="en-US" sz="3300" u="sng" dirty="0" smtClean="0"/>
          </a:p>
          <a:p>
            <a:pPr algn="ctr">
              <a:lnSpc>
                <a:spcPct val="80000"/>
              </a:lnSpc>
              <a:buFont typeface="Arial" charset="0"/>
              <a:buNone/>
            </a:pPr>
            <a:r>
              <a:rPr lang="en-US" sz="3300" u="sng" dirty="0" smtClean="0"/>
              <a:t>A true knight was expected to fight bravely, to demonstrate loyalty to his lord, and to treat other knights with respect and courtesy.</a:t>
            </a:r>
          </a:p>
          <a:p>
            <a:pPr algn="ctr">
              <a:lnSpc>
                <a:spcPct val="80000"/>
              </a:lnSpc>
              <a:buFont typeface="Arial" charset="0"/>
              <a:buNone/>
            </a:pPr>
            <a:endParaRPr lang="en-US" sz="3300" dirty="0" smtClean="0"/>
          </a:p>
          <a:p>
            <a:pPr algn="ctr">
              <a:lnSpc>
                <a:spcPct val="80000"/>
              </a:lnSpc>
              <a:buFont typeface="Arial" charset="0"/>
              <a:buNone/>
            </a:pPr>
            <a:r>
              <a:rPr lang="en-US" sz="3300" u="sng" dirty="0" smtClean="0"/>
              <a:t>Knights also served as soldiers for the church, they were to serve in the service of God and protect women and children.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 calcmode="lin" valueType="num">
                                      <p:cBhvr>
                                        <p:cTn id="26"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Feudal Contract</a:t>
            </a:r>
          </a:p>
        </p:txBody>
      </p:sp>
      <p:sp>
        <p:nvSpPr>
          <p:cNvPr id="3" name="Content Placeholder 2"/>
          <p:cNvSpPr>
            <a:spLocks noGrp="1"/>
          </p:cNvSpPr>
          <p:nvPr>
            <p:ph idx="1"/>
          </p:nvPr>
        </p:nvSpPr>
        <p:spPr/>
        <p:txBody>
          <a:bodyPr/>
          <a:lstStyle/>
          <a:p>
            <a:pPr algn="ctr"/>
            <a:r>
              <a:rPr lang="en-US" sz="4000" u="sng" smtClean="0"/>
              <a:t>The Feudal contract was the agreement that a vassal made with his lord.</a:t>
            </a:r>
          </a:p>
          <a:p>
            <a:pPr algn="ctr"/>
            <a:endParaRPr lang="en-US" sz="4000" u="sng" smtClean="0"/>
          </a:p>
          <a:p>
            <a:pPr algn="ctr"/>
            <a:r>
              <a:rPr lang="en-US" sz="4000" u="sng" smtClean="0"/>
              <a:t>The Fief: Was land that was given to the vassal by the lord</a:t>
            </a:r>
            <a:r>
              <a:rPr lang="en-US" sz="400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Eleanor of Aquitaine</a:t>
            </a:r>
          </a:p>
        </p:txBody>
      </p:sp>
      <p:sp>
        <p:nvSpPr>
          <p:cNvPr id="3" name="Content Placeholder 2"/>
          <p:cNvSpPr>
            <a:spLocks noGrp="1"/>
          </p:cNvSpPr>
          <p:nvPr>
            <p:ph idx="1"/>
          </p:nvPr>
        </p:nvSpPr>
        <p:spPr>
          <a:xfrm>
            <a:off x="228600" y="1066800"/>
            <a:ext cx="8686800" cy="5638800"/>
          </a:xfrm>
        </p:spPr>
        <p:txBody>
          <a:bodyPr>
            <a:normAutofit lnSpcReduction="10000"/>
          </a:bodyPr>
          <a:lstStyle/>
          <a:p>
            <a:pPr>
              <a:lnSpc>
                <a:spcPct val="80000"/>
              </a:lnSpc>
              <a:buFont typeface="Arial" charset="0"/>
              <a:buNone/>
            </a:pPr>
            <a:r>
              <a:rPr lang="en-US" sz="3000" dirty="0" smtClean="0"/>
              <a:t>Eleanor of Aquitaine was an exception </a:t>
            </a:r>
          </a:p>
          <a:p>
            <a:pPr>
              <a:lnSpc>
                <a:spcPct val="80000"/>
              </a:lnSpc>
              <a:buFont typeface="Arial" charset="0"/>
              <a:buNone/>
            </a:pPr>
            <a:r>
              <a:rPr lang="en-US" sz="3000" dirty="0" smtClean="0"/>
              <a:t>to the women of this time.</a:t>
            </a:r>
          </a:p>
          <a:p>
            <a:pPr>
              <a:lnSpc>
                <a:spcPct val="80000"/>
              </a:lnSpc>
              <a:buFont typeface="Arial" charset="0"/>
              <a:buNone/>
            </a:pPr>
            <a:endParaRPr lang="en-US" sz="3000" u="sng" dirty="0" smtClean="0"/>
          </a:p>
          <a:p>
            <a:pPr>
              <a:lnSpc>
                <a:spcPct val="80000"/>
              </a:lnSpc>
              <a:buFont typeface="Arial" charset="0"/>
              <a:buNone/>
            </a:pPr>
            <a:r>
              <a:rPr lang="en-US" sz="3000" dirty="0" smtClean="0"/>
              <a:t>She was a strong-willed, independent woman who made her views known</a:t>
            </a:r>
            <a:r>
              <a:rPr lang="en-US" sz="3000" u="sng" dirty="0" smtClean="0"/>
              <a:t>.</a:t>
            </a:r>
          </a:p>
          <a:p>
            <a:pPr>
              <a:lnSpc>
                <a:spcPct val="80000"/>
              </a:lnSpc>
              <a:buFont typeface="Arial" charset="0"/>
              <a:buNone/>
            </a:pPr>
            <a:endParaRPr lang="en-US" sz="3000" u="sng" dirty="0" smtClean="0"/>
          </a:p>
          <a:p>
            <a:pPr>
              <a:lnSpc>
                <a:spcPct val="80000"/>
              </a:lnSpc>
              <a:buFont typeface="Arial" charset="0"/>
              <a:buNone/>
            </a:pPr>
            <a:r>
              <a:rPr lang="en-US" sz="3000" dirty="0" smtClean="0"/>
              <a:t>She was originally married to Louis VII of France, that marriage was annulled and she married Henry II of England.</a:t>
            </a:r>
          </a:p>
          <a:p>
            <a:pPr>
              <a:lnSpc>
                <a:spcPct val="80000"/>
              </a:lnSpc>
              <a:buFont typeface="Arial" charset="0"/>
              <a:buNone/>
            </a:pPr>
            <a:endParaRPr lang="en-US" sz="3000" dirty="0" smtClean="0"/>
          </a:p>
          <a:p>
            <a:pPr>
              <a:lnSpc>
                <a:spcPct val="80000"/>
              </a:lnSpc>
              <a:buFont typeface="Arial" charset="0"/>
              <a:buNone/>
            </a:pPr>
            <a:r>
              <a:rPr lang="en-US" sz="3000" u="sng" dirty="0" smtClean="0"/>
              <a:t>She had two sons with Henry who went on to become English Kings: King John and King Richard the Lion-Hearted, making her the “Grandmother of Europe”</a:t>
            </a:r>
          </a:p>
        </p:txBody>
      </p:sp>
      <p:pic>
        <p:nvPicPr>
          <p:cNvPr id="71682" name="Picture 2" descr="http://www.medieval-life-and-times.info/images/eleanor-of-aquitaine.jpg"/>
          <p:cNvPicPr>
            <a:picLocks noChangeAspect="1" noChangeArrowheads="1"/>
          </p:cNvPicPr>
          <p:nvPr/>
        </p:nvPicPr>
        <p:blipFill>
          <a:blip r:embed="rId2" cstate="print"/>
          <a:srcRect/>
          <a:stretch>
            <a:fillRect/>
          </a:stretch>
        </p:blipFill>
        <p:spPr bwMode="auto">
          <a:xfrm>
            <a:off x="7391400" y="228600"/>
            <a:ext cx="1543050" cy="1989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71682"/>
                                        </p:tgtEl>
                                        <p:attrNameLst>
                                          <p:attrName>style.visibility</p:attrName>
                                        </p:attrNameLst>
                                      </p:cBhvr>
                                      <p:to>
                                        <p:strVal val="visible"/>
                                      </p:to>
                                    </p:set>
                                    <p:anim calcmode="lin" valueType="num">
                                      <p:cBhvr>
                                        <p:cTn id="12" dur="1000" fill="hold"/>
                                        <p:tgtEl>
                                          <p:spTgt spid="71682"/>
                                        </p:tgtEl>
                                        <p:attrNameLst>
                                          <p:attrName>ppt_w</p:attrName>
                                        </p:attrNameLst>
                                      </p:cBhvr>
                                      <p:tavLst>
                                        <p:tav tm="0">
                                          <p:val>
                                            <p:strVal val="#ppt_w*0.70"/>
                                          </p:val>
                                        </p:tav>
                                        <p:tav tm="100000">
                                          <p:val>
                                            <p:strVal val="#ppt_w"/>
                                          </p:val>
                                        </p:tav>
                                      </p:tavLst>
                                    </p:anim>
                                    <p:anim calcmode="lin" valueType="num">
                                      <p:cBhvr>
                                        <p:cTn id="13" dur="1000" fill="hold"/>
                                        <p:tgtEl>
                                          <p:spTgt spid="71682"/>
                                        </p:tgtEl>
                                        <p:attrNameLst>
                                          <p:attrName>ppt_h</p:attrName>
                                        </p:attrNameLst>
                                      </p:cBhvr>
                                      <p:tavLst>
                                        <p:tav tm="0">
                                          <p:val>
                                            <p:strVal val="#ppt_h"/>
                                          </p:val>
                                        </p:tav>
                                        <p:tav tm="100000">
                                          <p:val>
                                            <p:strVal val="#ppt_h"/>
                                          </p:val>
                                        </p:tav>
                                      </p:tavLst>
                                    </p:anim>
                                    <p:animEffect transition="in" filter="fade">
                                      <p:cBhvr>
                                        <p:cTn id="14" dur="1000"/>
                                        <p:tgtEl>
                                          <p:spTgt spid="7168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 calcmode="lin" valueType="num">
                                      <p:cBhvr>
                                        <p:cTn id="40"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55" presetClass="entr" presetSubtype="0" fill="hold" grpId="0" nodeType="clickEffect">
                                  <p:stCondLst>
                                    <p:cond delay="0"/>
                                  </p:stCondLst>
                                  <p:childTnLst>
                                    <p:set>
                                      <p:cBhvr>
                                        <p:cTn id="46" dur="1" fill="hold">
                                          <p:stCondLst>
                                            <p:cond delay="0"/>
                                          </p:stCondLst>
                                        </p:cTn>
                                        <p:tgtEl>
                                          <p:spTgt spid="3">
                                            <p:txEl>
                                              <p:pRg st="7" end="7"/>
                                            </p:txEl>
                                          </p:spTgt>
                                        </p:tgtEl>
                                        <p:attrNameLst>
                                          <p:attrName>style.visibility</p:attrName>
                                        </p:attrNameLst>
                                      </p:cBhvr>
                                      <p:to>
                                        <p:strVal val="visible"/>
                                      </p:to>
                                    </p:set>
                                    <p:anim calcmode="lin" valueType="num">
                                      <p:cBhvr>
                                        <p:cTn id="47" dur="1000" fill="hold"/>
                                        <p:tgtEl>
                                          <p:spTgt spid="3">
                                            <p:txEl>
                                              <p:pRg st="7" end="7"/>
                                            </p:txEl>
                                          </p:spTgt>
                                        </p:tgtEl>
                                        <p:attrNameLst>
                                          <p:attrName>ppt_w</p:attrName>
                                        </p:attrNameLst>
                                      </p:cBhvr>
                                      <p:tavLst>
                                        <p:tav tm="0">
                                          <p:val>
                                            <p:strVal val="#ppt_w*0.70"/>
                                          </p:val>
                                        </p:tav>
                                        <p:tav tm="100000">
                                          <p:val>
                                            <p:strVal val="#ppt_w"/>
                                          </p:val>
                                        </p:tav>
                                      </p:tavLst>
                                    </p:anim>
                                    <p:anim calcmode="lin" valueType="num">
                                      <p:cBhvr>
                                        <p:cTn id="48" dur="1000" fill="hold"/>
                                        <p:tgtEl>
                                          <p:spTgt spid="3">
                                            <p:txEl>
                                              <p:pRg st="7" end="7"/>
                                            </p:txEl>
                                          </p:spTgt>
                                        </p:tgtEl>
                                        <p:attrNameLst>
                                          <p:attrName>ppt_h</p:attrName>
                                        </p:attrNameLst>
                                      </p:cBhvr>
                                      <p:tavLst>
                                        <p:tav tm="0">
                                          <p:val>
                                            <p:strVal val="#ppt_h"/>
                                          </p:val>
                                        </p:tav>
                                        <p:tav tm="100000">
                                          <p:val>
                                            <p:strVal val="#ppt_h"/>
                                          </p:val>
                                        </p:tav>
                                      </p:tavLst>
                                    </p:anim>
                                    <p:animEffect transition="in" filter="fade">
                                      <p:cBhvr>
                                        <p:cTn id="49"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Castles</a:t>
            </a:r>
          </a:p>
        </p:txBody>
      </p:sp>
      <p:sp>
        <p:nvSpPr>
          <p:cNvPr id="3" name="Content Placeholder 2"/>
          <p:cNvSpPr>
            <a:spLocks noGrp="1"/>
          </p:cNvSpPr>
          <p:nvPr>
            <p:ph idx="1"/>
          </p:nvPr>
        </p:nvSpPr>
        <p:spPr>
          <a:xfrm>
            <a:off x="457200" y="914400"/>
            <a:ext cx="8229600" cy="5211763"/>
          </a:xfrm>
        </p:spPr>
        <p:txBody>
          <a:bodyPr/>
          <a:lstStyle/>
          <a:p>
            <a:r>
              <a:rPr lang="en-US" u="sng" smtClean="0"/>
              <a:t>Castles were designed to be a place of protection and a place of retreat in the event of an attack.</a:t>
            </a:r>
          </a:p>
          <a:p>
            <a:endParaRPr lang="en-US" u="sng" smtClean="0"/>
          </a:p>
          <a:p>
            <a:r>
              <a:rPr lang="en-US" u="sng" smtClean="0"/>
              <a:t>They were offensive weapons built to control surrounding lands.</a:t>
            </a:r>
          </a:p>
          <a:p>
            <a:endParaRPr lang="en-US" smtClean="0"/>
          </a:p>
          <a:p>
            <a:r>
              <a:rPr lang="en-US" smtClean="0"/>
              <a:t>They evolved into residences for the King or Lord who built them.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dissolv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dissolve">
                                      <p:cBhvr>
                                        <p:cTn id="24"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File:Castle Bodiam1 cz.jpg">
            <a:hlinkClick r:id="rId2"/>
          </p:cNvPr>
          <p:cNvPicPr>
            <a:picLocks noChangeAspect="1" noChangeArrowheads="1"/>
          </p:cNvPicPr>
          <p:nvPr/>
        </p:nvPicPr>
        <p:blipFill>
          <a:blip r:embed="rId3" cstate="print"/>
          <a:srcRect/>
          <a:stretch>
            <a:fillRect/>
          </a:stretch>
        </p:blipFill>
        <p:spPr bwMode="auto">
          <a:xfrm>
            <a:off x="381000" y="381000"/>
            <a:ext cx="8421688" cy="5600700"/>
          </a:xfrm>
          <a:prstGeom prst="rect">
            <a:avLst/>
          </a:prstGeom>
          <a:noFill/>
          <a:ln w="9525">
            <a:noFill/>
            <a:miter lim="800000"/>
            <a:headEnd/>
            <a:tailEnd/>
          </a:ln>
        </p:spPr>
      </p:pic>
      <p:sp>
        <p:nvSpPr>
          <p:cNvPr id="68611" name="Rectangle 2"/>
          <p:cNvSpPr>
            <a:spLocks noChangeArrowheads="1"/>
          </p:cNvSpPr>
          <p:nvPr/>
        </p:nvSpPr>
        <p:spPr bwMode="auto">
          <a:xfrm>
            <a:off x="3048000" y="6096000"/>
            <a:ext cx="3157538" cy="369888"/>
          </a:xfrm>
          <a:prstGeom prst="rect">
            <a:avLst/>
          </a:prstGeom>
          <a:noFill/>
          <a:ln w="9525">
            <a:noFill/>
            <a:miter lim="800000"/>
            <a:headEnd/>
            <a:tailEnd/>
          </a:ln>
        </p:spPr>
        <p:txBody>
          <a:bodyPr wrap="none">
            <a:spAutoFit/>
          </a:bodyPr>
          <a:lstStyle/>
          <a:p>
            <a:r>
              <a:rPr lang="en-US">
                <a:latin typeface="Comic Sans MS" pitchFamily="66" charset="0"/>
              </a:rPr>
              <a:t>Bodiam Castle in Sussex UK</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File:Tower of London, Traitors Gate.jpg">
            <a:hlinkClick r:id="rId2"/>
          </p:cNvPr>
          <p:cNvPicPr>
            <a:picLocks noChangeAspect="1" noChangeArrowheads="1"/>
          </p:cNvPicPr>
          <p:nvPr/>
        </p:nvPicPr>
        <p:blipFill>
          <a:blip r:embed="rId3" cstate="print"/>
          <a:srcRect/>
          <a:stretch>
            <a:fillRect/>
          </a:stretch>
        </p:blipFill>
        <p:spPr bwMode="auto">
          <a:xfrm>
            <a:off x="533400" y="533400"/>
            <a:ext cx="6248400" cy="5715000"/>
          </a:xfrm>
          <a:prstGeom prst="rect">
            <a:avLst/>
          </a:prstGeom>
          <a:noFill/>
          <a:ln w="9525">
            <a:noFill/>
            <a:miter lim="800000"/>
            <a:headEnd/>
            <a:tailEnd/>
          </a:ln>
        </p:spPr>
      </p:pic>
      <p:sp>
        <p:nvSpPr>
          <p:cNvPr id="69635" name="TextBox 2"/>
          <p:cNvSpPr txBox="1">
            <a:spLocks noChangeArrowheads="1"/>
          </p:cNvSpPr>
          <p:nvPr/>
        </p:nvSpPr>
        <p:spPr bwMode="auto">
          <a:xfrm>
            <a:off x="6934200" y="685800"/>
            <a:ext cx="1828800" cy="1754188"/>
          </a:xfrm>
          <a:prstGeom prst="rect">
            <a:avLst/>
          </a:prstGeom>
          <a:noFill/>
          <a:ln w="9525">
            <a:noFill/>
            <a:miter lim="800000"/>
            <a:headEnd/>
            <a:tailEnd/>
          </a:ln>
        </p:spPr>
        <p:txBody>
          <a:bodyPr>
            <a:spAutoFit/>
          </a:bodyPr>
          <a:lstStyle/>
          <a:p>
            <a:r>
              <a:rPr lang="en-US">
                <a:latin typeface="Comic Sans MS" pitchFamily="66" charset="0"/>
              </a:rPr>
              <a:t>The White Tower built by William the Conqueror in London, England.</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ile:Carcassonne(France)4.JL.jpg">
            <a:hlinkClick r:id="rId2"/>
          </p:cNvPr>
          <p:cNvPicPr>
            <a:picLocks noChangeAspect="1" noChangeArrowheads="1"/>
          </p:cNvPicPr>
          <p:nvPr/>
        </p:nvPicPr>
        <p:blipFill>
          <a:blip r:embed="rId3" cstate="print"/>
          <a:srcRect/>
          <a:stretch>
            <a:fillRect/>
          </a:stretch>
        </p:blipFill>
        <p:spPr bwMode="auto">
          <a:xfrm>
            <a:off x="609600" y="304800"/>
            <a:ext cx="8001000" cy="6000750"/>
          </a:xfrm>
          <a:prstGeom prst="rect">
            <a:avLst/>
          </a:prstGeom>
          <a:noFill/>
          <a:ln w="9525">
            <a:noFill/>
            <a:miter lim="800000"/>
            <a:headEnd/>
            <a:tailEnd/>
          </a:ln>
        </p:spPr>
      </p:pic>
      <p:sp>
        <p:nvSpPr>
          <p:cNvPr id="70659" name="TextBox 4"/>
          <p:cNvSpPr txBox="1">
            <a:spLocks noChangeArrowheads="1"/>
          </p:cNvSpPr>
          <p:nvPr/>
        </p:nvSpPr>
        <p:spPr bwMode="auto">
          <a:xfrm>
            <a:off x="1219200" y="6019800"/>
            <a:ext cx="7162800" cy="646113"/>
          </a:xfrm>
          <a:prstGeom prst="rect">
            <a:avLst/>
          </a:prstGeom>
          <a:noFill/>
          <a:ln w="9525">
            <a:noFill/>
            <a:miter lim="800000"/>
            <a:headEnd/>
            <a:tailEnd/>
          </a:ln>
        </p:spPr>
        <p:txBody>
          <a:bodyPr>
            <a:spAutoFit/>
          </a:bodyPr>
          <a:lstStyle/>
          <a:p>
            <a:pPr algn="ctr"/>
            <a:endParaRPr lang="en-US">
              <a:latin typeface="Comic Sans MS" pitchFamily="66" charset="0"/>
            </a:endParaRPr>
          </a:p>
          <a:p>
            <a:pPr algn="ctr"/>
            <a:r>
              <a:rPr lang="en-US">
                <a:latin typeface="Comic Sans MS" pitchFamily="66" charset="0"/>
              </a:rPr>
              <a:t>Carcassonne, France</a:t>
            </a:r>
            <a:endParaRPr lang="en-US" sz="1400">
              <a:latin typeface="Comic Sans MS" pitchFamily="66"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Scandinavia</a:t>
            </a:r>
          </a:p>
        </p:txBody>
      </p:sp>
      <p:sp>
        <p:nvSpPr>
          <p:cNvPr id="3" name="Content Placeholder 2"/>
          <p:cNvSpPr>
            <a:spLocks noGrp="1"/>
          </p:cNvSpPr>
          <p:nvPr>
            <p:ph idx="1"/>
          </p:nvPr>
        </p:nvSpPr>
        <p:spPr/>
        <p:txBody>
          <a:bodyPr/>
          <a:lstStyle/>
          <a:p>
            <a:pPr algn="ctr">
              <a:buFont typeface="Arial" charset="0"/>
              <a:buNone/>
            </a:pPr>
            <a:r>
              <a:rPr lang="en-US" u="sng" smtClean="0"/>
              <a:t>A group known as the Vikings settled in Scandinavia</a:t>
            </a:r>
            <a:r>
              <a:rPr lang="en-US" smtClean="0"/>
              <a:t>.  They were great sailors and explorers who eventually spread throughout Europe.</a:t>
            </a:r>
          </a:p>
        </p:txBody>
      </p:sp>
      <p:pic>
        <p:nvPicPr>
          <p:cNvPr id="4" name="Picture 3" descr="viking ship.jpg"/>
          <p:cNvPicPr>
            <a:picLocks noChangeAspect="1"/>
          </p:cNvPicPr>
          <p:nvPr/>
        </p:nvPicPr>
        <p:blipFill>
          <a:blip r:embed="rId2" cstate="print"/>
          <a:srcRect/>
          <a:stretch>
            <a:fillRect/>
          </a:stretch>
        </p:blipFill>
        <p:spPr bwMode="auto">
          <a:xfrm>
            <a:off x="2590800" y="3733800"/>
            <a:ext cx="3733800" cy="280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6"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The Manorial System</a:t>
            </a:r>
          </a:p>
        </p:txBody>
      </p:sp>
      <p:sp>
        <p:nvSpPr>
          <p:cNvPr id="3" name="Content Placeholder 2"/>
          <p:cNvSpPr>
            <a:spLocks noGrp="1"/>
          </p:cNvSpPr>
          <p:nvPr>
            <p:ph idx="1"/>
          </p:nvPr>
        </p:nvSpPr>
        <p:spPr>
          <a:xfrm>
            <a:off x="381000" y="838200"/>
            <a:ext cx="8458200" cy="6019800"/>
          </a:xfrm>
        </p:spPr>
        <p:txBody>
          <a:bodyPr/>
          <a:lstStyle/>
          <a:p>
            <a:pPr algn="ctr"/>
            <a:r>
              <a:rPr lang="en-US" u="sng" smtClean="0"/>
              <a:t>A </a:t>
            </a:r>
            <a:r>
              <a:rPr lang="en-US" b="1" u="sng" smtClean="0">
                <a:solidFill>
                  <a:schemeClr val="accent2"/>
                </a:solidFill>
              </a:rPr>
              <a:t>Manor</a:t>
            </a:r>
            <a:r>
              <a:rPr lang="en-US" u="sng" smtClean="0"/>
              <a:t> was a self-sufficient agricultural estate run by a lord and worked by peasants and serfs</a:t>
            </a:r>
            <a:r>
              <a:rPr lang="en-US" smtClean="0"/>
              <a:t>.</a:t>
            </a:r>
          </a:p>
          <a:p>
            <a:pPr algn="ctr"/>
            <a:endParaRPr lang="en-US" smtClean="0"/>
          </a:p>
        </p:txBody>
      </p:sp>
      <p:pic>
        <p:nvPicPr>
          <p:cNvPr id="32770" name="Picture 2" descr="http://www.teachnet.ie/mmorrin/norman/images/manor.JPG"/>
          <p:cNvPicPr>
            <a:picLocks noChangeAspect="1" noChangeArrowheads="1"/>
          </p:cNvPicPr>
          <p:nvPr/>
        </p:nvPicPr>
        <p:blipFill>
          <a:blip r:embed="rId2" cstate="print"/>
          <a:srcRect/>
          <a:stretch>
            <a:fillRect/>
          </a:stretch>
        </p:blipFill>
        <p:spPr bwMode="auto">
          <a:xfrm>
            <a:off x="1282700" y="2514600"/>
            <a:ext cx="6565900" cy="3886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500"/>
                                        <p:tgtEl>
                                          <p:spTgt spid="2"/>
                                        </p:tgtEl>
                                      </p:cBhvr>
                                    </p:animEffect>
                                  </p:childTnLst>
                                </p:cTn>
                              </p:par>
                              <p:par>
                                <p:cTn id="8" presetID="8" presetClass="entr" presetSubtype="16" fill="hold" nodeType="withEffect">
                                  <p:stCondLst>
                                    <p:cond delay="0"/>
                                  </p:stCondLst>
                                  <p:childTnLst>
                                    <p:set>
                                      <p:cBhvr>
                                        <p:cTn id="9" dur="1" fill="hold">
                                          <p:stCondLst>
                                            <p:cond delay="0"/>
                                          </p:stCondLst>
                                        </p:cTn>
                                        <p:tgtEl>
                                          <p:spTgt spid="32770"/>
                                        </p:tgtEl>
                                        <p:attrNameLst>
                                          <p:attrName>style.visibility</p:attrName>
                                        </p:attrNameLst>
                                      </p:cBhvr>
                                      <p:to>
                                        <p:strVal val="visible"/>
                                      </p:to>
                                    </p:set>
                                    <p:animEffect transition="in" filter="diamond(in)">
                                      <p:cBhvr>
                                        <p:cTn id="10" dur="500"/>
                                        <p:tgtEl>
                                          <p:spTgt spid="32770"/>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ssolve">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28600"/>
            <a:ext cx="8839200" cy="6477000"/>
          </a:xfrm>
        </p:spPr>
        <p:txBody>
          <a:bodyPr>
            <a:normAutofit fontScale="92500" lnSpcReduction="10000"/>
          </a:bodyPr>
          <a:lstStyle/>
          <a:p>
            <a:r>
              <a:rPr lang="en-US" sz="3000" u="sng" dirty="0" smtClean="0"/>
              <a:t>Many peasants at this time became serfs.  A serf was a peasant who was bound to the land and didn’t really own any land of their own</a:t>
            </a:r>
            <a:r>
              <a:rPr lang="en-US" sz="3000" dirty="0" smtClean="0"/>
              <a:t>.</a:t>
            </a:r>
          </a:p>
          <a:p>
            <a:pPr lvl="1"/>
            <a:r>
              <a:rPr lang="en-US" sz="2600" dirty="0" smtClean="0"/>
              <a:t>As the population of Europe increased during this time there was </a:t>
            </a:r>
            <a:r>
              <a:rPr lang="en-US" sz="2600" u="sng" dirty="0" smtClean="0"/>
              <a:t>less land to go around.  Many peasants lost their holdings and became serfs.</a:t>
            </a:r>
          </a:p>
          <a:p>
            <a:pPr lvl="1"/>
            <a:r>
              <a:rPr lang="en-US" sz="2600" u="sng" dirty="0" smtClean="0"/>
              <a:t>Serfs could not leave the manor</a:t>
            </a:r>
            <a:r>
              <a:rPr lang="en-US" sz="2600" dirty="0" smtClean="0"/>
              <a:t>, they had to work to pay rent, and had to </a:t>
            </a:r>
            <a:r>
              <a:rPr lang="en-US" sz="2600" u="sng" dirty="0" smtClean="0"/>
              <a:t>pay fines and fees for various services on the manor.  Serfs also could not marry without the Lord’s permission.</a:t>
            </a:r>
          </a:p>
          <a:p>
            <a:r>
              <a:rPr lang="en-US" sz="3000" u="sng" dirty="0" smtClean="0"/>
              <a:t>In exchange for their labor, the lords of the Manors did owe the serfs </a:t>
            </a:r>
            <a:r>
              <a:rPr lang="en-US" sz="3000" b="1" u="sng" dirty="0" smtClean="0"/>
              <a:t>protection</a:t>
            </a:r>
            <a:r>
              <a:rPr lang="en-US" sz="3000" u="sng" dirty="0" smtClean="0"/>
              <a:t> in the event of invasion. </a:t>
            </a:r>
          </a:p>
          <a:p>
            <a:r>
              <a:rPr lang="en-US" sz="3000" u="sng" dirty="0" smtClean="0"/>
              <a:t>They also were able to keep a percentage of the crops they produced on the manor for their own families</a:t>
            </a:r>
            <a:r>
              <a:rPr lang="en-US" sz="3000" dirty="0" smtClean="0"/>
              <a:t>.</a:t>
            </a:r>
          </a:p>
          <a:p>
            <a:endParaRPr lang="en-US" sz="3000"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Daily Life of Peasants</a:t>
            </a:r>
          </a:p>
        </p:txBody>
      </p:sp>
      <p:sp>
        <p:nvSpPr>
          <p:cNvPr id="3" name="Content Placeholder 2"/>
          <p:cNvSpPr>
            <a:spLocks noGrp="1"/>
          </p:cNvSpPr>
          <p:nvPr>
            <p:ph idx="1"/>
          </p:nvPr>
        </p:nvSpPr>
        <p:spPr>
          <a:xfrm>
            <a:off x="457200" y="1066800"/>
            <a:ext cx="8229600" cy="5410200"/>
          </a:xfrm>
        </p:spPr>
        <p:txBody>
          <a:bodyPr/>
          <a:lstStyle/>
          <a:p>
            <a:r>
              <a:rPr lang="en-US" dirty="0" smtClean="0"/>
              <a:t>Peasants lived a hard-working simple life.</a:t>
            </a:r>
          </a:p>
          <a:p>
            <a:r>
              <a:rPr lang="en-US" dirty="0" smtClean="0"/>
              <a:t>They lived in houses which had thatched roofs resting on timber framework with the spaces filled with mud and straw. There were few, if any windows.</a:t>
            </a:r>
          </a:p>
          <a:p>
            <a:r>
              <a:rPr lang="en-US" dirty="0" smtClean="0"/>
              <a:t>Many houses only had one to two rooms, there was little privacy.</a:t>
            </a:r>
          </a:p>
          <a:p>
            <a:r>
              <a:rPr lang="en-US" dirty="0" smtClean="0"/>
              <a:t>Often their animals slept inside the house with serfs to provide warmth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ctrTitle"/>
          </p:nvPr>
        </p:nvSpPr>
        <p:spPr>
          <a:xfrm>
            <a:off x="685800" y="1524000"/>
            <a:ext cx="7772400" cy="1470025"/>
          </a:xfrm>
        </p:spPr>
        <p:txBody>
          <a:bodyPr/>
          <a:lstStyle/>
          <a:p>
            <a:r>
              <a:rPr lang="en-US" dirty="0" smtClean="0"/>
              <a:t>Section 3</a:t>
            </a:r>
          </a:p>
        </p:txBody>
      </p:sp>
      <p:sp>
        <p:nvSpPr>
          <p:cNvPr id="3" name="Subtitle 2"/>
          <p:cNvSpPr>
            <a:spLocks noGrp="1"/>
          </p:cNvSpPr>
          <p:nvPr>
            <p:ph type="subTitle" idx="1"/>
          </p:nvPr>
        </p:nvSpPr>
        <p:spPr/>
        <p:txBody>
          <a:bodyPr rtlCol="0">
            <a:normAutofit/>
          </a:bodyPr>
          <a:lstStyle/>
          <a:p>
            <a:pPr fontAlgn="auto">
              <a:spcAft>
                <a:spcPts val="0"/>
              </a:spcAft>
              <a:buFont typeface="Arial" pitchFamily="34" charset="0"/>
              <a:buNone/>
              <a:defRPr/>
            </a:pPr>
            <a:r>
              <a:rPr lang="en-US" dirty="0" smtClean="0"/>
              <a:t>The Medieval Church</a:t>
            </a: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Role of the Church</a:t>
            </a:r>
          </a:p>
        </p:txBody>
      </p:sp>
      <p:sp>
        <p:nvSpPr>
          <p:cNvPr id="3" name="Content Placeholder 2"/>
          <p:cNvSpPr>
            <a:spLocks noGrp="1"/>
          </p:cNvSpPr>
          <p:nvPr>
            <p:ph idx="1"/>
          </p:nvPr>
        </p:nvSpPr>
        <p:spPr/>
        <p:txBody>
          <a:bodyPr/>
          <a:lstStyle/>
          <a:p>
            <a:pPr>
              <a:buFont typeface="Arial" charset="0"/>
              <a:buNone/>
            </a:pPr>
            <a:r>
              <a:rPr lang="en-US" u="sng" smtClean="0"/>
              <a:t>After the fall of Rome the Church took over the central role in society.</a:t>
            </a:r>
          </a:p>
          <a:p>
            <a:pPr>
              <a:buFont typeface="Arial" charset="0"/>
              <a:buNone/>
            </a:pPr>
            <a:endParaRPr lang="en-US" smtClean="0"/>
          </a:p>
          <a:p>
            <a:pPr>
              <a:buFont typeface="Arial" charset="0"/>
              <a:buNone/>
            </a:pPr>
            <a:r>
              <a:rPr lang="en-US" smtClean="0"/>
              <a:t>The Church, despite its faults, did a lot of work in Medieval communities.  </a:t>
            </a:r>
            <a:r>
              <a:rPr lang="en-US" u="sng" smtClean="0"/>
              <a:t>The Church helped the poor and helped provide a sense of unity for the people through a common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Papacy</a:t>
            </a:r>
          </a:p>
        </p:txBody>
      </p:sp>
      <p:sp>
        <p:nvSpPr>
          <p:cNvPr id="3" name="Content Placeholder 2"/>
          <p:cNvSpPr>
            <a:spLocks noGrp="1"/>
          </p:cNvSpPr>
          <p:nvPr>
            <p:ph idx="1"/>
          </p:nvPr>
        </p:nvSpPr>
        <p:spPr/>
        <p:txBody>
          <a:bodyPr/>
          <a:lstStyle/>
          <a:p>
            <a:r>
              <a:rPr lang="en-US" u="sng" dirty="0" smtClean="0"/>
              <a:t>The head of the Catholic Church was the Pope.</a:t>
            </a:r>
          </a:p>
          <a:p>
            <a:r>
              <a:rPr lang="en-US" u="sng" dirty="0" smtClean="0"/>
              <a:t>The Pope, (from the Latin word “papa” –father- was the Bishop of the city of Rome.</a:t>
            </a:r>
          </a:p>
          <a:p>
            <a:r>
              <a:rPr lang="en-US" dirty="0" smtClean="0"/>
              <a:t>This Bishop claimed that they were descended from St. Peter who was the “Rock” upon which Jesus built his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685800" y="1143000"/>
          <a:ext cx="7620000" cy="5486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700090" y="304800"/>
            <a:ext cx="7681910" cy="646331"/>
          </a:xfrm>
          <a:prstGeom prst="rect">
            <a:avLst/>
          </a:prstGeom>
          <a:noFill/>
        </p:spPr>
        <p:txBody>
          <a:bodyPr wrap="none">
            <a:spAutoFit/>
            <a:scene3d>
              <a:camera prst="orthographicFront"/>
              <a:lightRig rig="balanced" dir="t">
                <a:rot lat="0" lon="0" rev="2100000"/>
              </a:lightRig>
            </a:scene3d>
            <a:sp3d extrusionH="57150" prstMaterial="metal">
              <a:bevelT w="38100" h="25400"/>
              <a:contourClr>
                <a:schemeClr val="bg2"/>
              </a:contourClr>
            </a:sp3d>
          </a:bodyPr>
          <a:lstStyle/>
          <a:p>
            <a:pPr algn="ctr" fontAlgn="auto">
              <a:spcBef>
                <a:spcPts val="0"/>
              </a:spcBef>
              <a:spcAft>
                <a:spcPts val="0"/>
              </a:spcAft>
              <a:defRPr/>
            </a:pPr>
            <a:r>
              <a:rPr lang="en-US" sz="3600" b="1" u="sng" dirty="0">
                <a:ln w="50800"/>
                <a:solidFill>
                  <a:schemeClr val="bg1">
                    <a:shade val="50000"/>
                  </a:schemeClr>
                </a:solidFill>
                <a:latin typeface="+mn-lt"/>
                <a:cs typeface="+mn-cs"/>
              </a:rPr>
              <a:t>Hierarchy of the Catholic Church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Pope Gregory I</a:t>
            </a:r>
          </a:p>
        </p:txBody>
      </p:sp>
      <p:sp>
        <p:nvSpPr>
          <p:cNvPr id="3" name="Content Placeholder 2"/>
          <p:cNvSpPr>
            <a:spLocks noGrp="1"/>
          </p:cNvSpPr>
          <p:nvPr>
            <p:ph idx="1"/>
          </p:nvPr>
        </p:nvSpPr>
        <p:spPr>
          <a:xfrm>
            <a:off x="228600" y="1600200"/>
            <a:ext cx="5791200" cy="4525963"/>
          </a:xfrm>
        </p:spPr>
        <p:txBody>
          <a:bodyPr rtlCol="0">
            <a:normAutofit fontScale="77500" lnSpcReduction="20000"/>
          </a:bodyPr>
          <a:lstStyle/>
          <a:p>
            <a:pPr fontAlgn="auto">
              <a:spcAft>
                <a:spcPts val="0"/>
              </a:spcAft>
              <a:buFont typeface="Arial" pitchFamily="34" charset="0"/>
              <a:buChar char="•"/>
              <a:defRPr/>
            </a:pPr>
            <a:r>
              <a:rPr lang="en-US" u="sng" dirty="0" smtClean="0"/>
              <a:t>Pope came to be accepted as leader of the Church—but to what extent?</a:t>
            </a:r>
          </a:p>
          <a:p>
            <a:pPr fontAlgn="auto">
              <a:spcAft>
                <a:spcPts val="0"/>
              </a:spcAft>
              <a:buFont typeface="Arial" pitchFamily="34" charset="0"/>
              <a:buChar char="•"/>
              <a:defRPr/>
            </a:pPr>
            <a:r>
              <a:rPr lang="en-US" u="sng" dirty="0" smtClean="0"/>
              <a:t>Pope Gregory I wanted to strengthen the power of the Papacy. </a:t>
            </a:r>
          </a:p>
          <a:p>
            <a:pPr fontAlgn="auto">
              <a:spcAft>
                <a:spcPts val="0"/>
              </a:spcAft>
              <a:buFont typeface="Arial" pitchFamily="34" charset="0"/>
              <a:buChar char="•"/>
              <a:defRPr/>
            </a:pPr>
            <a:r>
              <a:rPr lang="en-US" u="sng" dirty="0" smtClean="0"/>
              <a:t>He insisted that all bishops and the Byzantine Church were subject to his authority</a:t>
            </a:r>
            <a:r>
              <a:rPr lang="en-US" dirty="0" smtClean="0"/>
              <a:t>.</a:t>
            </a:r>
          </a:p>
          <a:p>
            <a:pPr fontAlgn="auto">
              <a:spcAft>
                <a:spcPts val="0"/>
              </a:spcAft>
              <a:buFont typeface="Arial" pitchFamily="34" charset="0"/>
              <a:buChar char="•"/>
              <a:defRPr/>
            </a:pPr>
            <a:r>
              <a:rPr lang="en-US" dirty="0" smtClean="0"/>
              <a:t>He established monasteries and made their ties to the Church stronger, converting non-Christians</a:t>
            </a:r>
            <a:endParaRPr lang="en-US" dirty="0"/>
          </a:p>
        </p:txBody>
      </p:sp>
      <p:pic>
        <p:nvPicPr>
          <p:cNvPr id="31746" name="Picture 2" descr="http://sfs.scnu.edu.cn/hhzhang/webcourse1/kcln/img/pics/Pope-Gregory-I.jpg"/>
          <p:cNvPicPr>
            <a:picLocks noChangeAspect="1" noChangeArrowheads="1"/>
          </p:cNvPicPr>
          <p:nvPr/>
        </p:nvPicPr>
        <p:blipFill>
          <a:blip r:embed="rId2" cstate="print"/>
          <a:srcRect l="9749" r="9821"/>
          <a:stretch>
            <a:fillRect/>
          </a:stretch>
        </p:blipFill>
        <p:spPr bwMode="auto">
          <a:xfrm>
            <a:off x="6172200" y="1943100"/>
            <a:ext cx="2514600" cy="3543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1746"/>
                                        </p:tgtEl>
                                        <p:attrNameLst>
                                          <p:attrName>style.visibility</p:attrName>
                                        </p:attrNameLst>
                                      </p:cBhvr>
                                      <p:to>
                                        <p:strVal val="visible"/>
                                      </p:to>
                                    </p:set>
                                    <p:anim calcmode="lin" valueType="num">
                                      <p:cBhvr>
                                        <p:cTn id="12" dur="1000" fill="hold"/>
                                        <p:tgtEl>
                                          <p:spTgt spid="31746"/>
                                        </p:tgtEl>
                                        <p:attrNameLst>
                                          <p:attrName>ppt_w</p:attrName>
                                        </p:attrNameLst>
                                      </p:cBhvr>
                                      <p:tavLst>
                                        <p:tav tm="0">
                                          <p:val>
                                            <p:strVal val="#ppt_w*0.70"/>
                                          </p:val>
                                        </p:tav>
                                        <p:tav tm="100000">
                                          <p:val>
                                            <p:strVal val="#ppt_w"/>
                                          </p:val>
                                        </p:tav>
                                      </p:tavLst>
                                    </p:anim>
                                    <p:anim calcmode="lin" valueType="num">
                                      <p:cBhvr>
                                        <p:cTn id="13" dur="1000" fill="hold"/>
                                        <p:tgtEl>
                                          <p:spTgt spid="31746"/>
                                        </p:tgtEl>
                                        <p:attrNameLst>
                                          <p:attrName>ppt_h</p:attrName>
                                        </p:attrNameLst>
                                      </p:cBhvr>
                                      <p:tavLst>
                                        <p:tav tm="0">
                                          <p:val>
                                            <p:strVal val="#ppt_h"/>
                                          </p:val>
                                        </p:tav>
                                        <p:tav tm="100000">
                                          <p:val>
                                            <p:strVal val="#ppt_h"/>
                                          </p:val>
                                        </p:tav>
                                      </p:tavLst>
                                    </p:anim>
                                    <p:animEffect transition="in" filter="fade">
                                      <p:cBhvr>
                                        <p:cTn id="14" dur="1000"/>
                                        <p:tgtEl>
                                          <p:spTgt spid="3174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 calcmode="lin" valueType="num">
                                      <p:cBhvr>
                                        <p:cTn id="26"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76200" y="352425"/>
            <a:ext cx="4876800" cy="6340475"/>
          </a:xfrm>
          <a:prstGeom prst="rect">
            <a:avLst/>
          </a:prstGeom>
          <a:noFill/>
          <a:ln w="9525">
            <a:noFill/>
            <a:miter lim="800000"/>
            <a:headEnd/>
            <a:tailEnd/>
          </a:ln>
        </p:spPr>
        <p:txBody>
          <a:bodyPr>
            <a:spAutoFit/>
          </a:bodyPr>
          <a:lstStyle/>
          <a:p>
            <a:r>
              <a:rPr lang="en-US" sz="2900" u="sng" dirty="0">
                <a:latin typeface="Comic Sans MS" pitchFamily="66" charset="0"/>
              </a:rPr>
              <a:t>Gregory not only strengthened the spiritual power of the church, but also its political power.</a:t>
            </a:r>
          </a:p>
          <a:p>
            <a:endParaRPr lang="en-US" sz="2900" u="sng" dirty="0">
              <a:latin typeface="Comic Sans MS" pitchFamily="66" charset="0"/>
            </a:endParaRPr>
          </a:p>
          <a:p>
            <a:r>
              <a:rPr lang="en-US" sz="2900" u="sng" dirty="0">
                <a:latin typeface="Comic Sans MS" pitchFamily="66" charset="0"/>
              </a:rPr>
              <a:t>He served as leader of the city of Rome and its surrounding territories which became known as the </a:t>
            </a:r>
            <a:r>
              <a:rPr lang="en-US" sz="2900" b="1" u="sng" dirty="0">
                <a:solidFill>
                  <a:srgbClr val="FF0000"/>
                </a:solidFill>
                <a:latin typeface="Comic Sans MS" pitchFamily="66" charset="0"/>
              </a:rPr>
              <a:t>Papal States</a:t>
            </a:r>
          </a:p>
          <a:p>
            <a:endParaRPr lang="en-US" sz="2900" dirty="0">
              <a:latin typeface="Comic Sans MS" pitchFamily="66" charset="0"/>
            </a:endParaRPr>
          </a:p>
          <a:p>
            <a:r>
              <a:rPr lang="en-US" sz="2900" dirty="0">
                <a:latin typeface="Comic Sans MS" pitchFamily="66" charset="0"/>
              </a:rPr>
              <a:t>The Papal States were the political territory of the Catholic Church.</a:t>
            </a:r>
          </a:p>
        </p:txBody>
      </p:sp>
      <p:pic>
        <p:nvPicPr>
          <p:cNvPr id="33794" name="Picture 2" descr="http://upload.wikimedia.org/wikipedia/commons/f/f6/Pope_gregory_vii_illustration.jpg"/>
          <p:cNvPicPr>
            <a:picLocks noChangeAspect="1" noChangeArrowheads="1"/>
          </p:cNvPicPr>
          <p:nvPr/>
        </p:nvPicPr>
        <p:blipFill>
          <a:blip r:embed="rId2" cstate="print"/>
          <a:srcRect/>
          <a:stretch>
            <a:fillRect/>
          </a:stretch>
        </p:blipFill>
        <p:spPr bwMode="auto">
          <a:xfrm>
            <a:off x="5086350" y="838200"/>
            <a:ext cx="3752850" cy="51530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3794"/>
                                        </p:tgtEl>
                                        <p:attrNameLst>
                                          <p:attrName>style.visibility</p:attrName>
                                        </p:attrNameLst>
                                      </p:cBhvr>
                                      <p:to>
                                        <p:strVal val="visible"/>
                                      </p:to>
                                    </p:set>
                                    <p:anim calcmode="lin" valueType="num">
                                      <p:cBhvr>
                                        <p:cTn id="7" dur="1000" fill="hold"/>
                                        <p:tgtEl>
                                          <p:spTgt spid="33794"/>
                                        </p:tgtEl>
                                        <p:attrNameLst>
                                          <p:attrName>ppt_w</p:attrName>
                                        </p:attrNameLst>
                                      </p:cBhvr>
                                      <p:tavLst>
                                        <p:tav tm="0">
                                          <p:val>
                                            <p:strVal val="#ppt_w*0.70"/>
                                          </p:val>
                                        </p:tav>
                                        <p:tav tm="100000">
                                          <p:val>
                                            <p:strVal val="#ppt_w"/>
                                          </p:val>
                                        </p:tav>
                                      </p:tavLst>
                                    </p:anim>
                                    <p:anim calcmode="lin" valueType="num">
                                      <p:cBhvr>
                                        <p:cTn id="8" dur="1000" fill="hold"/>
                                        <p:tgtEl>
                                          <p:spTgt spid="33794"/>
                                        </p:tgtEl>
                                        <p:attrNameLst>
                                          <p:attrName>ppt_h</p:attrName>
                                        </p:attrNameLst>
                                      </p:cBhvr>
                                      <p:tavLst>
                                        <p:tav tm="0">
                                          <p:val>
                                            <p:strVal val="#ppt_h"/>
                                          </p:val>
                                        </p:tav>
                                        <p:tav tm="100000">
                                          <p:val>
                                            <p:strVal val="#ppt_h"/>
                                          </p:val>
                                        </p:tav>
                                      </p:tavLst>
                                    </p:anim>
                                    <p:animEffect transition="in" filter="fade">
                                      <p:cBhvr>
                                        <p:cTn id="9" dur="1000"/>
                                        <p:tgtEl>
                                          <p:spTgt spid="33794"/>
                                        </p:tgtEl>
                                      </p:cBhvr>
                                    </p:animEffect>
                                  </p:childTnLst>
                                </p:cTn>
                              </p:par>
                              <p:par>
                                <p:cTn id="10" presetID="55"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Monks and Their Missions</a:t>
            </a:r>
          </a:p>
        </p:txBody>
      </p:sp>
      <p:sp>
        <p:nvSpPr>
          <p:cNvPr id="3" name="Content Placeholder 2"/>
          <p:cNvSpPr>
            <a:spLocks noGrp="1"/>
          </p:cNvSpPr>
          <p:nvPr>
            <p:ph idx="1"/>
          </p:nvPr>
        </p:nvSpPr>
        <p:spPr/>
        <p:txBody>
          <a:bodyPr/>
          <a:lstStyle/>
          <a:p>
            <a:r>
              <a:rPr lang="en-US" u="sng" dirty="0" smtClean="0"/>
              <a:t>A </a:t>
            </a:r>
            <a:r>
              <a:rPr lang="en-US" b="1" u="sng" dirty="0" smtClean="0">
                <a:solidFill>
                  <a:srgbClr val="FF0000"/>
                </a:solidFill>
              </a:rPr>
              <a:t>Monk</a:t>
            </a:r>
            <a:r>
              <a:rPr lang="en-US" u="sng" dirty="0" smtClean="0"/>
              <a:t> was a person who dedicated their life to the Church</a:t>
            </a:r>
          </a:p>
          <a:p>
            <a:endParaRPr lang="en-US" u="sng" dirty="0" smtClean="0"/>
          </a:p>
          <a:p>
            <a:r>
              <a:rPr lang="en-US" b="1" u="sng" dirty="0" smtClean="0">
                <a:solidFill>
                  <a:srgbClr val="FF0000"/>
                </a:solidFill>
              </a:rPr>
              <a:t>Monasticism</a:t>
            </a:r>
            <a:r>
              <a:rPr lang="en-US" u="sng" dirty="0" smtClean="0"/>
              <a:t>: The practice of living the life of a monk.</a:t>
            </a:r>
          </a:p>
        </p:txBody>
      </p:sp>
      <p:pic>
        <p:nvPicPr>
          <p:cNvPr id="34818" name="Picture 2" descr="http://www.cartage.org.lb/en/themes/GeogHist/histories/middleages/lifemiddle/pix/monk.gif"/>
          <p:cNvPicPr>
            <a:picLocks noChangeAspect="1" noChangeArrowheads="1"/>
          </p:cNvPicPr>
          <p:nvPr/>
        </p:nvPicPr>
        <p:blipFill>
          <a:blip r:embed="rId2" cstate="print"/>
          <a:srcRect/>
          <a:stretch>
            <a:fillRect/>
          </a:stretch>
        </p:blipFill>
        <p:spPr bwMode="auto">
          <a:xfrm>
            <a:off x="6010275" y="4114800"/>
            <a:ext cx="2828925" cy="2514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4818"/>
                                        </p:tgtEl>
                                        <p:attrNameLst>
                                          <p:attrName>style.visibility</p:attrName>
                                        </p:attrNameLst>
                                      </p:cBhvr>
                                      <p:to>
                                        <p:strVal val="visible"/>
                                      </p:to>
                                    </p:set>
                                    <p:anim calcmode="lin" valueType="num">
                                      <p:cBhvr>
                                        <p:cTn id="12" dur="1000" fill="hold"/>
                                        <p:tgtEl>
                                          <p:spTgt spid="34818"/>
                                        </p:tgtEl>
                                        <p:attrNameLst>
                                          <p:attrName>ppt_w</p:attrName>
                                        </p:attrNameLst>
                                      </p:cBhvr>
                                      <p:tavLst>
                                        <p:tav tm="0">
                                          <p:val>
                                            <p:strVal val="#ppt_w*0.70"/>
                                          </p:val>
                                        </p:tav>
                                        <p:tav tm="100000">
                                          <p:val>
                                            <p:strVal val="#ppt_w"/>
                                          </p:val>
                                        </p:tav>
                                      </p:tavLst>
                                    </p:anim>
                                    <p:anim calcmode="lin" valueType="num">
                                      <p:cBhvr>
                                        <p:cTn id="13" dur="1000" fill="hold"/>
                                        <p:tgtEl>
                                          <p:spTgt spid="34818"/>
                                        </p:tgtEl>
                                        <p:attrNameLst>
                                          <p:attrName>ppt_h</p:attrName>
                                        </p:attrNameLst>
                                      </p:cBhvr>
                                      <p:tavLst>
                                        <p:tav tm="0">
                                          <p:val>
                                            <p:strVal val="#ppt_h"/>
                                          </p:val>
                                        </p:tav>
                                        <p:tav tm="100000">
                                          <p:val>
                                            <p:strVal val="#ppt_h"/>
                                          </p:val>
                                        </p:tav>
                                      </p:tavLst>
                                    </p:anim>
                                    <p:animEffect transition="in" filter="fade">
                                      <p:cBhvr>
                                        <p:cTn id="14" dur="1000"/>
                                        <p:tgtEl>
                                          <p:spTgt spid="34818"/>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Vikings</a:t>
            </a:r>
          </a:p>
        </p:txBody>
      </p:sp>
      <p:sp>
        <p:nvSpPr>
          <p:cNvPr id="3" name="Content Placeholder 2"/>
          <p:cNvSpPr>
            <a:spLocks noGrp="1"/>
          </p:cNvSpPr>
          <p:nvPr>
            <p:ph idx="1"/>
          </p:nvPr>
        </p:nvSpPr>
        <p:spPr/>
        <p:txBody>
          <a:bodyPr>
            <a:normAutofit/>
          </a:bodyPr>
          <a:lstStyle/>
          <a:p>
            <a:pPr>
              <a:lnSpc>
                <a:spcPct val="80000"/>
              </a:lnSpc>
            </a:pPr>
            <a:r>
              <a:rPr lang="en-US" sz="3000" u="sng" smtClean="0"/>
              <a:t>The Vikings, or Norsemen, were a group which originated in Scandinavia.</a:t>
            </a:r>
          </a:p>
          <a:p>
            <a:pPr>
              <a:lnSpc>
                <a:spcPct val="80000"/>
              </a:lnSpc>
            </a:pPr>
            <a:endParaRPr lang="en-US" sz="3000" u="sng" smtClean="0"/>
          </a:p>
          <a:p>
            <a:pPr>
              <a:lnSpc>
                <a:spcPct val="80000"/>
              </a:lnSpc>
            </a:pPr>
            <a:r>
              <a:rPr lang="en-US" sz="3000" u="sng" smtClean="0"/>
              <a:t>The Vikings were master ship builders and left their homeland to invade mainland Europe.</a:t>
            </a:r>
          </a:p>
          <a:p>
            <a:pPr>
              <a:lnSpc>
                <a:spcPct val="80000"/>
              </a:lnSpc>
            </a:pPr>
            <a:endParaRPr lang="en-US" sz="3000" smtClean="0"/>
          </a:p>
          <a:p>
            <a:pPr>
              <a:lnSpc>
                <a:spcPct val="80000"/>
              </a:lnSpc>
            </a:pPr>
            <a:r>
              <a:rPr lang="en-US" sz="3000" smtClean="0"/>
              <a:t>They used their ships to sail up the rivers of Europe, raiding and terrorizing along the way</a:t>
            </a:r>
          </a:p>
          <a:p>
            <a:pPr>
              <a:lnSpc>
                <a:spcPct val="80000"/>
              </a:lnSpc>
            </a:pPr>
            <a:endParaRPr lang="en-US" sz="3000" smtClean="0"/>
          </a:p>
          <a:p>
            <a:pPr>
              <a:lnSpc>
                <a:spcPct val="80000"/>
              </a:lnSpc>
            </a:pPr>
            <a:endParaRPr lang="en-US" sz="30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dissolv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304800" y="533400"/>
            <a:ext cx="8382000" cy="5632450"/>
          </a:xfrm>
          <a:prstGeom prst="rect">
            <a:avLst/>
          </a:prstGeom>
          <a:noFill/>
          <a:ln w="9525">
            <a:noFill/>
            <a:miter lim="800000"/>
            <a:headEnd/>
            <a:tailEnd/>
          </a:ln>
        </p:spPr>
        <p:txBody>
          <a:bodyPr>
            <a:spAutoFit/>
          </a:bodyPr>
          <a:lstStyle/>
          <a:p>
            <a:r>
              <a:rPr lang="en-US" sz="3000" u="sng">
                <a:latin typeface="Comic Sans MS" pitchFamily="66" charset="0"/>
              </a:rPr>
              <a:t>Monks were seen as the heroes of the Christian  civilization.</a:t>
            </a:r>
          </a:p>
          <a:p>
            <a:endParaRPr lang="en-US" sz="3000" u="sng">
              <a:latin typeface="Comic Sans MS" pitchFamily="66" charset="0"/>
            </a:endParaRPr>
          </a:p>
          <a:p>
            <a:r>
              <a:rPr lang="en-US" sz="3000" u="sng">
                <a:latin typeface="Comic Sans MS" pitchFamily="66" charset="0"/>
              </a:rPr>
              <a:t>They took care of the poor and provided the “social services” for the time.</a:t>
            </a:r>
          </a:p>
          <a:p>
            <a:endParaRPr lang="en-US" sz="3000">
              <a:latin typeface="Comic Sans MS" pitchFamily="66" charset="0"/>
            </a:endParaRPr>
          </a:p>
          <a:p>
            <a:r>
              <a:rPr lang="en-US" sz="3000">
                <a:latin typeface="Comic Sans MS" pitchFamily="66" charset="0"/>
              </a:rPr>
              <a:t>They were seen as living </a:t>
            </a:r>
            <a:r>
              <a:rPr lang="en-US" sz="3000" u="sng">
                <a:latin typeface="Comic Sans MS" pitchFamily="66" charset="0"/>
              </a:rPr>
              <a:t>the Christian ideal</a:t>
            </a:r>
            <a:r>
              <a:rPr lang="en-US" sz="3000">
                <a:latin typeface="Comic Sans MS" pitchFamily="66" charset="0"/>
              </a:rPr>
              <a:t>, a lifestyle that only a few could aspire to live. </a:t>
            </a:r>
          </a:p>
          <a:p>
            <a:endParaRPr lang="en-US" sz="3000">
              <a:latin typeface="Comic Sans MS" pitchFamily="66" charset="0"/>
            </a:endParaRPr>
          </a:p>
          <a:p>
            <a:r>
              <a:rPr lang="en-US" sz="3000" u="sng">
                <a:latin typeface="Comic Sans MS" pitchFamily="66" charset="0"/>
              </a:rPr>
              <a:t>Many monks were missionaries, they would go out and attempt to convert new groups or peoples to the Christian faith</a:t>
            </a:r>
            <a:r>
              <a:rPr lang="en-US" sz="3000">
                <a:latin typeface="Comic Sans MS" pitchFamily="66"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1000" fill="hold"/>
                                        <p:tgtEl>
                                          <p:spTgt spid="2">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 calcmode="lin" valueType="num">
                                      <p:cBhvr>
                                        <p:cTn id="14" dur="1000" fill="hold"/>
                                        <p:tgtEl>
                                          <p:spTgt spid="2">
                                            <p:txEl>
                                              <p:pRg st="2" end="2"/>
                                            </p:txEl>
                                          </p:spTgt>
                                        </p:tgtEl>
                                        <p:attrNameLst>
                                          <p:attrName>ppt_w</p:attrName>
                                        </p:attrNameLst>
                                      </p:cBhvr>
                                      <p:tavLst>
                                        <p:tav tm="0">
                                          <p:val>
                                            <p:strVal val="#ppt_w*0.70"/>
                                          </p:val>
                                        </p:tav>
                                        <p:tav tm="100000">
                                          <p:val>
                                            <p:strVal val="#ppt_w"/>
                                          </p:val>
                                        </p:tav>
                                      </p:tavLst>
                                    </p:anim>
                                    <p:anim calcmode="lin" valueType="num">
                                      <p:cBhvr>
                                        <p:cTn id="15"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6" dur="10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 calcmode="lin" valueType="num">
                                      <p:cBhvr>
                                        <p:cTn id="21" dur="1000" fill="hold"/>
                                        <p:tgtEl>
                                          <p:spTgt spid="2">
                                            <p:txEl>
                                              <p:pRg st="4" end="4"/>
                                            </p:txEl>
                                          </p:spTgt>
                                        </p:tgtEl>
                                        <p:attrNameLst>
                                          <p:attrName>ppt_w</p:attrName>
                                        </p:attrNameLst>
                                      </p:cBhvr>
                                      <p:tavLst>
                                        <p:tav tm="0">
                                          <p:val>
                                            <p:strVal val="#ppt_w*0.70"/>
                                          </p:val>
                                        </p:tav>
                                        <p:tav tm="100000">
                                          <p:val>
                                            <p:strVal val="#ppt_w"/>
                                          </p:val>
                                        </p:tav>
                                      </p:tavLst>
                                    </p:anim>
                                    <p:anim calcmode="lin" valueType="num">
                                      <p:cBhvr>
                                        <p:cTn id="22" dur="1000" fill="hold"/>
                                        <p:tgtEl>
                                          <p:spTgt spid="2">
                                            <p:txEl>
                                              <p:pRg st="4" end="4"/>
                                            </p:txEl>
                                          </p:spTgt>
                                        </p:tgtEl>
                                        <p:attrNameLst>
                                          <p:attrName>ppt_h</p:attrName>
                                        </p:attrNameLst>
                                      </p:cBhvr>
                                      <p:tavLst>
                                        <p:tav tm="0">
                                          <p:val>
                                            <p:strVal val="#ppt_h"/>
                                          </p:val>
                                        </p:tav>
                                        <p:tav tm="100000">
                                          <p:val>
                                            <p:strVal val="#ppt_h"/>
                                          </p:val>
                                        </p:tav>
                                      </p:tavLst>
                                    </p:anim>
                                    <p:animEffect transition="in" filter="fade">
                                      <p:cBhvr>
                                        <p:cTn id="23" dur="10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 calcmode="lin" valueType="num">
                                      <p:cBhvr>
                                        <p:cTn id="28" dur="1000" fill="hold"/>
                                        <p:tgtEl>
                                          <p:spTgt spid="2">
                                            <p:txEl>
                                              <p:pRg st="6" end="6"/>
                                            </p:txEl>
                                          </p:spTgt>
                                        </p:tgtEl>
                                        <p:attrNameLst>
                                          <p:attrName>ppt_w</p:attrName>
                                        </p:attrNameLst>
                                      </p:cBhvr>
                                      <p:tavLst>
                                        <p:tav tm="0">
                                          <p:val>
                                            <p:strVal val="#ppt_w*0.70"/>
                                          </p:val>
                                        </p:tav>
                                        <p:tav tm="100000">
                                          <p:val>
                                            <p:strVal val="#ppt_w"/>
                                          </p:val>
                                        </p:tav>
                                      </p:tavLst>
                                    </p:anim>
                                    <p:anim calcmode="lin" valueType="num">
                                      <p:cBhvr>
                                        <p:cTn id="29" dur="1000" fill="hold"/>
                                        <p:tgtEl>
                                          <p:spTgt spid="2">
                                            <p:txEl>
                                              <p:pRg st="6" end="6"/>
                                            </p:txEl>
                                          </p:spTgt>
                                        </p:tgtEl>
                                        <p:attrNameLst>
                                          <p:attrName>ppt_h</p:attrName>
                                        </p:attrNameLst>
                                      </p:cBhvr>
                                      <p:tavLst>
                                        <p:tav tm="0">
                                          <p:val>
                                            <p:strVal val="#ppt_h"/>
                                          </p:val>
                                        </p:tav>
                                        <p:tav tm="100000">
                                          <p:val>
                                            <p:strVal val="#ppt_h"/>
                                          </p:val>
                                        </p:tav>
                                      </p:tavLst>
                                    </p:anim>
                                    <p:animEffect transition="in" filter="fade">
                                      <p:cBhvr>
                                        <p:cTn id="30" dur="1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28600" y="228600"/>
            <a:ext cx="8686800" cy="7016750"/>
          </a:xfrm>
          <a:prstGeom prst="rect">
            <a:avLst/>
          </a:prstGeom>
          <a:noFill/>
          <a:ln w="9525">
            <a:noFill/>
            <a:miter lim="800000"/>
            <a:headEnd/>
            <a:tailEnd/>
          </a:ln>
        </p:spPr>
        <p:txBody>
          <a:bodyPr>
            <a:spAutoFit/>
          </a:bodyPr>
          <a:lstStyle/>
          <a:p>
            <a:r>
              <a:rPr lang="en-US" sz="3000" u="sng" dirty="0">
                <a:latin typeface="Comic Sans MS" pitchFamily="66" charset="0"/>
              </a:rPr>
              <a:t>The original ideal of Monastic life was for a Monk to withdraw from </a:t>
            </a:r>
            <a:r>
              <a:rPr lang="en-US" sz="3000" u="sng" dirty="0">
                <a:solidFill>
                  <a:srgbClr val="FF0000"/>
                </a:solidFill>
                <a:latin typeface="Comic Sans MS" pitchFamily="66" charset="0"/>
              </a:rPr>
              <a:t>secular</a:t>
            </a:r>
            <a:r>
              <a:rPr lang="en-US" sz="3000" u="sng" dirty="0">
                <a:latin typeface="Comic Sans MS" pitchFamily="66" charset="0"/>
              </a:rPr>
              <a:t> (</a:t>
            </a:r>
            <a:r>
              <a:rPr lang="en-US" sz="3000" u="sng" dirty="0" smtClean="0">
                <a:latin typeface="Comic Sans MS" pitchFamily="66" charset="0"/>
              </a:rPr>
              <a:t>non-religious or worldly) </a:t>
            </a:r>
            <a:r>
              <a:rPr lang="en-US" sz="3000" u="sng" dirty="0">
                <a:latin typeface="Comic Sans MS" pitchFamily="66" charset="0"/>
              </a:rPr>
              <a:t>life and live alone focusing on prayer and meditation.</a:t>
            </a:r>
          </a:p>
          <a:p>
            <a:endParaRPr lang="en-US" sz="3000" u="sng" dirty="0">
              <a:latin typeface="Comic Sans MS" pitchFamily="66" charset="0"/>
            </a:endParaRPr>
          </a:p>
          <a:p>
            <a:r>
              <a:rPr lang="en-US" sz="3000" u="sng" dirty="0">
                <a:latin typeface="Comic Sans MS" pitchFamily="66" charset="0"/>
              </a:rPr>
              <a:t>A monk came along who </a:t>
            </a:r>
          </a:p>
          <a:p>
            <a:r>
              <a:rPr lang="en-US" sz="3000" u="sng" dirty="0">
                <a:latin typeface="Comic Sans MS" pitchFamily="66" charset="0"/>
              </a:rPr>
              <a:t>changed this structure,</a:t>
            </a:r>
          </a:p>
          <a:p>
            <a:r>
              <a:rPr lang="en-US" sz="3000" u="sng" dirty="0">
                <a:latin typeface="Comic Sans MS" pitchFamily="66" charset="0"/>
              </a:rPr>
              <a:t>this man was St. Benedict.</a:t>
            </a:r>
          </a:p>
          <a:p>
            <a:endParaRPr lang="en-US" sz="3000" u="sng" dirty="0">
              <a:latin typeface="Comic Sans MS" pitchFamily="66" charset="0"/>
            </a:endParaRPr>
          </a:p>
          <a:p>
            <a:r>
              <a:rPr lang="en-US" sz="3000" u="sng" dirty="0">
                <a:latin typeface="Comic Sans MS" pitchFamily="66" charset="0"/>
              </a:rPr>
              <a:t>St. Benedict organized a </a:t>
            </a:r>
          </a:p>
          <a:p>
            <a:r>
              <a:rPr lang="en-US" sz="3000" u="sng" dirty="0">
                <a:latin typeface="Comic Sans MS" pitchFamily="66" charset="0"/>
              </a:rPr>
              <a:t>set of rules and regulations </a:t>
            </a:r>
          </a:p>
          <a:p>
            <a:r>
              <a:rPr lang="en-US" sz="3000" u="sng" dirty="0">
                <a:latin typeface="Comic Sans MS" pitchFamily="66" charset="0"/>
              </a:rPr>
              <a:t>for the establishment and</a:t>
            </a:r>
          </a:p>
          <a:p>
            <a:r>
              <a:rPr lang="en-US" sz="3000" u="sng" dirty="0">
                <a:latin typeface="Comic Sans MS" pitchFamily="66" charset="0"/>
              </a:rPr>
              <a:t> running of monasteries.</a:t>
            </a:r>
          </a:p>
          <a:p>
            <a:endParaRPr lang="en-US" sz="3000" dirty="0">
              <a:latin typeface="Comic Sans MS" pitchFamily="66" charset="0"/>
            </a:endParaRPr>
          </a:p>
          <a:p>
            <a:endParaRPr lang="en-US" sz="3000" dirty="0">
              <a:latin typeface="Comic Sans MS" pitchFamily="66" charset="0"/>
            </a:endParaRPr>
          </a:p>
        </p:txBody>
      </p:sp>
      <p:pic>
        <p:nvPicPr>
          <p:cNvPr id="35842" name="Picture 2" descr="http://tomroeser.com/blog/img/f24577/holycard_st_benedict.jpg"/>
          <p:cNvPicPr>
            <a:picLocks noChangeAspect="1" noChangeArrowheads="1"/>
          </p:cNvPicPr>
          <p:nvPr/>
        </p:nvPicPr>
        <p:blipFill>
          <a:blip r:embed="rId2" cstate="print"/>
          <a:srcRect/>
          <a:stretch>
            <a:fillRect/>
          </a:stretch>
        </p:blipFill>
        <p:spPr bwMode="auto">
          <a:xfrm>
            <a:off x="5562600" y="2133600"/>
            <a:ext cx="3200400" cy="4124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5842"/>
                                        </p:tgtEl>
                                        <p:attrNameLst>
                                          <p:attrName>style.visibility</p:attrName>
                                        </p:attrNameLst>
                                      </p:cBhvr>
                                      <p:to>
                                        <p:strVal val="visible"/>
                                      </p:to>
                                    </p:set>
                                    <p:anim calcmode="lin" valueType="num">
                                      <p:cBhvr>
                                        <p:cTn id="7" dur="1000" fill="hold"/>
                                        <p:tgtEl>
                                          <p:spTgt spid="35842"/>
                                        </p:tgtEl>
                                        <p:attrNameLst>
                                          <p:attrName>ppt_w</p:attrName>
                                        </p:attrNameLst>
                                      </p:cBhvr>
                                      <p:tavLst>
                                        <p:tav tm="0">
                                          <p:val>
                                            <p:strVal val="#ppt_w*0.70"/>
                                          </p:val>
                                        </p:tav>
                                        <p:tav tm="100000">
                                          <p:val>
                                            <p:strVal val="#ppt_w"/>
                                          </p:val>
                                        </p:tav>
                                      </p:tavLst>
                                    </p:anim>
                                    <p:anim calcmode="lin" valueType="num">
                                      <p:cBhvr>
                                        <p:cTn id="8" dur="1000" fill="hold"/>
                                        <p:tgtEl>
                                          <p:spTgt spid="35842"/>
                                        </p:tgtEl>
                                        <p:attrNameLst>
                                          <p:attrName>ppt_h</p:attrName>
                                        </p:attrNameLst>
                                      </p:cBhvr>
                                      <p:tavLst>
                                        <p:tav tm="0">
                                          <p:val>
                                            <p:strVal val="#ppt_h"/>
                                          </p:val>
                                        </p:tav>
                                        <p:tav tm="100000">
                                          <p:val>
                                            <p:strVal val="#ppt_h"/>
                                          </p:val>
                                        </p:tav>
                                      </p:tavLst>
                                    </p:anim>
                                    <p:animEffect transition="in" filter="fade">
                                      <p:cBhvr>
                                        <p:cTn id="9" dur="1000"/>
                                        <p:tgtEl>
                                          <p:spTgt spid="3584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0000"/>
                </a:solidFill>
              </a:rPr>
              <a:t>Benedictine Rules</a:t>
            </a:r>
          </a:p>
        </p:txBody>
      </p:sp>
      <p:sp>
        <p:nvSpPr>
          <p:cNvPr id="3" name="Content Placeholder 2"/>
          <p:cNvSpPr>
            <a:spLocks noGrp="1"/>
          </p:cNvSpPr>
          <p:nvPr>
            <p:ph idx="1"/>
          </p:nvPr>
        </p:nvSpPr>
        <p:spPr/>
        <p:txBody>
          <a:bodyPr rtlCol="0">
            <a:normAutofit fontScale="92500" lnSpcReduction="10000"/>
          </a:bodyPr>
          <a:lstStyle/>
          <a:p>
            <a:pPr fontAlgn="auto">
              <a:spcAft>
                <a:spcPts val="0"/>
              </a:spcAft>
              <a:buFont typeface="Arial" pitchFamily="34" charset="0"/>
              <a:buChar char="•"/>
              <a:defRPr/>
            </a:pPr>
            <a:r>
              <a:rPr lang="en-US" u="sng" dirty="0" smtClean="0"/>
              <a:t>St. Benedict called for Monks to live in poverty.</a:t>
            </a:r>
          </a:p>
          <a:p>
            <a:pPr fontAlgn="auto">
              <a:spcAft>
                <a:spcPts val="0"/>
              </a:spcAft>
              <a:buFont typeface="Arial" pitchFamily="34" charset="0"/>
              <a:buChar char="•"/>
              <a:defRPr/>
            </a:pPr>
            <a:r>
              <a:rPr lang="en-US" u="sng" dirty="0" smtClean="0"/>
              <a:t>They were to study, do labor, and obey the abbot, or head of the monastery.</a:t>
            </a:r>
          </a:p>
          <a:p>
            <a:pPr fontAlgn="auto">
              <a:spcAft>
                <a:spcPts val="0"/>
              </a:spcAft>
              <a:buFont typeface="Arial" pitchFamily="34" charset="0"/>
              <a:buChar char="•"/>
              <a:defRPr/>
            </a:pPr>
            <a:r>
              <a:rPr lang="en-US" u="sng" dirty="0" smtClean="0"/>
              <a:t>They had to pray often, work hard, talk as little as possible, and give up all of their private property to the Monastery</a:t>
            </a:r>
            <a:r>
              <a:rPr lang="en-US" dirty="0" smtClean="0"/>
              <a:t>.</a:t>
            </a:r>
          </a:p>
          <a:p>
            <a:pPr fontAlgn="auto">
              <a:spcAft>
                <a:spcPts val="0"/>
              </a:spcAft>
              <a:buFont typeface="Arial" pitchFamily="34" charset="0"/>
              <a:buChar char="•"/>
              <a:defRPr/>
            </a:pPr>
            <a:r>
              <a:rPr lang="en-US" dirty="0" smtClean="0"/>
              <a:t>His ideal was for monks to no longer be isolated, but to live in communities where they could perform more good.</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 calcmode="lin" valueType="num">
                                      <p:cBhvr>
                                        <p:cTn id="35"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What about Women?</a:t>
            </a:r>
          </a:p>
        </p:txBody>
      </p:sp>
      <p:sp>
        <p:nvSpPr>
          <p:cNvPr id="3" name="TextBox 2"/>
          <p:cNvSpPr txBox="1">
            <a:spLocks noChangeArrowheads="1"/>
          </p:cNvSpPr>
          <p:nvPr/>
        </p:nvSpPr>
        <p:spPr bwMode="auto">
          <a:xfrm>
            <a:off x="228600" y="838200"/>
            <a:ext cx="5638800" cy="5632450"/>
          </a:xfrm>
          <a:prstGeom prst="rect">
            <a:avLst/>
          </a:prstGeom>
          <a:noFill/>
          <a:ln w="9525">
            <a:noFill/>
            <a:miter lim="800000"/>
            <a:headEnd/>
            <a:tailEnd/>
          </a:ln>
        </p:spPr>
        <p:txBody>
          <a:bodyPr>
            <a:spAutoFit/>
          </a:bodyPr>
          <a:lstStyle/>
          <a:p>
            <a:r>
              <a:rPr lang="en-US" sz="2400" u="sng">
                <a:latin typeface="Comic Sans MS" pitchFamily="66" charset="0"/>
              </a:rPr>
              <a:t>Women could also dedicate their lives to the church and its spiritual mission.</a:t>
            </a:r>
          </a:p>
          <a:p>
            <a:endParaRPr lang="en-US" sz="2400" u="sng">
              <a:latin typeface="Comic Sans MS" pitchFamily="66" charset="0"/>
            </a:endParaRPr>
          </a:p>
          <a:p>
            <a:r>
              <a:rPr lang="en-US" sz="2400" u="sng">
                <a:latin typeface="Comic Sans MS" pitchFamily="66" charset="0"/>
              </a:rPr>
              <a:t>Women who dedicated their lives to the church were known as Nuns.</a:t>
            </a:r>
          </a:p>
          <a:p>
            <a:endParaRPr lang="en-US" sz="2400">
              <a:latin typeface="Comic Sans MS" pitchFamily="66" charset="0"/>
            </a:endParaRPr>
          </a:p>
          <a:p>
            <a:r>
              <a:rPr lang="en-US" sz="2400" u="sng">
                <a:latin typeface="Comic Sans MS" pitchFamily="66" charset="0"/>
              </a:rPr>
              <a:t>Nuns lived in convents which were headed by an Abbess.</a:t>
            </a:r>
          </a:p>
          <a:p>
            <a:endParaRPr lang="en-US" sz="2400">
              <a:latin typeface="Comic Sans MS" pitchFamily="66" charset="0"/>
            </a:endParaRPr>
          </a:p>
          <a:p>
            <a:r>
              <a:rPr lang="en-US" sz="2400">
                <a:latin typeface="Comic Sans MS" pitchFamily="66" charset="0"/>
              </a:rPr>
              <a:t>Convents offered women opportunities they would not have if they stayed home and became wives and mothers.  In convents women could get an education and be involved in a community.</a:t>
            </a:r>
          </a:p>
        </p:txBody>
      </p:sp>
      <p:pic>
        <p:nvPicPr>
          <p:cNvPr id="36866" name="Picture 2" descr="http://www.englishare.net/literature/guinevere-nun.jpg"/>
          <p:cNvPicPr>
            <a:picLocks noChangeAspect="1" noChangeArrowheads="1"/>
          </p:cNvPicPr>
          <p:nvPr/>
        </p:nvPicPr>
        <p:blipFill>
          <a:blip r:embed="rId2" cstate="print"/>
          <a:srcRect l="4433" t="1479" r="6924" b="2403"/>
          <a:stretch>
            <a:fillRect/>
          </a:stretch>
        </p:blipFill>
        <p:spPr bwMode="auto">
          <a:xfrm>
            <a:off x="5867400" y="990600"/>
            <a:ext cx="3048000" cy="4953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36866"/>
                                        </p:tgtEl>
                                        <p:attrNameLst>
                                          <p:attrName>style.visibility</p:attrName>
                                        </p:attrNameLst>
                                      </p:cBhvr>
                                      <p:to>
                                        <p:strVal val="visible"/>
                                      </p:to>
                                    </p:set>
                                    <p:anim calcmode="lin" valueType="num">
                                      <p:cBhvr>
                                        <p:cTn id="12" dur="1000" fill="hold"/>
                                        <p:tgtEl>
                                          <p:spTgt spid="36866"/>
                                        </p:tgtEl>
                                        <p:attrNameLst>
                                          <p:attrName>ppt_w</p:attrName>
                                        </p:attrNameLst>
                                      </p:cBhvr>
                                      <p:tavLst>
                                        <p:tav tm="0">
                                          <p:val>
                                            <p:strVal val="#ppt_w*0.70"/>
                                          </p:val>
                                        </p:tav>
                                        <p:tav tm="100000">
                                          <p:val>
                                            <p:strVal val="#ppt_w"/>
                                          </p:val>
                                        </p:tav>
                                      </p:tavLst>
                                    </p:anim>
                                    <p:anim calcmode="lin" valueType="num">
                                      <p:cBhvr>
                                        <p:cTn id="13" dur="1000" fill="hold"/>
                                        <p:tgtEl>
                                          <p:spTgt spid="36866"/>
                                        </p:tgtEl>
                                        <p:attrNameLst>
                                          <p:attrName>ppt_h</p:attrName>
                                        </p:attrNameLst>
                                      </p:cBhvr>
                                      <p:tavLst>
                                        <p:tav tm="0">
                                          <p:val>
                                            <p:strVal val="#ppt_h"/>
                                          </p:val>
                                        </p:tav>
                                        <p:tav tm="100000">
                                          <p:val>
                                            <p:strVal val="#ppt_h"/>
                                          </p:val>
                                        </p:tav>
                                      </p:tavLst>
                                    </p:anim>
                                    <p:animEffect transition="in" filter="fade">
                                      <p:cBhvr>
                                        <p:cTn id="14" dur="1000"/>
                                        <p:tgtEl>
                                          <p:spTgt spid="3686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 calcmode="lin" valueType="num">
                                      <p:cBhvr>
                                        <p:cTn id="40"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1"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2"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Sect. 4</a:t>
            </a:r>
            <a:endParaRPr lang="en-US" dirty="0"/>
          </a:p>
        </p:txBody>
      </p:sp>
      <p:sp>
        <p:nvSpPr>
          <p:cNvPr id="3" name="Subtitle 2"/>
          <p:cNvSpPr>
            <a:spLocks noGrp="1"/>
          </p:cNvSpPr>
          <p:nvPr>
            <p:ph type="subTitle" idx="1"/>
          </p:nvPr>
        </p:nvSpPr>
        <p:spPr/>
        <p:txBody>
          <a:bodyPr/>
          <a:lstStyle/>
          <a:p>
            <a:r>
              <a:rPr lang="en-US" dirty="0" smtClean="0"/>
              <a:t>Economic Expansion and Trade</a:t>
            </a:r>
            <a:endParaRPr lang="en-US"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52400"/>
            <a:ext cx="7467600" cy="1143000"/>
          </a:xfrm>
        </p:spPr>
        <p:txBody>
          <a:bodyPr rtlCol="0">
            <a:normAutofit/>
          </a:bodyPr>
          <a:lstStyle/>
          <a:p>
            <a:pPr fontAlgn="auto">
              <a:spcAft>
                <a:spcPts val="0"/>
              </a:spcAft>
              <a:defRPr/>
            </a:pPr>
            <a:r>
              <a:rPr lang="en-US" dirty="0" smtClean="0">
                <a:latin typeface="+mn-lt"/>
              </a:rPr>
              <a:t>Peasants, Trade, and Cities</a:t>
            </a:r>
            <a:endParaRPr lang="en-US" dirty="0">
              <a:latin typeface="+mn-lt"/>
            </a:endParaRPr>
          </a:p>
        </p:txBody>
      </p:sp>
      <p:sp>
        <p:nvSpPr>
          <p:cNvPr id="3" name="Content Placeholder 2"/>
          <p:cNvSpPr>
            <a:spLocks noGrp="1"/>
          </p:cNvSpPr>
          <p:nvPr>
            <p:ph idx="1"/>
          </p:nvPr>
        </p:nvSpPr>
        <p:spPr>
          <a:xfrm>
            <a:off x="304800" y="1219200"/>
            <a:ext cx="8534400" cy="5334000"/>
          </a:xfrm>
        </p:spPr>
        <p:txBody>
          <a:bodyPr/>
          <a:lstStyle/>
          <a:p>
            <a:r>
              <a:rPr lang="en-US" u="sng" smtClean="0"/>
              <a:t>Between 1000 and 1300 the population of Europe grew dramatically, the population grew from about 38 million to 74 million people</a:t>
            </a:r>
            <a:r>
              <a:rPr lang="en-US" smtClean="0"/>
              <a:t>.</a:t>
            </a:r>
          </a:p>
          <a:p>
            <a:pPr lvl="1"/>
            <a:r>
              <a:rPr lang="en-US" sz="3200" smtClean="0"/>
              <a:t>Conditions were </a:t>
            </a:r>
            <a:r>
              <a:rPr lang="en-US" sz="3200" u="sng" smtClean="0"/>
              <a:t>more peaceful and people felt more secure.</a:t>
            </a:r>
          </a:p>
          <a:p>
            <a:pPr lvl="1"/>
            <a:r>
              <a:rPr lang="en-US" sz="3200" smtClean="0"/>
              <a:t>There was a </a:t>
            </a:r>
            <a:r>
              <a:rPr lang="en-US" sz="3200" u="sng" smtClean="0"/>
              <a:t>warming trend </a:t>
            </a:r>
            <a:r>
              <a:rPr lang="en-US" sz="3200" smtClean="0"/>
              <a:t>in Europe’s climate.</a:t>
            </a:r>
          </a:p>
          <a:p>
            <a:pPr lvl="1"/>
            <a:r>
              <a:rPr lang="en-US" sz="3200" smtClean="0"/>
              <a:t>There were </a:t>
            </a:r>
            <a:r>
              <a:rPr lang="en-US" sz="3200" u="sng" smtClean="0"/>
              <a:t>vast improvement in agricultural technology</a:t>
            </a:r>
            <a:r>
              <a:rPr lang="en-US" sz="3200" smtClean="0"/>
              <a:t> which allowed them to grow more food.</a:t>
            </a:r>
          </a:p>
          <a:p>
            <a:pPr lvl="1"/>
            <a:endParaRPr lang="en-US" sz="320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dissolve">
                                      <p:cBhvr>
                                        <p:cTn id="2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bldLvl="2"/>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latin typeface="+mn-lt"/>
              </a:rPr>
              <a:t>Improvement in Agricultural Technology</a:t>
            </a:r>
            <a:endParaRPr lang="en-US" dirty="0">
              <a:latin typeface="+mn-lt"/>
            </a:endParaRPr>
          </a:p>
        </p:txBody>
      </p:sp>
      <p:sp>
        <p:nvSpPr>
          <p:cNvPr id="3" name="Content Placeholder 2"/>
          <p:cNvSpPr>
            <a:spLocks noGrp="1"/>
          </p:cNvSpPr>
          <p:nvPr>
            <p:ph idx="1"/>
          </p:nvPr>
        </p:nvSpPr>
        <p:spPr/>
        <p:txBody>
          <a:bodyPr/>
          <a:lstStyle/>
          <a:p>
            <a:r>
              <a:rPr lang="en-US" u="sng" smtClean="0"/>
              <a:t>Windmills</a:t>
            </a:r>
          </a:p>
          <a:p>
            <a:r>
              <a:rPr lang="en-US" u="sng" smtClean="0"/>
              <a:t>Water Wheels</a:t>
            </a:r>
          </a:p>
          <a:p>
            <a:r>
              <a:rPr lang="en-US" u="sng" smtClean="0"/>
              <a:t>Iron tools</a:t>
            </a:r>
          </a:p>
          <a:p>
            <a:r>
              <a:rPr lang="en-US" u="sng" smtClean="0"/>
              <a:t>Iron plow (could go down </a:t>
            </a:r>
          </a:p>
          <a:p>
            <a:pPr>
              <a:buFont typeface="Arial" charset="0"/>
              <a:buNone/>
            </a:pPr>
            <a:r>
              <a:rPr lang="en-US" u="sng" smtClean="0"/>
              <a:t>    much deeper into the soil)</a:t>
            </a:r>
          </a:p>
          <a:p>
            <a:r>
              <a:rPr lang="en-US" u="sng" smtClean="0"/>
              <a:t>Horse collar</a:t>
            </a:r>
          </a:p>
          <a:p>
            <a:r>
              <a:rPr lang="en-US" u="sng" smtClean="0"/>
              <a:t>System of crop rotation</a:t>
            </a:r>
          </a:p>
        </p:txBody>
      </p:sp>
      <p:pic>
        <p:nvPicPr>
          <p:cNvPr id="8" name="Picture 7" descr="peasant.gif"/>
          <p:cNvPicPr>
            <a:picLocks noChangeAspect="1"/>
          </p:cNvPicPr>
          <p:nvPr/>
        </p:nvPicPr>
        <p:blipFill>
          <a:blip r:embed="rId2" cstate="print"/>
          <a:srcRect/>
          <a:stretch>
            <a:fillRect/>
          </a:stretch>
        </p:blipFill>
        <p:spPr bwMode="auto">
          <a:xfrm>
            <a:off x="5791200" y="1828800"/>
            <a:ext cx="3048000" cy="4156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8"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diamond(in)">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diamond(in)">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diamond(in)">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8" presetClass="entr" presetSubtype="16"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diamond(in)">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8" presetClass="entr" presetSubtype="16"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diamond(in)">
                                      <p:cBhvr>
                                        <p:cTn id="35" dur="500"/>
                                        <p:tgtEl>
                                          <p:spTgt spid="3">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ntr" presetSubtype="16" fill="hold" grpId="0" nodeType="clickEffect">
                                  <p:stCondLst>
                                    <p:cond delay="0"/>
                                  </p:stCondLst>
                                  <p:childTnLst>
                                    <p:set>
                                      <p:cBhvr>
                                        <p:cTn id="39" dur="1" fill="hold">
                                          <p:stCondLst>
                                            <p:cond delay="0"/>
                                          </p:stCondLst>
                                        </p:cTn>
                                        <p:tgtEl>
                                          <p:spTgt spid="3">
                                            <p:txEl>
                                              <p:pRg st="5" end="5"/>
                                            </p:txEl>
                                          </p:spTgt>
                                        </p:tgtEl>
                                        <p:attrNameLst>
                                          <p:attrName>style.visibility</p:attrName>
                                        </p:attrNameLst>
                                      </p:cBhvr>
                                      <p:to>
                                        <p:strVal val="visible"/>
                                      </p:to>
                                    </p:set>
                                    <p:animEffect transition="in" filter="diamond(in)">
                                      <p:cBhvr>
                                        <p:cTn id="40" dur="500"/>
                                        <p:tgtEl>
                                          <p:spTgt spid="3">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8" presetClass="entr" presetSubtype="16"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diamond(in)">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Three Field System</a:t>
            </a:r>
          </a:p>
        </p:txBody>
      </p:sp>
      <p:sp>
        <p:nvSpPr>
          <p:cNvPr id="3" name="Content Placeholder 2"/>
          <p:cNvSpPr>
            <a:spLocks noGrp="1"/>
          </p:cNvSpPr>
          <p:nvPr>
            <p:ph idx="1"/>
          </p:nvPr>
        </p:nvSpPr>
        <p:spPr>
          <a:xfrm>
            <a:off x="304800" y="1371600"/>
            <a:ext cx="8305800" cy="4754563"/>
          </a:xfrm>
        </p:spPr>
        <p:txBody>
          <a:bodyPr rtlCol="0">
            <a:normAutofit fontScale="92500" lnSpcReduction="20000"/>
          </a:bodyPr>
          <a:lstStyle/>
          <a:p>
            <a:pPr fontAlgn="auto">
              <a:spcAft>
                <a:spcPts val="0"/>
              </a:spcAft>
              <a:buFont typeface="Arial" pitchFamily="34" charset="0"/>
              <a:buChar char="•"/>
              <a:defRPr/>
            </a:pPr>
            <a:r>
              <a:rPr lang="en-US" dirty="0" smtClean="0"/>
              <a:t>The method </a:t>
            </a:r>
            <a:r>
              <a:rPr lang="en-US" u="sng" dirty="0" smtClean="0"/>
              <a:t>of </a:t>
            </a:r>
            <a:r>
              <a:rPr lang="en-US" b="1" u="sng" dirty="0" smtClean="0"/>
              <a:t>crop rotation</a:t>
            </a:r>
            <a:r>
              <a:rPr lang="en-US" u="sng" dirty="0" smtClean="0"/>
              <a:t>, or the </a:t>
            </a:r>
            <a:r>
              <a:rPr lang="en-US" b="1" u="sng" dirty="0" smtClean="0">
                <a:solidFill>
                  <a:srgbClr val="FF0000"/>
                </a:solidFill>
              </a:rPr>
              <a:t>three field system</a:t>
            </a:r>
            <a:r>
              <a:rPr lang="en-US" u="sng" dirty="0" smtClean="0"/>
              <a:t>, was developed during the middle ages.</a:t>
            </a:r>
          </a:p>
          <a:p>
            <a:pPr fontAlgn="auto">
              <a:spcAft>
                <a:spcPts val="0"/>
              </a:spcAft>
              <a:buFont typeface="Arial" pitchFamily="34" charset="0"/>
              <a:buChar char="•"/>
              <a:defRPr/>
            </a:pPr>
            <a:r>
              <a:rPr lang="en-US" dirty="0" smtClean="0"/>
              <a:t>Originally half the land would be planted and the other half would be fallow (unplanted)</a:t>
            </a:r>
          </a:p>
          <a:p>
            <a:pPr fontAlgn="auto">
              <a:spcAft>
                <a:spcPts val="0"/>
              </a:spcAft>
              <a:buFont typeface="Arial" pitchFamily="34" charset="0"/>
              <a:buChar char="•"/>
              <a:defRPr/>
            </a:pPr>
            <a:r>
              <a:rPr lang="en-US" dirty="0" smtClean="0"/>
              <a:t>Under the new system the </a:t>
            </a:r>
            <a:r>
              <a:rPr lang="en-US" u="sng" dirty="0" smtClean="0"/>
              <a:t>land was divided into three fields.  Two were planted and one would be left fallow.  Crops which used different nutrients would be planted in the two fields and would rotate to let the soil rest</a:t>
            </a:r>
            <a:r>
              <a:rPr lang="en-US" dirty="0" smtClean="0"/>
              <a:t>.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dissolv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uncp.edu/home/rwb/Tres_Riches_Heures_March1410.jpg"/>
          <p:cNvPicPr>
            <a:picLocks noChangeAspect="1" noChangeArrowheads="1"/>
          </p:cNvPicPr>
          <p:nvPr/>
        </p:nvPicPr>
        <p:blipFill>
          <a:blip r:embed="rId2" cstate="print"/>
          <a:srcRect/>
          <a:stretch>
            <a:fillRect/>
          </a:stretch>
        </p:blipFill>
        <p:spPr bwMode="auto">
          <a:xfrm>
            <a:off x="2514600" y="228600"/>
            <a:ext cx="3962400" cy="6400800"/>
          </a:xfrm>
          <a:prstGeom prst="rect">
            <a:avLst/>
          </a:prstGeom>
          <a:noFill/>
          <a:ln w="9525">
            <a:noFill/>
            <a:miter lim="800000"/>
            <a:headEnd/>
            <a:tailEnd/>
          </a:ln>
        </p:spPr>
      </p:pic>
      <p:sp>
        <p:nvSpPr>
          <p:cNvPr id="10243" name="AutoShape 6" descr="http://www.whatdotheyeat.org/peasant.jpg"/>
          <p:cNvSpPr>
            <a:spLocks noChangeAspect="1" noChangeArrowheads="1"/>
          </p:cNvSpPr>
          <p:nvPr/>
        </p:nvSpPr>
        <p:spPr bwMode="auto">
          <a:xfrm>
            <a:off x="63500" y="-136525"/>
            <a:ext cx="304800" cy="304800"/>
          </a:xfrm>
          <a:prstGeom prst="rect">
            <a:avLst/>
          </a:prstGeom>
          <a:noFill/>
          <a:ln w="9525">
            <a:noFill/>
            <a:miter lim="800000"/>
            <a:headEnd/>
            <a:tailEnd/>
          </a:ln>
        </p:spPr>
        <p:txBody>
          <a:bodyPr/>
          <a:lstStyle/>
          <a:p>
            <a:endParaRPr lang="en-US">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22"/>
                                        </p:tgtEl>
                                        <p:attrNameLst>
                                          <p:attrName>style.visibility</p:attrName>
                                        </p:attrNameLst>
                                      </p:cBhvr>
                                      <p:to>
                                        <p:strVal val="visible"/>
                                      </p:to>
                                    </p:set>
                                    <p:animEffect transition="in" filter="dissolve">
                                      <p:cBhvr>
                                        <p:cTn id="7" dur="500"/>
                                        <p:tgtEl>
                                          <p:spTgt spid="307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Crops</a:t>
            </a:r>
          </a:p>
        </p:txBody>
      </p:sp>
      <p:sp>
        <p:nvSpPr>
          <p:cNvPr id="3" name="Content Placeholder 2"/>
          <p:cNvSpPr>
            <a:spLocks noGrp="1"/>
          </p:cNvSpPr>
          <p:nvPr>
            <p:ph idx="1"/>
          </p:nvPr>
        </p:nvSpPr>
        <p:spPr>
          <a:xfrm>
            <a:off x="228600" y="1143000"/>
            <a:ext cx="8686800" cy="5257800"/>
          </a:xfrm>
        </p:spPr>
        <p:txBody>
          <a:bodyPr/>
          <a:lstStyle/>
          <a:p>
            <a:r>
              <a:rPr lang="en-US" sz="3600" smtClean="0"/>
              <a:t>In the three field system one was planted with grains which were harvested in the summer. </a:t>
            </a:r>
          </a:p>
          <a:p>
            <a:r>
              <a:rPr lang="en-US" sz="3600" smtClean="0"/>
              <a:t>The second was planted in the spring with grains such as oats and barley and vegetables such as peas and beans. Which were harvested in the fall.</a:t>
            </a:r>
          </a:p>
          <a:p>
            <a:r>
              <a:rPr lang="en-US" sz="3600" smtClean="0"/>
              <a:t>The third field was left fallow, or unplanted.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304800"/>
            <a:ext cx="6858000" cy="6324600"/>
          </a:xfrm>
        </p:spPr>
        <p:txBody>
          <a:bodyPr>
            <a:normAutofit/>
          </a:bodyPr>
          <a:lstStyle/>
          <a:p>
            <a:pPr>
              <a:lnSpc>
                <a:spcPct val="80000"/>
              </a:lnSpc>
              <a:buFont typeface="Arial" charset="0"/>
              <a:buNone/>
            </a:pPr>
            <a:r>
              <a:rPr lang="en-US" sz="3000" u="sng" smtClean="0"/>
              <a:t>The Vikings used their long, open, wooden ships to sail as far as North America.</a:t>
            </a:r>
          </a:p>
          <a:p>
            <a:pPr>
              <a:lnSpc>
                <a:spcPct val="80000"/>
              </a:lnSpc>
              <a:buFont typeface="Arial" charset="0"/>
              <a:buNone/>
            </a:pPr>
            <a:endParaRPr lang="en-US" sz="3000" u="sng" smtClean="0"/>
          </a:p>
          <a:p>
            <a:pPr>
              <a:lnSpc>
                <a:spcPct val="80000"/>
              </a:lnSpc>
              <a:buFont typeface="Arial" charset="0"/>
              <a:buNone/>
            </a:pPr>
            <a:r>
              <a:rPr lang="en-US" sz="3000" u="sng" smtClean="0"/>
              <a:t>They had a rich culture which included poetry and mythology.  They were excellent craftsmen working and contributed to trade in the Late, or High, Middle Ages.</a:t>
            </a:r>
          </a:p>
          <a:p>
            <a:pPr>
              <a:lnSpc>
                <a:spcPct val="80000"/>
              </a:lnSpc>
              <a:buFont typeface="Arial" charset="0"/>
              <a:buNone/>
            </a:pPr>
            <a:endParaRPr lang="en-US" sz="3000" u="sng" smtClean="0"/>
          </a:p>
          <a:p>
            <a:pPr>
              <a:lnSpc>
                <a:spcPct val="80000"/>
              </a:lnSpc>
              <a:buFont typeface="Arial" charset="0"/>
              <a:buNone/>
            </a:pPr>
            <a:r>
              <a:rPr lang="en-US" sz="3000" u="sng" smtClean="0"/>
              <a:t>The Vikings virtually destroyed the areas they invaded at the time and their invasions  heightened the insecurity which helped lead to the development of Feudalism.</a:t>
            </a:r>
          </a:p>
        </p:txBody>
      </p:sp>
      <p:pic>
        <p:nvPicPr>
          <p:cNvPr id="4" name="imgMain" descr="http://pro.corbis.com/images/IH136739.jpg?size=67&amp;uid=%7b37744186-2071-4cf0-a21a-92940b1abc14%7d"/>
          <p:cNvPicPr>
            <a:picLocks noChangeAspect="1" noChangeArrowheads="1"/>
          </p:cNvPicPr>
          <p:nvPr/>
        </p:nvPicPr>
        <p:blipFill>
          <a:blip r:embed="rId2" cstate="print"/>
          <a:srcRect/>
          <a:stretch>
            <a:fillRect/>
          </a:stretch>
        </p:blipFill>
        <p:spPr bwMode="auto">
          <a:xfrm>
            <a:off x="7162800" y="304800"/>
            <a:ext cx="1752600" cy="2743200"/>
          </a:xfrm>
          <a:prstGeom prst="rect">
            <a:avLst/>
          </a:prstGeom>
          <a:noFill/>
          <a:ln w="9525">
            <a:noFill/>
            <a:miter lim="800000"/>
            <a:headEnd/>
            <a:tailEnd/>
          </a:ln>
        </p:spPr>
      </p:pic>
      <p:pic>
        <p:nvPicPr>
          <p:cNvPr id="5" name="imgMain" descr="http://pro.corbis.com/images/42-18334283.jpg?size=67&amp;uid=%7b6787916c-dde5-4f7a-9ead-f2b92f10de40%7d"/>
          <p:cNvPicPr>
            <a:picLocks noChangeAspect="1" noChangeArrowheads="1"/>
          </p:cNvPicPr>
          <p:nvPr/>
        </p:nvPicPr>
        <p:blipFill>
          <a:blip r:embed="rId3" cstate="print"/>
          <a:srcRect/>
          <a:stretch>
            <a:fillRect/>
          </a:stretch>
        </p:blipFill>
        <p:spPr bwMode="auto">
          <a:xfrm>
            <a:off x="7239000" y="3962400"/>
            <a:ext cx="1612900" cy="21526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0.70"/>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p:cTn id="33"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4"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5"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457200" y="0"/>
            <a:ext cx="8229600" cy="1143000"/>
          </a:xfrm>
        </p:spPr>
        <p:txBody>
          <a:bodyPr/>
          <a:lstStyle/>
          <a:p>
            <a:r>
              <a:rPr lang="en-US" smtClean="0"/>
              <a:t>The Revival of Trade</a:t>
            </a:r>
          </a:p>
        </p:txBody>
      </p:sp>
      <p:sp>
        <p:nvSpPr>
          <p:cNvPr id="3" name="Content Placeholder 2"/>
          <p:cNvSpPr>
            <a:spLocks noGrp="1"/>
          </p:cNvSpPr>
          <p:nvPr>
            <p:ph idx="1"/>
          </p:nvPr>
        </p:nvSpPr>
        <p:spPr>
          <a:xfrm>
            <a:off x="152400" y="990600"/>
            <a:ext cx="5715000" cy="5638800"/>
          </a:xfrm>
        </p:spPr>
        <p:txBody>
          <a:bodyPr rtlCol="0">
            <a:normAutofit fontScale="85000" lnSpcReduction="10000"/>
          </a:bodyPr>
          <a:lstStyle/>
          <a:p>
            <a:pPr fontAlgn="auto">
              <a:spcAft>
                <a:spcPts val="0"/>
              </a:spcAft>
              <a:buFont typeface="Arial" pitchFamily="34" charset="0"/>
              <a:buChar char="•"/>
              <a:defRPr/>
            </a:pPr>
            <a:r>
              <a:rPr lang="en-US" u="sng" dirty="0" smtClean="0"/>
              <a:t>Medieval Europe was a mostly agrarian society, but during the eleventh and twelfth centuries Europe experienced a growth in towns and cities. </a:t>
            </a:r>
          </a:p>
          <a:p>
            <a:pPr fontAlgn="auto">
              <a:spcAft>
                <a:spcPts val="0"/>
              </a:spcAft>
              <a:buFont typeface="Arial" pitchFamily="34" charset="0"/>
              <a:buChar char="•"/>
              <a:defRPr/>
            </a:pPr>
            <a:r>
              <a:rPr lang="en-US" u="sng" dirty="0" smtClean="0"/>
              <a:t>The increase in agricultural output allowed for the development of trade</a:t>
            </a:r>
            <a:r>
              <a:rPr lang="en-US" dirty="0" smtClean="0"/>
              <a:t>.  By the end of the tenth century people emerged with skills and products for trade.  </a:t>
            </a:r>
            <a:r>
              <a:rPr lang="en-US" u="sng" dirty="0" smtClean="0"/>
              <a:t>Invasions were also diminishing during this time and the increased stability helped to foster trade. </a:t>
            </a:r>
            <a:endParaRPr lang="en-US" u="sng" dirty="0"/>
          </a:p>
        </p:txBody>
      </p:sp>
      <p:pic>
        <p:nvPicPr>
          <p:cNvPr id="23556" name="Picture 2" descr="http://faculty.umf.maine.edu/~walters/web%20103/euro%20medieval_fair.jpg"/>
          <p:cNvPicPr>
            <a:picLocks noChangeAspect="1" noChangeArrowheads="1"/>
          </p:cNvPicPr>
          <p:nvPr/>
        </p:nvPicPr>
        <p:blipFill>
          <a:blip r:embed="rId2" cstate="print"/>
          <a:srcRect/>
          <a:stretch>
            <a:fillRect/>
          </a:stretch>
        </p:blipFill>
        <p:spPr bwMode="auto">
          <a:xfrm>
            <a:off x="5791200" y="2362200"/>
            <a:ext cx="3003550"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6096000"/>
          </a:xfrm>
        </p:spPr>
        <p:txBody>
          <a:bodyPr>
            <a:normAutofit/>
          </a:bodyPr>
          <a:lstStyle/>
          <a:p>
            <a:pPr>
              <a:lnSpc>
                <a:spcPct val="80000"/>
              </a:lnSpc>
            </a:pPr>
            <a:r>
              <a:rPr lang="en-US" sz="3000" dirty="0" smtClean="0"/>
              <a:t>Cities has been around since Roman times, and many of the old Roman cities began to reemerge as trade centers.</a:t>
            </a:r>
          </a:p>
          <a:p>
            <a:pPr>
              <a:lnSpc>
                <a:spcPct val="80000"/>
              </a:lnSpc>
            </a:pPr>
            <a:r>
              <a:rPr lang="en-US" sz="3000" dirty="0" smtClean="0"/>
              <a:t>There were also new trading centers.</a:t>
            </a:r>
          </a:p>
          <a:p>
            <a:pPr>
              <a:lnSpc>
                <a:spcPct val="80000"/>
              </a:lnSpc>
            </a:pPr>
            <a:r>
              <a:rPr lang="en-US" sz="3000" dirty="0" smtClean="0"/>
              <a:t>Some of these cities included:</a:t>
            </a:r>
          </a:p>
          <a:p>
            <a:pPr lvl="1">
              <a:lnSpc>
                <a:spcPct val="80000"/>
              </a:lnSpc>
            </a:pPr>
            <a:r>
              <a:rPr lang="en-US" sz="2600" dirty="0" smtClean="0"/>
              <a:t>Venice in Northern Italy was a center with ties to the Byzantine Empire and the Middle East.</a:t>
            </a:r>
          </a:p>
          <a:p>
            <a:pPr lvl="1">
              <a:lnSpc>
                <a:spcPct val="80000"/>
              </a:lnSpc>
            </a:pPr>
            <a:r>
              <a:rPr lang="en-US" sz="2600" dirty="0" smtClean="0"/>
              <a:t>Flanders in Northern France was famous for its wool industry. </a:t>
            </a:r>
          </a:p>
          <a:p>
            <a:pPr lvl="1">
              <a:lnSpc>
                <a:spcPct val="80000"/>
              </a:lnSpc>
            </a:pPr>
            <a:endParaRPr lang="en-US" sz="2600" dirty="0" smtClean="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0"/>
            <a:ext cx="8229600" cy="1143000"/>
          </a:xfrm>
        </p:spPr>
        <p:txBody>
          <a:bodyPr/>
          <a:lstStyle/>
          <a:p>
            <a:r>
              <a:rPr lang="en-US" smtClean="0"/>
              <a:t>Trade Fairs</a:t>
            </a:r>
          </a:p>
        </p:txBody>
      </p:sp>
      <p:sp>
        <p:nvSpPr>
          <p:cNvPr id="3" name="Content Placeholder 2"/>
          <p:cNvSpPr>
            <a:spLocks noGrp="1"/>
          </p:cNvSpPr>
          <p:nvPr>
            <p:ph idx="1"/>
          </p:nvPr>
        </p:nvSpPr>
        <p:spPr>
          <a:xfrm>
            <a:off x="228600" y="1066800"/>
            <a:ext cx="5943600" cy="5334000"/>
          </a:xfrm>
        </p:spPr>
        <p:txBody>
          <a:bodyPr rtlCol="0">
            <a:normAutofit fontScale="85000" lnSpcReduction="20000"/>
          </a:bodyPr>
          <a:lstStyle/>
          <a:p>
            <a:pPr fontAlgn="auto">
              <a:spcAft>
                <a:spcPts val="0"/>
              </a:spcAft>
              <a:buFont typeface="Arial" pitchFamily="34" charset="0"/>
              <a:buChar char="•"/>
              <a:defRPr/>
            </a:pPr>
            <a:r>
              <a:rPr lang="en-US" u="sng" dirty="0" smtClean="0"/>
              <a:t>Fairs were large markets where merchants got together to exchange their goods. </a:t>
            </a:r>
          </a:p>
          <a:p>
            <a:pPr fontAlgn="auto">
              <a:spcAft>
                <a:spcPts val="0"/>
              </a:spcAft>
              <a:buFont typeface="Arial" pitchFamily="34" charset="0"/>
              <a:buChar char="•"/>
              <a:defRPr/>
            </a:pPr>
            <a:r>
              <a:rPr lang="en-US" u="sng" dirty="0" smtClean="0"/>
              <a:t>As trade increased, there was a demand for gold and silver instead of bartered goods</a:t>
            </a:r>
            <a:r>
              <a:rPr lang="en-US" dirty="0" smtClean="0"/>
              <a:t>.  This led to the development of a money economy based on the exchange of coins for goods. </a:t>
            </a:r>
          </a:p>
          <a:p>
            <a:pPr fontAlgn="auto">
              <a:spcAft>
                <a:spcPts val="0"/>
              </a:spcAft>
              <a:buFont typeface="Arial" pitchFamily="34" charset="0"/>
              <a:buChar char="•"/>
              <a:defRPr/>
            </a:pPr>
            <a:r>
              <a:rPr lang="en-US" u="sng" dirty="0" smtClean="0"/>
              <a:t>This increase in trade led to commercial capitalism, an economic system in which people invest in trade and goods in order to make profits</a:t>
            </a:r>
            <a:r>
              <a:rPr lang="en-US" dirty="0" smtClean="0"/>
              <a:t>. </a:t>
            </a:r>
            <a:endParaRPr lang="en-US" dirty="0"/>
          </a:p>
        </p:txBody>
      </p:sp>
      <p:pic>
        <p:nvPicPr>
          <p:cNvPr id="25604" name="Picture 2" descr="http://www.learnquebec.ca/export/sites/learn/en/content/curriculum/social_sciences/features/situation_middleages/situation_middleages_images/foire_p.jpg"/>
          <p:cNvPicPr>
            <a:picLocks noChangeAspect="1" noChangeArrowheads="1"/>
          </p:cNvPicPr>
          <p:nvPr/>
        </p:nvPicPr>
        <p:blipFill>
          <a:blip r:embed="rId2" cstate="print"/>
          <a:srcRect/>
          <a:stretch>
            <a:fillRect/>
          </a:stretch>
        </p:blipFill>
        <p:spPr bwMode="auto">
          <a:xfrm>
            <a:off x="6019800" y="2057400"/>
            <a:ext cx="2770188" cy="281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p:txBody>
          <a:bodyPr/>
          <a:lstStyle/>
          <a:p>
            <a:r>
              <a:rPr lang="en-US" smtClean="0"/>
              <a:t>The Growth of Cities</a:t>
            </a:r>
          </a:p>
        </p:txBody>
      </p:sp>
      <p:sp>
        <p:nvSpPr>
          <p:cNvPr id="26627" name="Content Placeholder 2"/>
          <p:cNvSpPr>
            <a:spLocks noGrp="1"/>
          </p:cNvSpPr>
          <p:nvPr>
            <p:ph idx="1"/>
          </p:nvPr>
        </p:nvSpPr>
        <p:spPr>
          <a:xfrm>
            <a:off x="457200" y="1295400"/>
            <a:ext cx="8382000" cy="5562600"/>
          </a:xfrm>
        </p:spPr>
        <p:txBody>
          <a:bodyPr/>
          <a:lstStyle/>
          <a:p>
            <a:r>
              <a:rPr lang="en-US" dirty="0" smtClean="0"/>
              <a:t>Increased trade led to merchants settling in old Roman cities, they were later joined by craftspeople and artisans. This influx of people revitalized these old cities.</a:t>
            </a:r>
          </a:p>
          <a:p>
            <a:r>
              <a:rPr lang="en-US" dirty="0" smtClean="0"/>
              <a:t>There were also new cities founded by the same groups.  </a:t>
            </a:r>
            <a:r>
              <a:rPr lang="en-US" u="sng" dirty="0" smtClean="0"/>
              <a:t>Merchants would build near and castle or along a trade route where a lord offered them protection, if things went well a wall was built around the new city to offer protection.</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457200" y="0"/>
            <a:ext cx="8229600" cy="1143000"/>
          </a:xfrm>
        </p:spPr>
        <p:txBody>
          <a:bodyPr/>
          <a:lstStyle/>
          <a:p>
            <a:r>
              <a:rPr lang="en-US" smtClean="0"/>
              <a:t>Medieval Cities</a:t>
            </a:r>
          </a:p>
        </p:txBody>
      </p:sp>
      <p:sp>
        <p:nvSpPr>
          <p:cNvPr id="28675" name="Content Placeholder 2"/>
          <p:cNvSpPr>
            <a:spLocks noGrp="1"/>
          </p:cNvSpPr>
          <p:nvPr>
            <p:ph idx="1"/>
          </p:nvPr>
        </p:nvSpPr>
        <p:spPr>
          <a:xfrm>
            <a:off x="457200" y="1295400"/>
            <a:ext cx="5334000" cy="4572000"/>
          </a:xfrm>
        </p:spPr>
        <p:txBody>
          <a:bodyPr/>
          <a:lstStyle/>
          <a:p>
            <a:r>
              <a:rPr lang="en-US" sz="3600" u="sng" smtClean="0"/>
              <a:t>Medieval cities were smaller than other ancient cities.  They were limited by the wall which surrounded them.  </a:t>
            </a:r>
          </a:p>
          <a:p>
            <a:r>
              <a:rPr lang="en-US" sz="3600" smtClean="0"/>
              <a:t>Medieval London had a population of around 40,000.</a:t>
            </a:r>
          </a:p>
        </p:txBody>
      </p:sp>
      <p:pic>
        <p:nvPicPr>
          <p:cNvPr id="28676" name="Picture 2" descr="http://www.historiasiglo20.org/MEC-BC/images/medieval%20city.jpg"/>
          <p:cNvPicPr>
            <a:picLocks noChangeAspect="1" noChangeArrowheads="1"/>
          </p:cNvPicPr>
          <p:nvPr/>
        </p:nvPicPr>
        <p:blipFill>
          <a:blip r:embed="rId2" cstate="print"/>
          <a:srcRect/>
          <a:stretch>
            <a:fillRect/>
          </a:stretch>
        </p:blipFill>
        <p:spPr bwMode="auto">
          <a:xfrm>
            <a:off x="5829300" y="2362200"/>
            <a:ext cx="3009900" cy="2509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Content Placeholder 2"/>
          <p:cNvSpPr>
            <a:spLocks noGrp="1"/>
          </p:cNvSpPr>
          <p:nvPr>
            <p:ph idx="1"/>
          </p:nvPr>
        </p:nvSpPr>
        <p:spPr>
          <a:xfrm>
            <a:off x="228600" y="228600"/>
            <a:ext cx="8763000" cy="6400800"/>
          </a:xfrm>
        </p:spPr>
        <p:txBody>
          <a:bodyPr/>
          <a:lstStyle/>
          <a:p>
            <a:pPr algn="ctr">
              <a:buFont typeface="Arial" charset="0"/>
              <a:buNone/>
            </a:pPr>
            <a:r>
              <a:rPr lang="en-US" sz="3600" u="sng" dirty="0" smtClean="0"/>
              <a:t>Residents of these cities would attempt to gain independence for the lords of the manor near them so they would have more control over their money and trade. </a:t>
            </a:r>
          </a:p>
          <a:p>
            <a:pPr algn="ctr">
              <a:buFont typeface="Arial" charset="0"/>
              <a:buNone/>
            </a:pPr>
            <a:r>
              <a:rPr lang="en-US" sz="3600" dirty="0" smtClean="0"/>
              <a:t>Townspeople began to buy or win rights from their local lords, a city could gain a </a:t>
            </a:r>
            <a:r>
              <a:rPr lang="en-US" sz="3600" i="1" u="sng" dirty="0" smtClean="0"/>
              <a:t>charter</a:t>
            </a:r>
            <a:r>
              <a:rPr lang="en-US" sz="3600" dirty="0" smtClean="0"/>
              <a:t>, or rights and freedoms, from their local lord which would allow them to run their own affairs for a fee. </a:t>
            </a: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r>
              <a:rPr lang="en-US" smtClean="0"/>
              <a:t>City Government</a:t>
            </a:r>
          </a:p>
        </p:txBody>
      </p:sp>
      <p:sp>
        <p:nvSpPr>
          <p:cNvPr id="30723" name="Content Placeholder 2"/>
          <p:cNvSpPr>
            <a:spLocks noGrp="1"/>
          </p:cNvSpPr>
          <p:nvPr>
            <p:ph idx="1"/>
          </p:nvPr>
        </p:nvSpPr>
        <p:spPr/>
        <p:txBody>
          <a:bodyPr/>
          <a:lstStyle/>
          <a:p>
            <a:pPr algn="ctr">
              <a:buFont typeface="Arial" charset="0"/>
              <a:buNone/>
            </a:pPr>
            <a:r>
              <a:rPr lang="en-US" u="sng" smtClean="0"/>
              <a:t>Medieval cities developed their own governmental systems.</a:t>
            </a:r>
          </a:p>
          <a:p>
            <a:pPr algn="ctr">
              <a:buFont typeface="Arial" charset="0"/>
              <a:buNone/>
            </a:pPr>
            <a:r>
              <a:rPr lang="en-US" u="sng" smtClean="0"/>
              <a:t>There would usually be a city council which would serve as judges and city officials and also passed laws.</a:t>
            </a:r>
          </a:p>
          <a:p>
            <a:pPr algn="ctr">
              <a:buFont typeface="Arial" charset="0"/>
              <a:buNone/>
            </a:pPr>
            <a:r>
              <a:rPr lang="en-US" u="sng" smtClean="0"/>
              <a:t>The Patrician, or upper, class tended to dominate the politics of the towns and cities</a:t>
            </a:r>
            <a:r>
              <a:rPr lang="en-US" smtClean="0"/>
              <a:t>.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57200" y="76200"/>
            <a:ext cx="8229600" cy="1143000"/>
          </a:xfrm>
        </p:spPr>
        <p:txBody>
          <a:bodyPr/>
          <a:lstStyle/>
          <a:p>
            <a:r>
              <a:rPr lang="en-US" smtClean="0"/>
              <a:t>Dangers</a:t>
            </a:r>
          </a:p>
        </p:txBody>
      </p:sp>
      <p:sp>
        <p:nvSpPr>
          <p:cNvPr id="32771" name="Content Placeholder 2"/>
          <p:cNvSpPr>
            <a:spLocks noGrp="1"/>
          </p:cNvSpPr>
          <p:nvPr>
            <p:ph idx="1"/>
          </p:nvPr>
        </p:nvSpPr>
        <p:spPr>
          <a:xfrm>
            <a:off x="457200" y="1066800"/>
            <a:ext cx="8229600" cy="5029200"/>
          </a:xfrm>
        </p:spPr>
        <p:txBody>
          <a:bodyPr/>
          <a:lstStyle/>
          <a:p>
            <a:pPr algn="ctr">
              <a:buFont typeface="Arial" charset="0"/>
              <a:buNone/>
            </a:pPr>
            <a:r>
              <a:rPr lang="en-US" sz="3400" u="sng" smtClean="0"/>
              <a:t>Aside from poor sanitation, the crowded conditions of cities made fire a constant danger</a:t>
            </a:r>
            <a:r>
              <a:rPr lang="en-US" sz="3400" smtClean="0"/>
              <a:t>.  Many structures were made of wood and the people used fire to both heat and light their homes. </a:t>
            </a:r>
          </a:p>
        </p:txBody>
      </p:sp>
      <p:pic>
        <p:nvPicPr>
          <p:cNvPr id="32772" name="Picture 2" descr="http://abdulazeem.files.wordpress.com/2006/11/windowslivewritergreatfireoflondon-9d83great-fire-london3.jpg"/>
          <p:cNvPicPr>
            <a:picLocks noChangeAspect="1" noChangeArrowheads="1"/>
          </p:cNvPicPr>
          <p:nvPr/>
        </p:nvPicPr>
        <p:blipFill>
          <a:blip r:embed="rId2" cstate="print"/>
          <a:srcRect/>
          <a:stretch>
            <a:fillRect/>
          </a:stretch>
        </p:blipFill>
        <p:spPr bwMode="auto">
          <a:xfrm>
            <a:off x="2971800" y="4114800"/>
            <a:ext cx="3429000" cy="24653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0"/>
            <a:ext cx="8229600" cy="1143000"/>
          </a:xfrm>
        </p:spPr>
        <p:txBody>
          <a:bodyPr/>
          <a:lstStyle/>
          <a:p>
            <a:r>
              <a:rPr lang="en-US" smtClean="0"/>
              <a:t>Guilds</a:t>
            </a:r>
          </a:p>
        </p:txBody>
      </p:sp>
      <p:sp>
        <p:nvSpPr>
          <p:cNvPr id="3" name="Content Placeholder 2"/>
          <p:cNvSpPr>
            <a:spLocks noGrp="1"/>
          </p:cNvSpPr>
          <p:nvPr>
            <p:ph idx="1"/>
          </p:nvPr>
        </p:nvSpPr>
        <p:spPr>
          <a:xfrm>
            <a:off x="228600" y="838200"/>
            <a:ext cx="5867400" cy="5486400"/>
          </a:xfrm>
        </p:spPr>
        <p:txBody>
          <a:bodyPr rtlCol="0">
            <a:normAutofit fontScale="85000" lnSpcReduction="10000"/>
          </a:bodyPr>
          <a:lstStyle/>
          <a:p>
            <a:pPr fontAlgn="auto">
              <a:spcAft>
                <a:spcPts val="0"/>
              </a:spcAft>
              <a:buFont typeface="Arial" pitchFamily="34" charset="0"/>
              <a:buChar char="•"/>
              <a:defRPr/>
            </a:pPr>
            <a:r>
              <a:rPr lang="en-US" u="sng" dirty="0" smtClean="0"/>
              <a:t>Merchants in medieval cities formed </a:t>
            </a:r>
            <a:r>
              <a:rPr lang="en-US" b="1" u="sng" dirty="0" smtClean="0">
                <a:solidFill>
                  <a:schemeClr val="accent2"/>
                </a:solidFill>
              </a:rPr>
              <a:t>guilds</a:t>
            </a:r>
            <a:r>
              <a:rPr lang="en-US" u="sng" dirty="0" smtClean="0"/>
              <a:t>, or business associations.</a:t>
            </a:r>
          </a:p>
          <a:p>
            <a:pPr fontAlgn="auto">
              <a:spcAft>
                <a:spcPts val="0"/>
              </a:spcAft>
              <a:buFont typeface="Arial" pitchFamily="34" charset="0"/>
              <a:buChar char="•"/>
              <a:defRPr/>
            </a:pPr>
            <a:r>
              <a:rPr lang="en-US" dirty="0" smtClean="0"/>
              <a:t>Guilds managed tanners, carpenters, bankers as well as merchants of silk, spices, wool and the banking industry. </a:t>
            </a:r>
            <a:r>
              <a:rPr lang="en-US" u="sng" dirty="0" smtClean="0"/>
              <a:t>. </a:t>
            </a:r>
          </a:p>
          <a:p>
            <a:pPr fontAlgn="auto">
              <a:spcAft>
                <a:spcPts val="0"/>
              </a:spcAft>
              <a:buFont typeface="Arial" pitchFamily="34" charset="0"/>
              <a:buChar char="•"/>
              <a:defRPr/>
            </a:pPr>
            <a:r>
              <a:rPr lang="en-US" u="sng" dirty="0" smtClean="0"/>
              <a:t>Guilds regulated every aspect of a business. </a:t>
            </a:r>
            <a:r>
              <a:rPr lang="en-US" dirty="0" smtClean="0"/>
              <a:t>The set quality standards, specified methods of production, and fixed prices</a:t>
            </a:r>
            <a:r>
              <a:rPr lang="en-US" u="sng" dirty="0" smtClean="0"/>
              <a:t>.</a:t>
            </a:r>
          </a:p>
          <a:p>
            <a:pPr fontAlgn="auto">
              <a:spcAft>
                <a:spcPts val="0"/>
              </a:spcAft>
              <a:buFont typeface="Arial" pitchFamily="34" charset="0"/>
              <a:buChar char="•"/>
              <a:defRPr/>
            </a:pPr>
            <a:r>
              <a:rPr lang="en-US" dirty="0" smtClean="0"/>
              <a:t>In order to </a:t>
            </a:r>
            <a:r>
              <a:rPr lang="en-US" u="sng" dirty="0" smtClean="0"/>
              <a:t>operate a business, one had to belong to a guild.</a:t>
            </a:r>
            <a:endParaRPr lang="en-US" u="sng" dirty="0"/>
          </a:p>
        </p:txBody>
      </p:sp>
      <p:pic>
        <p:nvPicPr>
          <p:cNvPr id="35844" name="Picture 2" descr="http://www.engr.sjsu.edu/pabacker/history/images/guilds2.jpg"/>
          <p:cNvPicPr>
            <a:picLocks noChangeAspect="1" noChangeArrowheads="1"/>
          </p:cNvPicPr>
          <p:nvPr/>
        </p:nvPicPr>
        <p:blipFill>
          <a:blip r:embed="rId2" cstate="print"/>
          <a:srcRect/>
          <a:stretch>
            <a:fillRect/>
          </a:stretch>
        </p:blipFill>
        <p:spPr bwMode="auto">
          <a:xfrm>
            <a:off x="6096000" y="1066800"/>
            <a:ext cx="2743200" cy="2305050"/>
          </a:xfrm>
          <a:prstGeom prst="rect">
            <a:avLst/>
          </a:prstGeom>
          <a:noFill/>
          <a:ln w="9525">
            <a:noFill/>
            <a:miter lim="800000"/>
            <a:headEnd/>
            <a:tailEnd/>
          </a:ln>
        </p:spPr>
      </p:pic>
      <p:pic>
        <p:nvPicPr>
          <p:cNvPr id="35845" name="Picture 4" descr="http://www.traditioninaction.org/OrganicSociety/Images_1-100/A_009_Bakers.jpg"/>
          <p:cNvPicPr>
            <a:picLocks noChangeAspect="1" noChangeArrowheads="1"/>
          </p:cNvPicPr>
          <p:nvPr/>
        </p:nvPicPr>
        <p:blipFill>
          <a:blip r:embed="rId3" cstate="print"/>
          <a:srcRect/>
          <a:stretch>
            <a:fillRect/>
          </a:stretch>
        </p:blipFill>
        <p:spPr bwMode="auto">
          <a:xfrm>
            <a:off x="6096000" y="3657600"/>
            <a:ext cx="2709863"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0" y="0"/>
            <a:ext cx="8229600" cy="1143000"/>
          </a:xfrm>
        </p:spPr>
        <p:txBody>
          <a:bodyPr/>
          <a:lstStyle/>
          <a:p>
            <a:r>
              <a:rPr lang="en-US" smtClean="0"/>
              <a:t>Joining a Guild</a:t>
            </a:r>
          </a:p>
        </p:txBody>
      </p:sp>
      <p:sp>
        <p:nvSpPr>
          <p:cNvPr id="3" name="Content Placeholder 2"/>
          <p:cNvSpPr>
            <a:spLocks noGrp="1"/>
          </p:cNvSpPr>
          <p:nvPr>
            <p:ph idx="1"/>
          </p:nvPr>
        </p:nvSpPr>
        <p:spPr>
          <a:xfrm>
            <a:off x="457200" y="1066800"/>
            <a:ext cx="8229600" cy="3352800"/>
          </a:xfrm>
        </p:spPr>
        <p:txBody>
          <a:bodyPr rtlCol="0">
            <a:normAutofit fontScale="92500" lnSpcReduction="20000"/>
          </a:bodyPr>
          <a:lstStyle/>
          <a:p>
            <a:pPr algn="ctr" fontAlgn="auto">
              <a:spcAft>
                <a:spcPts val="0"/>
              </a:spcAft>
              <a:buFont typeface="Arial" pitchFamily="34" charset="0"/>
              <a:buNone/>
              <a:defRPr/>
            </a:pPr>
            <a:r>
              <a:rPr lang="en-US" dirty="0" smtClean="0"/>
              <a:t>There was a process to becoming a member of a guild.</a:t>
            </a:r>
          </a:p>
          <a:p>
            <a:pPr algn="ctr" fontAlgn="auto">
              <a:spcAft>
                <a:spcPts val="0"/>
              </a:spcAft>
              <a:buFont typeface="Arial" pitchFamily="34" charset="0"/>
              <a:buNone/>
              <a:defRPr/>
            </a:pPr>
            <a:r>
              <a:rPr lang="en-US" u="sng" dirty="0" smtClean="0"/>
              <a:t>The first step was to be an </a:t>
            </a:r>
            <a:r>
              <a:rPr lang="en-US" b="1" u="sng" dirty="0" smtClean="0">
                <a:solidFill>
                  <a:schemeClr val="bg1"/>
                </a:solidFill>
              </a:rPr>
              <a:t>apprentice</a:t>
            </a:r>
            <a:r>
              <a:rPr lang="en-US" u="sng" dirty="0" smtClean="0"/>
              <a:t>: A young boy, around the age of 10, would go and work for a craftsman without pay to help learn the craft.</a:t>
            </a:r>
          </a:p>
          <a:p>
            <a:pPr algn="ctr" fontAlgn="auto">
              <a:spcAft>
                <a:spcPts val="0"/>
              </a:spcAft>
              <a:buFont typeface="Arial" pitchFamily="34" charset="0"/>
              <a:buNone/>
              <a:defRPr/>
            </a:pPr>
            <a:r>
              <a:rPr lang="en-US" u="sng" dirty="0" smtClean="0"/>
              <a:t>Later apprentices became </a:t>
            </a:r>
            <a:r>
              <a:rPr lang="en-US" b="1" u="sng" dirty="0" smtClean="0">
                <a:solidFill>
                  <a:schemeClr val="bg1"/>
                </a:solidFill>
              </a:rPr>
              <a:t>journeymen</a:t>
            </a:r>
            <a:r>
              <a:rPr lang="en-US" u="sng" dirty="0" smtClean="0"/>
              <a:t>, who worked for a wages for craftsmen.</a:t>
            </a:r>
            <a:endParaRPr lang="en-US" u="sng" dirty="0"/>
          </a:p>
        </p:txBody>
      </p:sp>
      <p:pic>
        <p:nvPicPr>
          <p:cNvPr id="36868" name="Picture 2" descr="http://images.absoluteastronomy.com/images/encyclopediaimages/m/me/medieval_baker.jpg"/>
          <p:cNvPicPr>
            <a:picLocks noChangeAspect="1" noChangeArrowheads="1"/>
          </p:cNvPicPr>
          <p:nvPr/>
        </p:nvPicPr>
        <p:blipFill>
          <a:blip r:embed="rId2" cstate="print"/>
          <a:srcRect/>
          <a:stretch>
            <a:fillRect/>
          </a:stretch>
        </p:blipFill>
        <p:spPr bwMode="auto">
          <a:xfrm>
            <a:off x="2514600" y="4191000"/>
            <a:ext cx="3932238" cy="243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ruf.rice.edu/~kemmer/Words04/history/vikings.jpg"/>
          <p:cNvPicPr>
            <a:picLocks noChangeAspect="1" noChangeArrowheads="1"/>
          </p:cNvPicPr>
          <p:nvPr/>
        </p:nvPicPr>
        <p:blipFill>
          <a:blip r:embed="rId2" cstate="print"/>
          <a:srcRect/>
          <a:stretch>
            <a:fillRect/>
          </a:stretch>
        </p:blipFill>
        <p:spPr bwMode="auto">
          <a:xfrm>
            <a:off x="381000" y="381000"/>
            <a:ext cx="7896225" cy="5943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500" fill="hold"/>
                                        <p:tgtEl>
                                          <p:spTgt spid="52226"/>
                                        </p:tgtEl>
                                        <p:attrNameLst>
                                          <p:attrName>ppt_w</p:attrName>
                                        </p:attrNameLst>
                                      </p:cBhvr>
                                      <p:tavLst>
                                        <p:tav tm="0">
                                          <p:val>
                                            <p:fltVal val="0"/>
                                          </p:val>
                                        </p:tav>
                                        <p:tav tm="100000">
                                          <p:val>
                                            <p:strVal val="#ppt_w"/>
                                          </p:val>
                                        </p:tav>
                                      </p:tavLst>
                                    </p:anim>
                                    <p:anim calcmode="lin" valueType="num">
                                      <p:cBhvr>
                                        <p:cTn id="8" dur="500" fill="hold"/>
                                        <p:tgtEl>
                                          <p:spTgt spid="52226"/>
                                        </p:tgtEl>
                                        <p:attrNameLst>
                                          <p:attrName>ppt_h</p:attrName>
                                        </p:attrNameLst>
                                      </p:cBhvr>
                                      <p:tavLst>
                                        <p:tav tm="0">
                                          <p:val>
                                            <p:fltVal val="0"/>
                                          </p:val>
                                        </p:tav>
                                        <p:tav tm="100000">
                                          <p:val>
                                            <p:strVal val="#ppt_h"/>
                                          </p:val>
                                        </p:tav>
                                      </p:tavLst>
                                    </p:anim>
                                    <p:animEffect transition="in" filter="fade">
                                      <p:cBhvr>
                                        <p:cTn id="9" dur="5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The Masterpiece</a:t>
            </a:r>
          </a:p>
        </p:txBody>
      </p:sp>
      <p:sp>
        <p:nvSpPr>
          <p:cNvPr id="3" name="Content Placeholder 2"/>
          <p:cNvSpPr>
            <a:spLocks noGrp="1"/>
          </p:cNvSpPr>
          <p:nvPr>
            <p:ph idx="1"/>
          </p:nvPr>
        </p:nvSpPr>
        <p:spPr/>
        <p:txBody>
          <a:bodyPr>
            <a:normAutofit lnSpcReduction="10000"/>
          </a:bodyPr>
          <a:lstStyle/>
          <a:p>
            <a:pPr algn="ctr">
              <a:lnSpc>
                <a:spcPct val="90000"/>
              </a:lnSpc>
              <a:buFont typeface="Arial" charset="0"/>
              <a:buNone/>
            </a:pPr>
            <a:r>
              <a:rPr lang="en-US" u="sng" smtClean="0"/>
              <a:t>For a journeyman to become a master craftsman, he had to complete a </a:t>
            </a:r>
            <a:r>
              <a:rPr lang="en-US" b="1" u="sng" smtClean="0">
                <a:solidFill>
                  <a:srgbClr val="B3A2C7"/>
                </a:solidFill>
              </a:rPr>
              <a:t>Masterpiece</a:t>
            </a:r>
            <a:r>
              <a:rPr lang="en-US" u="sng" smtClean="0"/>
              <a:t>.</a:t>
            </a:r>
          </a:p>
          <a:p>
            <a:pPr algn="ctr">
              <a:lnSpc>
                <a:spcPct val="90000"/>
              </a:lnSpc>
              <a:buFont typeface="Arial" charset="0"/>
              <a:buNone/>
            </a:pPr>
            <a:endParaRPr lang="en-US" smtClean="0"/>
          </a:p>
          <a:p>
            <a:pPr algn="ctr">
              <a:lnSpc>
                <a:spcPct val="90000"/>
              </a:lnSpc>
              <a:buFont typeface="Arial" charset="0"/>
              <a:buNone/>
            </a:pPr>
            <a:r>
              <a:rPr lang="en-US" smtClean="0"/>
              <a:t>This was their audition for the guild to determined if their work made the qualified enough to join the guild and start their own business. </a:t>
            </a:r>
          </a:p>
          <a:p>
            <a:pPr algn="ctr">
              <a:lnSpc>
                <a:spcPct val="90000"/>
              </a:lnSpc>
              <a:buFont typeface="Arial" charset="0"/>
              <a:buNone/>
            </a:pPr>
            <a:r>
              <a:rPr lang="en-US" u="sng" smtClean="0"/>
              <a:t>Then they could become a </a:t>
            </a:r>
            <a:r>
              <a:rPr lang="en-US" b="1" u="sng" smtClean="0">
                <a:solidFill>
                  <a:srgbClr val="B3A2C7"/>
                </a:solidFill>
              </a:rPr>
              <a:t>Master Craftsman </a:t>
            </a:r>
            <a:r>
              <a:rPr lang="en-US" u="sng" smtClean="0"/>
              <a:t>and own their own business</a:t>
            </a:r>
            <a:r>
              <a:rPr lang="en-US" smtClean="0"/>
              <a:t>.</a:t>
            </a: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 Middle Ages CH 9</a:t>
            </a:r>
          </a:p>
        </p:txBody>
      </p:sp>
      <p:sp>
        <p:nvSpPr>
          <p:cNvPr id="3" name="Content Placeholder 2"/>
          <p:cNvSpPr>
            <a:spLocks noGrp="1"/>
          </p:cNvSpPr>
          <p:nvPr>
            <p:ph idx="1"/>
          </p:nvPr>
        </p:nvSpPr>
        <p:spPr/>
        <p:txBody>
          <a:bodyPr/>
          <a:lstStyle/>
          <a:p>
            <a:endParaRPr lang="en-US" u="sng" dirty="0" smtClean="0"/>
          </a:p>
          <a:p>
            <a:endParaRPr lang="en-US" u="sng" dirty="0" smtClean="0"/>
          </a:p>
          <a:p>
            <a:r>
              <a:rPr lang="en-US" u="sng" dirty="0" smtClean="0"/>
              <a:t>William of Normandy Invades England: 1066</a:t>
            </a:r>
          </a:p>
          <a:p>
            <a:endParaRPr lang="en-US" u="sng" dirty="0" smtClean="0"/>
          </a:p>
          <a:p>
            <a:r>
              <a:rPr lang="en-US" u="sng" dirty="0" smtClean="0"/>
              <a:t>King John Signs the Magna </a:t>
            </a:r>
            <a:r>
              <a:rPr lang="en-US" u="sng" dirty="0" err="1" smtClean="0"/>
              <a:t>Carta</a:t>
            </a:r>
            <a:r>
              <a:rPr lang="en-US" u="sng" dirty="0" smtClean="0"/>
              <a:t>: 1215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 calcmode="lin" valueType="num">
                                      <p:cBhvr>
                                        <p:cTn id="12"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p:cTn id="19"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What Groups Invaded England?</a:t>
            </a:r>
            <a:endParaRPr lang="en-US" dirty="0"/>
          </a:p>
        </p:txBody>
      </p:sp>
      <p:sp>
        <p:nvSpPr>
          <p:cNvPr id="3" name="Content Placeholder 2"/>
          <p:cNvSpPr>
            <a:spLocks noGrp="1"/>
          </p:cNvSpPr>
          <p:nvPr>
            <p:ph idx="1"/>
          </p:nvPr>
        </p:nvSpPr>
        <p:spPr>
          <a:xfrm>
            <a:off x="228600" y="1447800"/>
            <a:ext cx="8686800" cy="4678363"/>
          </a:xfrm>
        </p:spPr>
        <p:txBody>
          <a:bodyPr>
            <a:normAutofit/>
          </a:bodyPr>
          <a:lstStyle/>
          <a:p>
            <a:pPr>
              <a:lnSpc>
                <a:spcPct val="90000"/>
              </a:lnSpc>
              <a:buFont typeface="Arial" charset="0"/>
              <a:buNone/>
            </a:pPr>
            <a:r>
              <a:rPr lang="en-US" u="sng" smtClean="0"/>
              <a:t>England has a long history of invasion.</a:t>
            </a:r>
          </a:p>
          <a:p>
            <a:pPr>
              <a:lnSpc>
                <a:spcPct val="90000"/>
              </a:lnSpc>
              <a:buFont typeface="Arial" charset="0"/>
              <a:buNone/>
            </a:pPr>
            <a:endParaRPr lang="en-US" u="sng" smtClean="0"/>
          </a:p>
          <a:p>
            <a:pPr>
              <a:lnSpc>
                <a:spcPct val="90000"/>
              </a:lnSpc>
              <a:buFont typeface="Arial" charset="0"/>
              <a:buNone/>
            </a:pPr>
            <a:r>
              <a:rPr lang="en-US" u="sng" smtClean="0"/>
              <a:t>During the time of the Romans, southern Britain (south of Hadrian’s Wall) was ruled by the Romans. As Rome’s difficulties increased they withdrew from England.</a:t>
            </a:r>
          </a:p>
          <a:p>
            <a:pPr>
              <a:lnSpc>
                <a:spcPct val="90000"/>
              </a:lnSpc>
              <a:buFont typeface="Arial" charset="0"/>
              <a:buNone/>
            </a:pPr>
            <a:endParaRPr lang="en-US" u="sng" smtClean="0"/>
          </a:p>
          <a:p>
            <a:pPr>
              <a:lnSpc>
                <a:spcPct val="90000"/>
              </a:lnSpc>
              <a:buFont typeface="Arial" charset="0"/>
              <a:buNone/>
            </a:pPr>
            <a:r>
              <a:rPr lang="en-US" u="sng" smtClean="0"/>
              <a:t>In the Fifth Century the Angles and Saxons invaded England.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lstStyle/>
          <a:p>
            <a:pPr>
              <a:buFont typeface="Arial" charset="0"/>
              <a:buNone/>
            </a:pPr>
            <a:r>
              <a:rPr lang="en-US" u="sng" smtClean="0"/>
              <a:t>England faced invasion from the Angles and Saxons and Vikings.</a:t>
            </a:r>
          </a:p>
          <a:p>
            <a:pPr>
              <a:buFont typeface="Arial" charset="0"/>
              <a:buNone/>
            </a:pPr>
            <a:endParaRPr lang="en-US" u="sng" smtClean="0"/>
          </a:p>
          <a:p>
            <a:pPr>
              <a:buFont typeface="Arial" charset="0"/>
              <a:buNone/>
            </a:pPr>
            <a:r>
              <a:rPr lang="en-US" u="sng" smtClean="0"/>
              <a:t>In 1066 The Normans (led by William the Conqueror) raided and then settled in England.</a:t>
            </a:r>
          </a:p>
          <a:p>
            <a:pPr>
              <a:buFont typeface="Arial" charset="0"/>
              <a:buNone/>
            </a:pPr>
            <a:endParaRPr lang="en-US" u="sng" smtClean="0"/>
          </a:p>
          <a:p>
            <a:pPr>
              <a:buFont typeface="Arial" charset="0"/>
              <a:buNone/>
            </a:pPr>
            <a:r>
              <a:rPr lang="en-US" u="sng" smtClean="0"/>
              <a:t>William battled the English </a:t>
            </a:r>
          </a:p>
          <a:p>
            <a:pPr>
              <a:buFont typeface="Arial" charset="0"/>
              <a:buNone/>
            </a:pPr>
            <a:r>
              <a:rPr lang="en-US" u="sng" smtClean="0"/>
              <a:t>King Harold at the </a:t>
            </a:r>
          </a:p>
          <a:p>
            <a:pPr>
              <a:buFont typeface="Arial" charset="0"/>
              <a:buNone/>
            </a:pPr>
            <a:r>
              <a:rPr lang="en-US" b="1" u="sng" smtClean="0"/>
              <a:t>Battle of Hastings</a:t>
            </a:r>
            <a:r>
              <a:rPr lang="en-US" smtClean="0"/>
              <a:t>. </a:t>
            </a:r>
          </a:p>
        </p:txBody>
      </p:sp>
      <p:pic>
        <p:nvPicPr>
          <p:cNvPr id="4" name="imgMain" descr="http://pro.corbis.com/images/IH164040.jpg?size=67&amp;uid=%7b355363fd-ab93-4b49-a8b5-23302a943e4d%7d"/>
          <p:cNvPicPr>
            <a:picLocks noChangeAspect="1" noChangeArrowheads="1"/>
          </p:cNvPicPr>
          <p:nvPr/>
        </p:nvPicPr>
        <p:blipFill>
          <a:blip r:embed="rId2" cstate="print"/>
          <a:srcRect/>
          <a:stretch>
            <a:fillRect/>
          </a:stretch>
        </p:blipFill>
        <p:spPr bwMode="auto">
          <a:xfrm>
            <a:off x="6019800" y="4419600"/>
            <a:ext cx="2841625" cy="22113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 calcmode="lin" valueType="num">
                                      <p:cBhvr>
                                        <p:cTn id="42" dur="1000" fill="hold"/>
                                        <p:tgtEl>
                                          <p:spTgt spid="3">
                                            <p:txEl>
                                              <p:pRg st="6" end="6"/>
                                            </p:txEl>
                                          </p:spTgt>
                                        </p:tgtEl>
                                        <p:attrNameLst>
                                          <p:attrName>ppt_w</p:attrName>
                                        </p:attrNameLst>
                                      </p:cBhvr>
                                      <p:tavLst>
                                        <p:tav tm="0">
                                          <p:val>
                                            <p:strVal val="#ppt_w*0.70"/>
                                          </p:val>
                                        </p:tav>
                                        <p:tav tm="100000">
                                          <p:val>
                                            <p:strVal val="#ppt_w"/>
                                          </p:val>
                                        </p:tav>
                                      </p:tavLst>
                                    </p:anim>
                                    <p:anim calcmode="lin" valueType="num">
                                      <p:cBhvr>
                                        <p:cTn id="43" dur="10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28600"/>
            <a:ext cx="5943600" cy="6324600"/>
          </a:xfrm>
        </p:spPr>
        <p:txBody>
          <a:bodyPr>
            <a:normAutofit/>
          </a:bodyPr>
          <a:lstStyle/>
          <a:p>
            <a:pPr>
              <a:lnSpc>
                <a:spcPct val="80000"/>
              </a:lnSpc>
            </a:pPr>
            <a:r>
              <a:rPr lang="en-US" sz="3000" u="sng" smtClean="0"/>
              <a:t>William won the Battle of Hastings and Harold was killed.</a:t>
            </a:r>
          </a:p>
          <a:p>
            <a:pPr>
              <a:lnSpc>
                <a:spcPct val="80000"/>
              </a:lnSpc>
            </a:pPr>
            <a:endParaRPr lang="en-US" sz="3000" u="sng" smtClean="0"/>
          </a:p>
          <a:p>
            <a:pPr>
              <a:lnSpc>
                <a:spcPct val="80000"/>
              </a:lnSpc>
            </a:pPr>
            <a:r>
              <a:rPr lang="en-US" sz="3000" u="sng" smtClean="0"/>
              <a:t>William asserted his power and changed English culture.  Words and customs which had belonged to the Saxons became taboo and were no longer allowed, or became insults</a:t>
            </a:r>
          </a:p>
          <a:p>
            <a:pPr>
              <a:lnSpc>
                <a:spcPct val="80000"/>
              </a:lnSpc>
            </a:pPr>
            <a:endParaRPr lang="en-US" sz="3000" smtClean="0"/>
          </a:p>
          <a:p>
            <a:pPr>
              <a:lnSpc>
                <a:spcPct val="80000"/>
              </a:lnSpc>
            </a:pPr>
            <a:r>
              <a:rPr lang="en-US" sz="3000" smtClean="0"/>
              <a:t>The Normans spoke French, but the two cultures eventually merged.</a:t>
            </a:r>
          </a:p>
          <a:p>
            <a:pPr>
              <a:lnSpc>
                <a:spcPct val="80000"/>
              </a:lnSpc>
            </a:pPr>
            <a:endParaRPr lang="en-US" sz="3000" smtClean="0"/>
          </a:p>
          <a:p>
            <a:pPr>
              <a:lnSpc>
                <a:spcPct val="80000"/>
              </a:lnSpc>
            </a:pPr>
            <a:endParaRPr lang="en-US" sz="3000" smtClean="0"/>
          </a:p>
        </p:txBody>
      </p:sp>
      <p:pic>
        <p:nvPicPr>
          <p:cNvPr id="77826" name="Picture 2" descr="http://z.about.com/d/historymedren/1/0/N/conqueror.gif"/>
          <p:cNvPicPr>
            <a:picLocks noChangeAspect="1" noChangeArrowheads="1"/>
          </p:cNvPicPr>
          <p:nvPr/>
        </p:nvPicPr>
        <p:blipFill>
          <a:blip r:embed="rId2" cstate="print"/>
          <a:srcRect/>
          <a:stretch>
            <a:fillRect/>
          </a:stretch>
        </p:blipFill>
        <p:spPr bwMode="auto">
          <a:xfrm>
            <a:off x="6200775" y="1676400"/>
            <a:ext cx="2562225" cy="3286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77826"/>
                                        </p:tgtEl>
                                        <p:attrNameLst>
                                          <p:attrName>style.visibility</p:attrName>
                                        </p:attrNameLst>
                                      </p:cBhvr>
                                      <p:to>
                                        <p:strVal val="visible"/>
                                      </p:to>
                                    </p:set>
                                    <p:anim calcmode="lin" valueType="num">
                                      <p:cBhvr>
                                        <p:cTn id="7" dur="1000" fill="hold"/>
                                        <p:tgtEl>
                                          <p:spTgt spid="77826"/>
                                        </p:tgtEl>
                                        <p:attrNameLst>
                                          <p:attrName>ppt_w</p:attrName>
                                        </p:attrNameLst>
                                      </p:cBhvr>
                                      <p:tavLst>
                                        <p:tav tm="0">
                                          <p:val>
                                            <p:strVal val="#ppt_w*0.70"/>
                                          </p:val>
                                        </p:tav>
                                        <p:tav tm="100000">
                                          <p:val>
                                            <p:strVal val="#ppt_w"/>
                                          </p:val>
                                        </p:tav>
                                      </p:tavLst>
                                    </p:anim>
                                    <p:anim calcmode="lin" valueType="num">
                                      <p:cBhvr>
                                        <p:cTn id="8" dur="1000" fill="hold"/>
                                        <p:tgtEl>
                                          <p:spTgt spid="77826"/>
                                        </p:tgtEl>
                                        <p:attrNameLst>
                                          <p:attrName>ppt_h</p:attrName>
                                        </p:attrNameLst>
                                      </p:cBhvr>
                                      <p:tavLst>
                                        <p:tav tm="0">
                                          <p:val>
                                            <p:strVal val="#ppt_h"/>
                                          </p:val>
                                        </p:tav>
                                        <p:tav tm="100000">
                                          <p:val>
                                            <p:strVal val="#ppt_h"/>
                                          </p:val>
                                        </p:tav>
                                      </p:tavLst>
                                    </p:anim>
                                    <p:animEffect transition="in" filter="fade">
                                      <p:cBhvr>
                                        <p:cTn id="9" dur="1000"/>
                                        <p:tgtEl>
                                          <p:spTgt spid="77826"/>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Vocabulary</a:t>
            </a:r>
          </a:p>
        </p:txBody>
      </p:sp>
      <p:sp>
        <p:nvSpPr>
          <p:cNvPr id="3" name="Content Placeholder 2"/>
          <p:cNvSpPr>
            <a:spLocks noGrp="1"/>
          </p:cNvSpPr>
          <p:nvPr>
            <p:ph idx="1"/>
          </p:nvPr>
        </p:nvSpPr>
        <p:spPr/>
        <p:txBody>
          <a:bodyPr/>
          <a:lstStyle/>
          <a:p>
            <a:r>
              <a:rPr lang="en-US" u="sng" dirty="0" smtClean="0"/>
              <a:t>The vocabulary of England took on new words which came from the Norman people.</a:t>
            </a:r>
          </a:p>
          <a:p>
            <a:endParaRPr lang="en-US" u="sng" dirty="0" smtClean="0"/>
          </a:p>
          <a:p>
            <a:r>
              <a:rPr lang="en-US" u="sng" dirty="0" smtClean="0"/>
              <a:t>The English language evolved to include Latin as well as Germanic influences</a:t>
            </a:r>
            <a:r>
              <a:rPr lang="en-US" dirty="0"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smtClean="0"/>
              <a:t>Government</a:t>
            </a:r>
          </a:p>
        </p:txBody>
      </p:sp>
      <p:sp>
        <p:nvSpPr>
          <p:cNvPr id="3" name="Content Placeholder 2"/>
          <p:cNvSpPr>
            <a:spLocks noGrp="1"/>
          </p:cNvSpPr>
          <p:nvPr>
            <p:ph idx="1"/>
          </p:nvPr>
        </p:nvSpPr>
        <p:spPr>
          <a:xfrm>
            <a:off x="228600" y="1219200"/>
            <a:ext cx="8686800" cy="5410200"/>
          </a:xfrm>
        </p:spPr>
        <p:txBody>
          <a:bodyPr/>
          <a:lstStyle/>
          <a:p>
            <a:r>
              <a:rPr lang="en-US" u="sng" smtClean="0"/>
              <a:t>William wanted to establish firm control over his new territory.  He used a feudal form of government, distributing lands to his nobles and making them swear loyalty to him.  He made sure none of them was powerful enough to defeat him.</a:t>
            </a:r>
          </a:p>
          <a:p>
            <a:endParaRPr lang="en-US" u="sng" smtClean="0"/>
          </a:p>
          <a:p>
            <a:r>
              <a:rPr lang="en-US" u="sng" smtClean="0"/>
              <a:t>He maintained the Anglo-Saxon divisions of </a:t>
            </a:r>
            <a:r>
              <a:rPr lang="en-US" b="1" u="sng" smtClean="0"/>
              <a:t>Shires</a:t>
            </a:r>
            <a:r>
              <a:rPr lang="en-US" u="sng" smtClean="0"/>
              <a:t> which were ruled by a </a:t>
            </a:r>
            <a:r>
              <a:rPr lang="en-US" b="1" u="sng" smtClean="0"/>
              <a:t>Sheriff</a:t>
            </a:r>
            <a:r>
              <a:rPr lang="en-US" u="sng" smtClean="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Domesday Book</a:t>
            </a:r>
          </a:p>
        </p:txBody>
      </p:sp>
      <p:sp>
        <p:nvSpPr>
          <p:cNvPr id="3" name="Content Placeholder 2"/>
          <p:cNvSpPr>
            <a:spLocks noGrp="1"/>
          </p:cNvSpPr>
          <p:nvPr>
            <p:ph idx="1"/>
          </p:nvPr>
        </p:nvSpPr>
        <p:spPr/>
        <p:txBody>
          <a:bodyPr rtlCol="0">
            <a:normAutofit/>
          </a:bodyPr>
          <a:lstStyle/>
          <a:p>
            <a:pPr fontAlgn="auto">
              <a:spcAft>
                <a:spcPts val="0"/>
              </a:spcAft>
              <a:buFont typeface="Arial" pitchFamily="34" charset="0"/>
              <a:buChar char="•"/>
              <a:defRPr/>
            </a:pPr>
            <a:r>
              <a:rPr lang="en-US" u="sng" dirty="0" smtClean="0"/>
              <a:t>William wanted to know just what he had conquered.</a:t>
            </a:r>
          </a:p>
          <a:p>
            <a:pPr fontAlgn="auto">
              <a:spcAft>
                <a:spcPts val="0"/>
              </a:spcAft>
              <a:buFont typeface="Arial" pitchFamily="34" charset="0"/>
              <a:buChar char="•"/>
              <a:defRPr/>
            </a:pPr>
            <a:r>
              <a:rPr lang="en-US" u="sng" dirty="0" smtClean="0"/>
              <a:t>He ordered a Census of every person, animal, piece of farm equipment and  piece of land.</a:t>
            </a:r>
          </a:p>
          <a:p>
            <a:pPr fontAlgn="auto">
              <a:spcAft>
                <a:spcPts val="0"/>
              </a:spcAft>
              <a:buFont typeface="Arial" pitchFamily="34" charset="0"/>
              <a:buChar char="•"/>
              <a:defRPr/>
            </a:pPr>
            <a:r>
              <a:rPr lang="en-US" u="sng" dirty="0" smtClean="0"/>
              <a:t>This census was called the </a:t>
            </a:r>
            <a:r>
              <a:rPr lang="en-US" b="1" u="sng" dirty="0" smtClean="0">
                <a:effectLst>
                  <a:outerShdw blurRad="38100" dist="38100" dir="2700000" algn="tl">
                    <a:srgbClr val="000000">
                      <a:alpha val="43137"/>
                    </a:srgbClr>
                  </a:outerShdw>
                </a:effectLst>
              </a:rPr>
              <a:t>Domesday</a:t>
            </a:r>
            <a:r>
              <a:rPr lang="en-US" u="sng" dirty="0" smtClean="0">
                <a:effectLst>
                  <a:outerShdw blurRad="38100" dist="38100" dir="2700000" algn="tl">
                    <a:srgbClr val="000000">
                      <a:alpha val="43137"/>
                    </a:srgbClr>
                  </a:outerShdw>
                </a:effectLst>
              </a:rPr>
              <a:t> </a:t>
            </a:r>
            <a:r>
              <a:rPr lang="en-US" b="1" u="sng" dirty="0" smtClean="0">
                <a:effectLst>
                  <a:outerShdw blurRad="38100" dist="38100" dir="2700000" algn="tl">
                    <a:srgbClr val="000000">
                      <a:alpha val="43137"/>
                    </a:srgbClr>
                  </a:outerShdw>
                </a:effectLst>
              </a:rPr>
              <a:t>Book</a:t>
            </a:r>
            <a:r>
              <a:rPr lang="en-US" u="sng" dirty="0" smtClean="0">
                <a:effectLst>
                  <a:outerShdw blurRad="38100" dist="38100" dir="2700000" algn="tl">
                    <a:srgbClr val="000000">
                      <a:alpha val="43137"/>
                    </a:srgbClr>
                  </a:outerShdw>
                </a:effectLst>
              </a:rPr>
              <a:t> </a:t>
            </a:r>
            <a:r>
              <a:rPr lang="en-US" u="sng" dirty="0" smtClean="0"/>
              <a:t>because no one could escape from it.</a:t>
            </a:r>
            <a:endParaRPr lang="en-US" u="sng"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lstStyle/>
          <a:p>
            <a:r>
              <a:rPr lang="en-US" smtClean="0"/>
              <a:t>Henry II</a:t>
            </a:r>
          </a:p>
        </p:txBody>
      </p:sp>
      <p:sp>
        <p:nvSpPr>
          <p:cNvPr id="3" name="Content Placeholder 2"/>
          <p:cNvSpPr>
            <a:spLocks noGrp="1"/>
          </p:cNvSpPr>
          <p:nvPr>
            <p:ph idx="1"/>
          </p:nvPr>
        </p:nvSpPr>
        <p:spPr>
          <a:xfrm>
            <a:off x="304800" y="1066800"/>
            <a:ext cx="4724400" cy="5562600"/>
          </a:xfrm>
        </p:spPr>
        <p:txBody>
          <a:bodyPr>
            <a:normAutofit/>
          </a:bodyPr>
          <a:lstStyle/>
          <a:p>
            <a:pPr>
              <a:lnSpc>
                <a:spcPct val="80000"/>
              </a:lnSpc>
            </a:pPr>
            <a:r>
              <a:rPr lang="en-US" sz="3000" u="sng" smtClean="0"/>
              <a:t>At the time of Henry II, each region or kingdom in England had its own set of laws.  Henry wanted to establish a common law throughout England.</a:t>
            </a:r>
          </a:p>
          <a:p>
            <a:pPr>
              <a:lnSpc>
                <a:spcPct val="80000"/>
              </a:lnSpc>
            </a:pPr>
            <a:endParaRPr lang="en-US" sz="3000" smtClean="0"/>
          </a:p>
          <a:p>
            <a:pPr>
              <a:lnSpc>
                <a:spcPct val="80000"/>
              </a:lnSpc>
            </a:pPr>
            <a:r>
              <a:rPr lang="en-US" sz="3000" smtClean="0"/>
              <a:t>He established a royal court which traveled throughout England hearing court cases and applying the same law at each one</a:t>
            </a:r>
          </a:p>
        </p:txBody>
      </p:sp>
      <p:pic>
        <p:nvPicPr>
          <p:cNvPr id="1026" name="Picture 2" descr="http://www.activityvillage.co.uk/Henry_II_of_England.jpg"/>
          <p:cNvPicPr>
            <a:picLocks noChangeAspect="1" noChangeArrowheads="1"/>
          </p:cNvPicPr>
          <p:nvPr/>
        </p:nvPicPr>
        <p:blipFill>
          <a:blip r:embed="rId2" cstate="print"/>
          <a:srcRect/>
          <a:stretch>
            <a:fillRect/>
          </a:stretch>
        </p:blipFill>
        <p:spPr bwMode="auto">
          <a:xfrm>
            <a:off x="5181600" y="1219200"/>
            <a:ext cx="3276600" cy="4775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strVal val="#ppt_w*0.70"/>
                                          </p:val>
                                        </p:tav>
                                        <p:tav tm="100000">
                                          <p:val>
                                            <p:strVal val="#ppt_w"/>
                                          </p:val>
                                        </p:tav>
                                      </p:tavLst>
                                    </p:anim>
                                    <p:anim calcmode="lin" valueType="num">
                                      <p:cBhvr>
                                        <p:cTn id="13" dur="1000" fill="hold"/>
                                        <p:tgtEl>
                                          <p:spTgt spid="1026"/>
                                        </p:tgtEl>
                                        <p:attrNameLst>
                                          <p:attrName>ppt_h</p:attrName>
                                        </p:attrNameLst>
                                      </p:cBhvr>
                                      <p:tavLst>
                                        <p:tav tm="0">
                                          <p:val>
                                            <p:strVal val="#ppt_h"/>
                                          </p:val>
                                        </p:tav>
                                        <p:tav tm="100000">
                                          <p:val>
                                            <p:strVal val="#ppt_h"/>
                                          </p:val>
                                        </p:tav>
                                      </p:tavLst>
                                    </p:anim>
                                    <p:animEffect transition="in" filter="fade">
                                      <p:cBhvr>
                                        <p:cTn id="14" dur="1000"/>
                                        <p:tgtEl>
                                          <p:spTgt spid="1026"/>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Common Law</a:t>
            </a:r>
          </a:p>
        </p:txBody>
      </p:sp>
      <p:sp>
        <p:nvSpPr>
          <p:cNvPr id="3" name="Content Placeholder 2"/>
          <p:cNvSpPr>
            <a:spLocks noGrp="1"/>
          </p:cNvSpPr>
          <p:nvPr>
            <p:ph idx="1"/>
          </p:nvPr>
        </p:nvSpPr>
        <p:spPr>
          <a:xfrm>
            <a:off x="457200" y="1219200"/>
            <a:ext cx="8229600" cy="5257800"/>
          </a:xfrm>
        </p:spPr>
        <p:txBody>
          <a:bodyPr/>
          <a:lstStyle/>
          <a:p>
            <a:endParaRPr lang="en-US" smtClean="0"/>
          </a:p>
          <a:p>
            <a:r>
              <a:rPr lang="en-US" u="sng" smtClean="0"/>
              <a:t>When Henry’s judges heard cases they recorded their decisions which established legal precedent.  Later decisions were based on that precedent, similar to what our courts do today.</a:t>
            </a:r>
          </a:p>
          <a:p>
            <a:endParaRPr lang="en-US" smtClean="0"/>
          </a:p>
          <a:p>
            <a:r>
              <a:rPr lang="en-US" smtClean="0"/>
              <a:t>Having a common set of laws provided a sense of unity for England.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p:cTn id="21"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76200"/>
            <a:ext cx="8229600" cy="1143000"/>
          </a:xfrm>
        </p:spPr>
        <p:txBody>
          <a:bodyPr/>
          <a:lstStyle/>
          <a:p>
            <a:r>
              <a:rPr lang="en-US" smtClean="0"/>
              <a:t>Viking Ships</a:t>
            </a:r>
          </a:p>
        </p:txBody>
      </p:sp>
      <p:sp>
        <p:nvSpPr>
          <p:cNvPr id="3" name="Content Placeholder 2"/>
          <p:cNvSpPr>
            <a:spLocks noGrp="1"/>
          </p:cNvSpPr>
          <p:nvPr>
            <p:ph idx="1"/>
          </p:nvPr>
        </p:nvSpPr>
        <p:spPr>
          <a:xfrm>
            <a:off x="228600" y="990600"/>
            <a:ext cx="4876800" cy="5562600"/>
          </a:xfrm>
        </p:spPr>
        <p:txBody>
          <a:bodyPr>
            <a:normAutofit/>
          </a:bodyPr>
          <a:lstStyle/>
          <a:p>
            <a:pPr>
              <a:lnSpc>
                <a:spcPct val="90000"/>
              </a:lnSpc>
            </a:pPr>
            <a:r>
              <a:rPr lang="en-US" sz="3000" u="sng" smtClean="0"/>
              <a:t>Viking ships had a shallow keel, or bottom of the ship.  This allowed them to sail in both deep and shallow water.</a:t>
            </a:r>
          </a:p>
          <a:p>
            <a:pPr>
              <a:lnSpc>
                <a:spcPct val="90000"/>
              </a:lnSpc>
            </a:pPr>
            <a:endParaRPr lang="en-US" sz="3000" u="sng" smtClean="0"/>
          </a:p>
          <a:p>
            <a:pPr>
              <a:lnSpc>
                <a:spcPct val="90000"/>
              </a:lnSpc>
            </a:pPr>
            <a:r>
              <a:rPr lang="en-US" sz="3000" u="sng" smtClean="0"/>
              <a:t>The Vikings also developed a square sail which allowed them to both row and use wind to power their vessels</a:t>
            </a:r>
            <a:r>
              <a:rPr lang="en-US" sz="3000" smtClean="0"/>
              <a:t>.</a:t>
            </a:r>
          </a:p>
        </p:txBody>
      </p:sp>
      <p:pic>
        <p:nvPicPr>
          <p:cNvPr id="54274" name="Picture 2" descr="http://www.theoccidentalobserver.net/authors/EriksonVikingShip.jpg"/>
          <p:cNvPicPr>
            <a:picLocks noChangeAspect="1" noChangeArrowheads="1"/>
          </p:cNvPicPr>
          <p:nvPr/>
        </p:nvPicPr>
        <p:blipFill>
          <a:blip r:embed="rId2" cstate="print"/>
          <a:srcRect/>
          <a:stretch>
            <a:fillRect/>
          </a:stretch>
        </p:blipFill>
        <p:spPr bwMode="auto">
          <a:xfrm>
            <a:off x="5105400" y="1219200"/>
            <a:ext cx="3810000" cy="2857500"/>
          </a:xfrm>
          <a:prstGeom prst="rect">
            <a:avLst/>
          </a:prstGeom>
          <a:noFill/>
          <a:ln w="9525">
            <a:noFill/>
            <a:miter lim="800000"/>
            <a:headEnd/>
            <a:tailEnd/>
          </a:ln>
        </p:spPr>
      </p:pic>
      <p:pic>
        <p:nvPicPr>
          <p:cNvPr id="54276" name="Picture 4" descr="http://dismanibus156.files.wordpress.com/2009/05/oseberg.jpg"/>
          <p:cNvPicPr>
            <a:picLocks noChangeAspect="1" noChangeArrowheads="1"/>
          </p:cNvPicPr>
          <p:nvPr/>
        </p:nvPicPr>
        <p:blipFill>
          <a:blip r:embed="rId3" cstate="print"/>
          <a:srcRect/>
          <a:stretch>
            <a:fillRect/>
          </a:stretch>
        </p:blipFill>
        <p:spPr bwMode="auto">
          <a:xfrm>
            <a:off x="5486400" y="4267200"/>
            <a:ext cx="2971800" cy="23542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0" fill="hold" nodeType="withEffect">
                                  <p:stCondLst>
                                    <p:cond delay="0"/>
                                  </p:stCondLst>
                                  <p:childTnLst>
                                    <p:set>
                                      <p:cBhvr>
                                        <p:cTn id="11" dur="1" fill="hold">
                                          <p:stCondLst>
                                            <p:cond delay="0"/>
                                          </p:stCondLst>
                                        </p:cTn>
                                        <p:tgtEl>
                                          <p:spTgt spid="54274"/>
                                        </p:tgtEl>
                                        <p:attrNameLst>
                                          <p:attrName>style.visibility</p:attrName>
                                        </p:attrNameLst>
                                      </p:cBhvr>
                                      <p:to>
                                        <p:strVal val="visible"/>
                                      </p:to>
                                    </p:set>
                                    <p:anim calcmode="lin" valueType="num">
                                      <p:cBhvr>
                                        <p:cTn id="12" dur="500" fill="hold"/>
                                        <p:tgtEl>
                                          <p:spTgt spid="54274"/>
                                        </p:tgtEl>
                                        <p:attrNameLst>
                                          <p:attrName>ppt_w</p:attrName>
                                        </p:attrNameLst>
                                      </p:cBhvr>
                                      <p:tavLst>
                                        <p:tav tm="0">
                                          <p:val>
                                            <p:fltVal val="0"/>
                                          </p:val>
                                        </p:tav>
                                        <p:tav tm="100000">
                                          <p:val>
                                            <p:strVal val="#ppt_w"/>
                                          </p:val>
                                        </p:tav>
                                      </p:tavLst>
                                    </p:anim>
                                    <p:anim calcmode="lin" valueType="num">
                                      <p:cBhvr>
                                        <p:cTn id="13" dur="500" fill="hold"/>
                                        <p:tgtEl>
                                          <p:spTgt spid="54274"/>
                                        </p:tgtEl>
                                        <p:attrNameLst>
                                          <p:attrName>ppt_h</p:attrName>
                                        </p:attrNameLst>
                                      </p:cBhvr>
                                      <p:tavLst>
                                        <p:tav tm="0">
                                          <p:val>
                                            <p:fltVal val="0"/>
                                          </p:val>
                                        </p:tav>
                                        <p:tav tm="100000">
                                          <p:val>
                                            <p:strVal val="#ppt_h"/>
                                          </p:val>
                                        </p:tav>
                                      </p:tavLst>
                                    </p:anim>
                                    <p:animEffect transition="in" filter="fade">
                                      <p:cBhvr>
                                        <p:cTn id="14" dur="500"/>
                                        <p:tgtEl>
                                          <p:spTgt spid="54274"/>
                                        </p:tgtEl>
                                      </p:cBhvr>
                                    </p:animEffect>
                                  </p:childTnLst>
                                </p:cTn>
                              </p:par>
                              <p:par>
                                <p:cTn id="15" presetID="53" presetClass="entr" presetSubtype="0" fill="hold" nodeType="withEffect">
                                  <p:stCondLst>
                                    <p:cond delay="0"/>
                                  </p:stCondLst>
                                  <p:childTnLst>
                                    <p:set>
                                      <p:cBhvr>
                                        <p:cTn id="16" dur="1" fill="hold">
                                          <p:stCondLst>
                                            <p:cond delay="0"/>
                                          </p:stCondLst>
                                        </p:cTn>
                                        <p:tgtEl>
                                          <p:spTgt spid="54276"/>
                                        </p:tgtEl>
                                        <p:attrNameLst>
                                          <p:attrName>style.visibility</p:attrName>
                                        </p:attrNameLst>
                                      </p:cBhvr>
                                      <p:to>
                                        <p:strVal val="visible"/>
                                      </p:to>
                                    </p:set>
                                    <p:anim calcmode="lin" valueType="num">
                                      <p:cBhvr>
                                        <p:cTn id="17" dur="500" fill="hold"/>
                                        <p:tgtEl>
                                          <p:spTgt spid="54276"/>
                                        </p:tgtEl>
                                        <p:attrNameLst>
                                          <p:attrName>ppt_w</p:attrName>
                                        </p:attrNameLst>
                                      </p:cBhvr>
                                      <p:tavLst>
                                        <p:tav tm="0">
                                          <p:val>
                                            <p:fltVal val="0"/>
                                          </p:val>
                                        </p:tav>
                                        <p:tav tm="100000">
                                          <p:val>
                                            <p:strVal val="#ppt_w"/>
                                          </p:val>
                                        </p:tav>
                                      </p:tavLst>
                                    </p:anim>
                                    <p:anim calcmode="lin" valueType="num">
                                      <p:cBhvr>
                                        <p:cTn id="18" dur="500" fill="hold"/>
                                        <p:tgtEl>
                                          <p:spTgt spid="54276"/>
                                        </p:tgtEl>
                                        <p:attrNameLst>
                                          <p:attrName>ppt_h</p:attrName>
                                        </p:attrNameLst>
                                      </p:cBhvr>
                                      <p:tavLst>
                                        <p:tav tm="0">
                                          <p:val>
                                            <p:fltVal val="0"/>
                                          </p:val>
                                        </p:tav>
                                        <p:tav tm="100000">
                                          <p:val>
                                            <p:strVal val="#ppt_h"/>
                                          </p:val>
                                        </p:tav>
                                      </p:tavLst>
                                    </p:anim>
                                    <p:animEffect transition="in" filter="fade">
                                      <p:cBhvr>
                                        <p:cTn id="19" dur="500"/>
                                        <p:tgtEl>
                                          <p:spTgt spid="5427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p:cTn id="2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6" dur="1000"/>
                                        <p:tgtEl>
                                          <p:spTgt spid="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 calcmode="lin" valueType="num">
                                      <p:cBhvr>
                                        <p:cTn id="3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3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Thomas Beckett</a:t>
            </a:r>
          </a:p>
        </p:txBody>
      </p:sp>
      <p:sp>
        <p:nvSpPr>
          <p:cNvPr id="3" name="Content Placeholder 2"/>
          <p:cNvSpPr>
            <a:spLocks noGrp="1"/>
          </p:cNvSpPr>
          <p:nvPr>
            <p:ph idx="1"/>
          </p:nvPr>
        </p:nvSpPr>
        <p:spPr/>
        <p:txBody>
          <a:bodyPr/>
          <a:lstStyle/>
          <a:p>
            <a:pPr algn="ctr">
              <a:buFont typeface="Arial" charset="0"/>
              <a:buNone/>
            </a:pPr>
            <a:r>
              <a:rPr lang="en-US" smtClean="0"/>
              <a:t>Henry II wanted his new system of common law to apply to all of England, including the Church.</a:t>
            </a:r>
          </a:p>
          <a:p>
            <a:pPr algn="ctr">
              <a:buFont typeface="Arial" charset="0"/>
              <a:buNone/>
            </a:pPr>
            <a:endParaRPr lang="en-US" smtClean="0"/>
          </a:p>
          <a:p>
            <a:pPr algn="ctr">
              <a:buFont typeface="Arial" charset="0"/>
              <a:buNone/>
            </a:pPr>
            <a:r>
              <a:rPr lang="en-US" smtClean="0"/>
              <a:t>This brought him into conflict with his one-time friend </a:t>
            </a:r>
            <a:r>
              <a:rPr lang="en-US" u="sng" smtClean="0"/>
              <a:t>Thomas Beckett, the Archbishop and Canterbury (the highest ranking Catholic official in England).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800"/>
            <a:ext cx="8229600" cy="5821363"/>
          </a:xfrm>
        </p:spPr>
        <p:txBody>
          <a:bodyPr/>
          <a:lstStyle/>
          <a:p>
            <a:r>
              <a:rPr lang="en-US" smtClean="0"/>
              <a:t>Henry became frustrated by Beckett’s refusal to accept royal legal authority.</a:t>
            </a:r>
          </a:p>
          <a:p>
            <a:endParaRPr lang="en-US" smtClean="0"/>
          </a:p>
          <a:p>
            <a:r>
              <a:rPr lang="en-US" smtClean="0"/>
              <a:t>It is believed that Henry II said in anger one day at court, “Will no one rid me of this meddlesome priest!”</a:t>
            </a:r>
          </a:p>
          <a:p>
            <a:endParaRPr lang="en-US" smtClean="0"/>
          </a:p>
          <a:p>
            <a:r>
              <a:rPr lang="en-US" smtClean="0"/>
              <a:t>Four of Henry’s barons took him seriously and rode off to Canterbury Cathedral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rtlCol="0">
            <a:normAutofit fontScale="90000"/>
          </a:bodyPr>
          <a:lstStyle/>
          <a:p>
            <a:pPr fontAlgn="auto">
              <a:spcAft>
                <a:spcPts val="0"/>
              </a:spcAft>
              <a:defRPr/>
            </a:pPr>
            <a:r>
              <a:rPr lang="en-US" dirty="0" smtClean="0"/>
              <a:t>The Murder of Thomas Beckett</a:t>
            </a:r>
            <a:endParaRPr lang="en-US" dirty="0"/>
          </a:p>
        </p:txBody>
      </p:sp>
      <p:sp>
        <p:nvSpPr>
          <p:cNvPr id="3" name="Content Placeholder 2"/>
          <p:cNvSpPr>
            <a:spLocks noGrp="1"/>
          </p:cNvSpPr>
          <p:nvPr>
            <p:ph idx="1"/>
          </p:nvPr>
        </p:nvSpPr>
        <p:spPr>
          <a:xfrm>
            <a:off x="152400" y="990600"/>
            <a:ext cx="6019800" cy="5562600"/>
          </a:xfrm>
        </p:spPr>
        <p:txBody>
          <a:bodyPr>
            <a:normAutofit/>
          </a:bodyPr>
          <a:lstStyle/>
          <a:p>
            <a:pPr>
              <a:lnSpc>
                <a:spcPct val="90000"/>
              </a:lnSpc>
            </a:pPr>
            <a:r>
              <a:rPr lang="en-US" sz="3000" u="sng" smtClean="0"/>
              <a:t>Beckett was murdered while standing at the altar of the Cathedral.</a:t>
            </a:r>
          </a:p>
          <a:p>
            <a:pPr>
              <a:lnSpc>
                <a:spcPct val="90000"/>
              </a:lnSpc>
            </a:pPr>
            <a:endParaRPr lang="en-US" sz="3000" smtClean="0"/>
          </a:p>
          <a:p>
            <a:pPr>
              <a:lnSpc>
                <a:spcPct val="90000"/>
              </a:lnSpc>
            </a:pPr>
            <a:r>
              <a:rPr lang="en-US" sz="3000" smtClean="0"/>
              <a:t>Henry was horrified by the act and did penance for his words by walking barefoot through the streets of Canterbury and being flogged, but </a:t>
            </a:r>
            <a:r>
              <a:rPr lang="en-US" sz="3000" u="sng" smtClean="0"/>
              <a:t>in the end he got what he wanted, Church courts became subject to English law.</a:t>
            </a:r>
          </a:p>
        </p:txBody>
      </p:sp>
      <p:pic>
        <p:nvPicPr>
          <p:cNvPr id="4" name="Picture 3"/>
          <p:cNvPicPr>
            <a:picLocks noChangeAspect="1" noChangeArrowheads="1"/>
          </p:cNvPicPr>
          <p:nvPr/>
        </p:nvPicPr>
        <p:blipFill>
          <a:blip r:embed="rId2" cstate="print"/>
          <a:srcRect/>
          <a:stretch>
            <a:fillRect/>
          </a:stretch>
        </p:blipFill>
        <p:spPr bwMode="auto">
          <a:xfrm>
            <a:off x="6096000" y="1295400"/>
            <a:ext cx="2667000" cy="2438400"/>
          </a:xfrm>
          <a:prstGeom prst="rect">
            <a:avLst/>
          </a:prstGeom>
          <a:noFill/>
          <a:ln w="9525">
            <a:noFill/>
            <a:miter lim="800000"/>
            <a:headEnd/>
            <a:tailEnd/>
          </a:ln>
        </p:spPr>
      </p:pic>
      <p:pic>
        <p:nvPicPr>
          <p:cNvPr id="88066" name="Picture 2" descr="File:Burialbecket.jpg">
            <a:hlinkClick r:id="rId3"/>
          </p:cNvPr>
          <p:cNvPicPr>
            <a:picLocks noChangeAspect="1" noChangeArrowheads="1"/>
          </p:cNvPicPr>
          <p:nvPr/>
        </p:nvPicPr>
        <p:blipFill>
          <a:blip r:embed="rId4" cstate="print"/>
          <a:srcRect/>
          <a:stretch>
            <a:fillRect/>
          </a:stretch>
        </p:blipFill>
        <p:spPr bwMode="auto">
          <a:xfrm>
            <a:off x="6172200" y="4038600"/>
            <a:ext cx="2689225" cy="2057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88066"/>
                                        </p:tgtEl>
                                        <p:attrNameLst>
                                          <p:attrName>style.visibility</p:attrName>
                                        </p:attrNameLst>
                                      </p:cBhvr>
                                      <p:to>
                                        <p:strVal val="visible"/>
                                      </p:to>
                                    </p:set>
                                    <p:animEffect transition="in" filter="dissolve">
                                      <p:cBhvr>
                                        <p:cTn id="13" dur="500"/>
                                        <p:tgtEl>
                                          <p:spTgt spid="8806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 calcmode="lin" valueType="num">
                                      <p:cBhvr>
                                        <p:cTn id="18"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England in the High Middle Ages</a:t>
            </a:r>
            <a:endParaRPr lang="en-US" dirty="0"/>
          </a:p>
        </p:txBody>
      </p:sp>
      <p:sp>
        <p:nvSpPr>
          <p:cNvPr id="3" name="Content Placeholder 2"/>
          <p:cNvSpPr>
            <a:spLocks noGrp="1"/>
          </p:cNvSpPr>
          <p:nvPr>
            <p:ph idx="1"/>
          </p:nvPr>
        </p:nvSpPr>
        <p:spPr/>
        <p:txBody>
          <a:bodyPr>
            <a:normAutofit/>
          </a:bodyPr>
          <a:lstStyle/>
          <a:p>
            <a:pPr>
              <a:lnSpc>
                <a:spcPct val="90000"/>
              </a:lnSpc>
              <a:buFont typeface="Arial" charset="0"/>
              <a:buNone/>
            </a:pPr>
            <a:r>
              <a:rPr lang="en-US" u="sng" smtClean="0"/>
              <a:t>England has the distinction of limiting the power of their monarch in 1215.</a:t>
            </a:r>
          </a:p>
          <a:p>
            <a:pPr>
              <a:lnSpc>
                <a:spcPct val="90000"/>
              </a:lnSpc>
              <a:buFont typeface="Arial" charset="0"/>
              <a:buNone/>
            </a:pPr>
            <a:endParaRPr lang="en-US" u="sng" smtClean="0"/>
          </a:p>
          <a:p>
            <a:pPr>
              <a:lnSpc>
                <a:spcPct val="90000"/>
              </a:lnSpc>
              <a:buFont typeface="Arial" charset="0"/>
              <a:buNone/>
            </a:pPr>
            <a:r>
              <a:rPr lang="en-US" u="sng" smtClean="0"/>
              <a:t>In that year King John signed a document known as the Magna Carta, or Great Charter</a:t>
            </a:r>
            <a:r>
              <a:rPr lang="en-US" smtClean="0"/>
              <a:t>.</a:t>
            </a:r>
          </a:p>
          <a:p>
            <a:pPr>
              <a:lnSpc>
                <a:spcPct val="90000"/>
              </a:lnSpc>
              <a:buFont typeface="Arial" charset="0"/>
              <a:buNone/>
            </a:pPr>
            <a:endParaRPr lang="en-US" smtClean="0"/>
          </a:p>
          <a:p>
            <a:pPr>
              <a:lnSpc>
                <a:spcPct val="90000"/>
              </a:lnSpc>
              <a:buFont typeface="Arial" charset="0"/>
              <a:buNone/>
            </a:pPr>
            <a:r>
              <a:rPr lang="en-US" smtClean="0"/>
              <a:t>There were many other factors which made England a unique country.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fontScale="90000"/>
          </a:bodyPr>
          <a:lstStyle/>
          <a:p>
            <a:pPr fontAlgn="auto">
              <a:spcAft>
                <a:spcPts val="0"/>
              </a:spcAft>
              <a:defRPr/>
            </a:pPr>
            <a:r>
              <a:rPr lang="en-US" dirty="0" smtClean="0"/>
              <a:t>King John</a:t>
            </a:r>
            <a:br>
              <a:rPr lang="en-US" dirty="0" smtClean="0"/>
            </a:br>
            <a:r>
              <a:rPr lang="en-US" sz="2700" dirty="0" smtClean="0"/>
              <a:t>(The king who flushed his kingdom down the John)</a:t>
            </a:r>
            <a:endParaRPr lang="en-US" sz="2700" dirty="0"/>
          </a:p>
        </p:txBody>
      </p:sp>
      <p:sp>
        <p:nvSpPr>
          <p:cNvPr id="3" name="Content Placeholder 2"/>
          <p:cNvSpPr>
            <a:spLocks noGrp="1"/>
          </p:cNvSpPr>
          <p:nvPr>
            <p:ph idx="1"/>
          </p:nvPr>
        </p:nvSpPr>
        <p:spPr/>
        <p:txBody>
          <a:bodyPr/>
          <a:lstStyle/>
          <a:p>
            <a:r>
              <a:rPr lang="en-US" smtClean="0"/>
              <a:t>Henry’s son became king.</a:t>
            </a:r>
          </a:p>
          <a:p>
            <a:r>
              <a:rPr lang="en-US" u="sng" smtClean="0"/>
              <a:t>King John was highly corrupt and made many mistakes during his reign.</a:t>
            </a:r>
          </a:p>
          <a:p>
            <a:endParaRPr lang="en-US" smtClean="0"/>
          </a:p>
          <a:p>
            <a:pPr>
              <a:buFont typeface="Arial" charset="0"/>
              <a:buNone/>
            </a:pPr>
            <a:r>
              <a:rPr lang="en-US" u="sng" smtClean="0"/>
              <a:t>Corruption</a:t>
            </a:r>
          </a:p>
          <a:p>
            <a:pPr>
              <a:buFont typeface="Arial" charset="0"/>
              <a:buNone/>
            </a:pPr>
            <a:r>
              <a:rPr lang="en-US" u="sng" smtClean="0"/>
              <a:t>	He threw people in jail without a trial.</a:t>
            </a:r>
          </a:p>
          <a:p>
            <a:pPr>
              <a:buFont typeface="Arial" charset="0"/>
              <a:buNone/>
            </a:pPr>
            <a:r>
              <a:rPr lang="en-US" u="sng" smtClean="0"/>
              <a:t>	He also placed heavy taxes on his barons, much to their resentment.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6"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4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4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Losses to France</a:t>
            </a:r>
          </a:p>
        </p:txBody>
      </p:sp>
      <p:sp>
        <p:nvSpPr>
          <p:cNvPr id="3" name="Content Placeholder 2"/>
          <p:cNvSpPr>
            <a:spLocks noGrp="1"/>
          </p:cNvSpPr>
          <p:nvPr>
            <p:ph idx="1"/>
          </p:nvPr>
        </p:nvSpPr>
        <p:spPr/>
        <p:txBody>
          <a:bodyPr/>
          <a:lstStyle/>
          <a:p>
            <a:pPr algn="ctr"/>
            <a:r>
              <a:rPr lang="en-US" u="sng" smtClean="0"/>
              <a:t>John waged a war with King Philip II (Philip Augustus) of France.  In this war he lost the lands that England still controlled in that country.</a:t>
            </a:r>
          </a:p>
          <a:p>
            <a:pPr algn="ctr"/>
            <a:endParaRPr lang="en-US" u="sng" smtClean="0"/>
          </a:p>
          <a:p>
            <a:pPr algn="ctr"/>
            <a:r>
              <a:rPr lang="en-US" u="sng" smtClean="0"/>
              <a:t>John attempted to regain these lands, but failed.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Conflict with the Pope</a:t>
            </a:r>
          </a:p>
        </p:txBody>
      </p:sp>
      <p:sp>
        <p:nvSpPr>
          <p:cNvPr id="3" name="Content Placeholder 2"/>
          <p:cNvSpPr>
            <a:spLocks noGrp="1"/>
          </p:cNvSpPr>
          <p:nvPr>
            <p:ph idx="1"/>
          </p:nvPr>
        </p:nvSpPr>
        <p:spPr>
          <a:xfrm>
            <a:off x="228600" y="1295400"/>
            <a:ext cx="5791200" cy="5029200"/>
          </a:xfrm>
        </p:spPr>
        <p:txBody>
          <a:bodyPr>
            <a:normAutofit/>
          </a:bodyPr>
          <a:lstStyle/>
          <a:p>
            <a:pPr>
              <a:lnSpc>
                <a:spcPct val="90000"/>
              </a:lnSpc>
            </a:pPr>
            <a:r>
              <a:rPr lang="en-US" u="sng" smtClean="0"/>
              <a:t>John also got into a conflict with Pope Innocent III over the selection of the Archbishop of Canterbury.</a:t>
            </a:r>
          </a:p>
          <a:p>
            <a:pPr>
              <a:lnSpc>
                <a:spcPct val="90000"/>
              </a:lnSpc>
            </a:pPr>
            <a:endParaRPr lang="en-US" u="sng" smtClean="0"/>
          </a:p>
          <a:p>
            <a:pPr>
              <a:lnSpc>
                <a:spcPct val="90000"/>
              </a:lnSpc>
            </a:pPr>
            <a:r>
              <a:rPr lang="en-US" u="sng" smtClean="0"/>
              <a:t>John thought, as king, he should be able to choose the next Archbishop, the Pope disagreed</a:t>
            </a:r>
          </a:p>
        </p:txBody>
      </p:sp>
      <p:pic>
        <p:nvPicPr>
          <p:cNvPr id="92162" name="Picture 2" descr="http://upload.wikimedia.org/wikipedia/commons/0/05/Innozenz3.jpg"/>
          <p:cNvPicPr>
            <a:picLocks noChangeAspect="1" noChangeArrowheads="1"/>
          </p:cNvPicPr>
          <p:nvPr/>
        </p:nvPicPr>
        <p:blipFill>
          <a:blip r:embed="rId2" cstate="print"/>
          <a:srcRect/>
          <a:stretch>
            <a:fillRect/>
          </a:stretch>
        </p:blipFill>
        <p:spPr bwMode="auto">
          <a:xfrm>
            <a:off x="6019800" y="2133600"/>
            <a:ext cx="2711450" cy="3124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5" presetClass="entr" presetSubtype="0" fill="hold" nodeType="withEffect">
                                  <p:stCondLst>
                                    <p:cond delay="0"/>
                                  </p:stCondLst>
                                  <p:childTnLst>
                                    <p:set>
                                      <p:cBhvr>
                                        <p:cTn id="11" dur="1" fill="hold">
                                          <p:stCondLst>
                                            <p:cond delay="0"/>
                                          </p:stCondLst>
                                        </p:cTn>
                                        <p:tgtEl>
                                          <p:spTgt spid="92162"/>
                                        </p:tgtEl>
                                        <p:attrNameLst>
                                          <p:attrName>style.visibility</p:attrName>
                                        </p:attrNameLst>
                                      </p:cBhvr>
                                      <p:to>
                                        <p:strVal val="visible"/>
                                      </p:to>
                                    </p:set>
                                    <p:anim calcmode="lin" valueType="num">
                                      <p:cBhvr>
                                        <p:cTn id="12" dur="1000" fill="hold"/>
                                        <p:tgtEl>
                                          <p:spTgt spid="92162"/>
                                        </p:tgtEl>
                                        <p:attrNameLst>
                                          <p:attrName>ppt_w</p:attrName>
                                        </p:attrNameLst>
                                      </p:cBhvr>
                                      <p:tavLst>
                                        <p:tav tm="0">
                                          <p:val>
                                            <p:strVal val="#ppt_w*0.70"/>
                                          </p:val>
                                        </p:tav>
                                        <p:tav tm="100000">
                                          <p:val>
                                            <p:strVal val="#ppt_w"/>
                                          </p:val>
                                        </p:tav>
                                      </p:tavLst>
                                    </p:anim>
                                    <p:anim calcmode="lin" valueType="num">
                                      <p:cBhvr>
                                        <p:cTn id="13" dur="1000" fill="hold"/>
                                        <p:tgtEl>
                                          <p:spTgt spid="92162"/>
                                        </p:tgtEl>
                                        <p:attrNameLst>
                                          <p:attrName>ppt_h</p:attrName>
                                        </p:attrNameLst>
                                      </p:cBhvr>
                                      <p:tavLst>
                                        <p:tav tm="0">
                                          <p:val>
                                            <p:strVal val="#ppt_h"/>
                                          </p:val>
                                        </p:tav>
                                        <p:tav tm="100000">
                                          <p:val>
                                            <p:strVal val="#ppt_h"/>
                                          </p:val>
                                        </p:tav>
                                      </p:tavLst>
                                    </p:anim>
                                    <p:animEffect transition="in" filter="fade">
                                      <p:cBhvr>
                                        <p:cTn id="14" dur="1000"/>
                                        <p:tgtEl>
                                          <p:spTgt spid="9216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“Weapons” of the Church</a:t>
            </a:r>
          </a:p>
        </p:txBody>
      </p:sp>
      <p:sp>
        <p:nvSpPr>
          <p:cNvPr id="3" name="Content Placeholder 2"/>
          <p:cNvSpPr>
            <a:spLocks noGrp="1"/>
          </p:cNvSpPr>
          <p:nvPr>
            <p:ph idx="1"/>
          </p:nvPr>
        </p:nvSpPr>
        <p:spPr>
          <a:xfrm>
            <a:off x="304800" y="1066800"/>
            <a:ext cx="8610600" cy="5486400"/>
          </a:xfrm>
        </p:spPr>
        <p:txBody>
          <a:bodyPr>
            <a:normAutofit/>
          </a:bodyPr>
          <a:lstStyle/>
          <a:p>
            <a:pPr>
              <a:lnSpc>
                <a:spcPct val="90000"/>
              </a:lnSpc>
            </a:pPr>
            <a:r>
              <a:rPr lang="en-US" sz="3000" smtClean="0"/>
              <a:t>The church had powerful weapons that it could use against rulers of Europe.</a:t>
            </a:r>
          </a:p>
          <a:p>
            <a:pPr>
              <a:lnSpc>
                <a:spcPct val="90000"/>
              </a:lnSpc>
            </a:pPr>
            <a:endParaRPr lang="en-US" sz="3000" smtClean="0"/>
          </a:p>
          <a:p>
            <a:pPr>
              <a:lnSpc>
                <a:spcPct val="90000"/>
              </a:lnSpc>
            </a:pPr>
            <a:r>
              <a:rPr lang="en-US" sz="3000" smtClean="0"/>
              <a:t>People believed they needed to receive the sacraments of the Catholic Church in order to achieve salvation.</a:t>
            </a:r>
          </a:p>
          <a:p>
            <a:pPr>
              <a:lnSpc>
                <a:spcPct val="90000"/>
              </a:lnSpc>
            </a:pPr>
            <a:endParaRPr lang="en-US" sz="3000" smtClean="0"/>
          </a:p>
          <a:p>
            <a:pPr>
              <a:lnSpc>
                <a:spcPct val="90000"/>
              </a:lnSpc>
            </a:pPr>
            <a:r>
              <a:rPr lang="en-US" sz="3000" smtClean="0"/>
              <a:t>These sacraments included:</a:t>
            </a:r>
          </a:p>
          <a:p>
            <a:pPr>
              <a:lnSpc>
                <a:spcPct val="90000"/>
              </a:lnSpc>
              <a:buFont typeface="Arial" charset="0"/>
              <a:buNone/>
            </a:pPr>
            <a:r>
              <a:rPr lang="en-US" sz="3000" smtClean="0"/>
              <a:t>	Eucharist (communion), Marriage, Holy Orders, Baptism, Extreme Unction (last rights), Confirmation, and Anointing of the sick.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 calcmode="lin" valueType="num">
                                      <p:cBhvr>
                                        <p:cTn id="28"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 calcmode="lin" valueType="num">
                                      <p:cBhvr>
                                        <p:cTn id="35" dur="1000" fill="hold"/>
                                        <p:tgtEl>
                                          <p:spTgt spid="3">
                                            <p:txEl>
                                              <p:pRg st="5" end="5"/>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John Begs Forgiveness</a:t>
            </a:r>
          </a:p>
        </p:txBody>
      </p:sp>
      <p:sp>
        <p:nvSpPr>
          <p:cNvPr id="3" name="Content Placeholder 2"/>
          <p:cNvSpPr>
            <a:spLocks noGrp="1"/>
          </p:cNvSpPr>
          <p:nvPr>
            <p:ph idx="1"/>
          </p:nvPr>
        </p:nvSpPr>
        <p:spPr>
          <a:xfrm>
            <a:off x="457200" y="1295400"/>
            <a:ext cx="8229600" cy="5257800"/>
          </a:xfrm>
        </p:spPr>
        <p:txBody>
          <a:bodyPr/>
          <a:lstStyle/>
          <a:p>
            <a:r>
              <a:rPr lang="en-US" u="sng" smtClean="0"/>
              <a:t>The Pope placed an interdict on England, which meant the people could not receive the sacraments.</a:t>
            </a:r>
          </a:p>
          <a:p>
            <a:r>
              <a:rPr lang="en-US" u="sng" smtClean="0"/>
              <a:t>John was forced to beg the Pope for forgiveness and pledge to make England a Fief of the Catholic Church.  After that England owed a fee to the Church every year.  </a:t>
            </a:r>
          </a:p>
          <a:p>
            <a:r>
              <a:rPr lang="en-US" smtClean="0"/>
              <a:t>In this case, the Pope won out over the power of the monarch.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p:cTn id="21"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 calcmode="lin" valueType="num">
                                      <p:cBhvr>
                                        <p:cTn id="28"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smtClean="0"/>
              <a:t>The </a:t>
            </a:r>
            <a:r>
              <a:rPr lang="en-US" i="1" smtClean="0"/>
              <a:t>Magna Carta</a:t>
            </a:r>
          </a:p>
        </p:txBody>
      </p:sp>
      <p:sp>
        <p:nvSpPr>
          <p:cNvPr id="3" name="Content Placeholder 2"/>
          <p:cNvSpPr>
            <a:spLocks noGrp="1"/>
          </p:cNvSpPr>
          <p:nvPr>
            <p:ph idx="1"/>
          </p:nvPr>
        </p:nvSpPr>
        <p:spPr>
          <a:xfrm>
            <a:off x="228600" y="914400"/>
            <a:ext cx="5943600" cy="5943600"/>
          </a:xfrm>
        </p:spPr>
        <p:txBody>
          <a:bodyPr/>
          <a:lstStyle/>
          <a:p>
            <a:r>
              <a:rPr lang="en-US" u="sng" smtClean="0"/>
              <a:t>King John’s corruption and heavy taxation of the Nobles caused them to rebel against him.</a:t>
            </a:r>
          </a:p>
          <a:p>
            <a:endParaRPr lang="en-US" u="sng" smtClean="0"/>
          </a:p>
          <a:p>
            <a:r>
              <a:rPr lang="en-US" u="sng" smtClean="0"/>
              <a:t>In 1215 at Runnymede, they forced him to sign the Magna Carta (Great Charter) which limited the power of the English Monarch.</a:t>
            </a:r>
          </a:p>
        </p:txBody>
      </p:sp>
      <p:pic>
        <p:nvPicPr>
          <p:cNvPr id="95234" name="Picture 2" descr="http://www.archives.gov/exhibits/featured_documents/magna_carta/images/magna_carta.jpg"/>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962650" y="1066800"/>
            <a:ext cx="3028950" cy="5559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95234"/>
                                        </p:tgtEl>
                                        <p:attrNameLst>
                                          <p:attrName>style.visibility</p:attrName>
                                        </p:attrNameLst>
                                      </p:cBhvr>
                                      <p:to>
                                        <p:strVal val="visible"/>
                                      </p:to>
                                    </p:set>
                                    <p:anim calcmode="lin" valueType="num">
                                      <p:cBhvr>
                                        <p:cTn id="7" dur="500" fill="hold"/>
                                        <p:tgtEl>
                                          <p:spTgt spid="95234"/>
                                        </p:tgtEl>
                                        <p:attrNameLst>
                                          <p:attrName>ppt_w</p:attrName>
                                        </p:attrNameLst>
                                      </p:cBhvr>
                                      <p:tavLst>
                                        <p:tav tm="0">
                                          <p:val>
                                            <p:fltVal val="0"/>
                                          </p:val>
                                        </p:tav>
                                        <p:tav tm="100000">
                                          <p:val>
                                            <p:strVal val="#ppt_w"/>
                                          </p:val>
                                        </p:tav>
                                      </p:tavLst>
                                    </p:anim>
                                    <p:anim calcmode="lin" valueType="num">
                                      <p:cBhvr>
                                        <p:cTn id="8" dur="500" fill="hold"/>
                                        <p:tgtEl>
                                          <p:spTgt spid="95234"/>
                                        </p:tgtEl>
                                        <p:attrNameLst>
                                          <p:attrName>ppt_h</p:attrName>
                                        </p:attrNameLst>
                                      </p:cBhvr>
                                      <p:tavLst>
                                        <p:tav tm="0">
                                          <p:val>
                                            <p:fltVal val="0"/>
                                          </p:val>
                                        </p:tav>
                                        <p:tav tm="100000">
                                          <p:val>
                                            <p:strVal val="#ppt_h"/>
                                          </p:val>
                                        </p:tav>
                                      </p:tavLst>
                                    </p:anim>
                                    <p:animEffect transition="in" filter="fade">
                                      <p:cBhvr>
                                        <p:cTn id="9" dur="500"/>
                                        <p:tgtEl>
                                          <p:spTgt spid="95234"/>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20"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21" dur="1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7"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theme/theme1.xml><?xml version="1.0" encoding="utf-8"?>
<a:theme xmlns:a="http://schemas.openxmlformats.org/drawingml/2006/main" name="Them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5474</TotalTime>
  <Words>9232</Words>
  <Application>Microsoft Office PowerPoint</Application>
  <PresentationFormat>On-screen Show (4:3)</PresentationFormat>
  <Paragraphs>798</Paragraphs>
  <Slides>187</Slides>
  <Notes>0</Notes>
  <HiddenSlides>0</HiddenSlides>
  <MMClips>0</MMClips>
  <ScaleCrop>false</ScaleCrop>
  <HeadingPairs>
    <vt:vector size="4" baseType="variant">
      <vt:variant>
        <vt:lpstr>Theme</vt:lpstr>
      </vt:variant>
      <vt:variant>
        <vt:i4>1</vt:i4>
      </vt:variant>
      <vt:variant>
        <vt:lpstr>Slide Titles</vt:lpstr>
      </vt:variant>
      <vt:variant>
        <vt:i4>187</vt:i4>
      </vt:variant>
    </vt:vector>
  </HeadingPairs>
  <TitlesOfParts>
    <vt:vector size="188" baseType="lpstr">
      <vt:lpstr>Theme1</vt:lpstr>
      <vt:lpstr>Chapter 9: Emerging Europe and the Byzantine Empire</vt:lpstr>
      <vt:lpstr>Important Dates</vt:lpstr>
      <vt:lpstr>Transforming the Roman World</vt:lpstr>
      <vt:lpstr>Britain</vt:lpstr>
      <vt:lpstr>Scandinavia</vt:lpstr>
      <vt:lpstr>The Vikings</vt:lpstr>
      <vt:lpstr>Slide 7</vt:lpstr>
      <vt:lpstr>Slide 8</vt:lpstr>
      <vt:lpstr>Viking Ships</vt:lpstr>
      <vt:lpstr>Normandy</vt:lpstr>
      <vt:lpstr>Hungary</vt:lpstr>
      <vt:lpstr>Who were the Magyars?</vt:lpstr>
      <vt:lpstr>Germanic Society</vt:lpstr>
      <vt:lpstr>Germanic Law</vt:lpstr>
      <vt:lpstr>Wergild</vt:lpstr>
      <vt:lpstr>Ordeal</vt:lpstr>
      <vt:lpstr>Different types of Ordeals</vt:lpstr>
      <vt:lpstr>More Ordeals</vt:lpstr>
      <vt:lpstr>The Kingdom of the Franks</vt:lpstr>
      <vt:lpstr>Clovis</vt:lpstr>
      <vt:lpstr>Charlemagne and the Carolingians</vt:lpstr>
      <vt:lpstr>Charlemagne</vt:lpstr>
      <vt:lpstr>Carolingian Empire</vt:lpstr>
      <vt:lpstr>Missi Dominici</vt:lpstr>
      <vt:lpstr>The Crowning of Charlemagne</vt:lpstr>
      <vt:lpstr>Crowning of Charlemagne</vt:lpstr>
      <vt:lpstr>The Caroliginian Renaissance</vt:lpstr>
      <vt:lpstr>Slide 28</vt:lpstr>
      <vt:lpstr>Slide 29</vt:lpstr>
      <vt:lpstr>Important Dates</vt:lpstr>
      <vt:lpstr>The Invaders</vt:lpstr>
      <vt:lpstr>Feudalism Government by Armed Thugs!</vt:lpstr>
      <vt:lpstr>Slide 33</vt:lpstr>
      <vt:lpstr>Lord/Vassal Relationship</vt:lpstr>
      <vt:lpstr>Knights</vt:lpstr>
      <vt:lpstr>Becoming a Knight</vt:lpstr>
      <vt:lpstr>Armour</vt:lpstr>
      <vt:lpstr>Chainmail</vt:lpstr>
      <vt:lpstr>Plate Armour</vt:lpstr>
      <vt:lpstr>Tournaments</vt:lpstr>
      <vt:lpstr>Jousting</vt:lpstr>
      <vt:lpstr>Jousting</vt:lpstr>
      <vt:lpstr>Chivalry</vt:lpstr>
      <vt:lpstr>Feudal Contract</vt:lpstr>
      <vt:lpstr>Eleanor of Aquitaine</vt:lpstr>
      <vt:lpstr>Castles</vt:lpstr>
      <vt:lpstr>Slide 47</vt:lpstr>
      <vt:lpstr>Slide 48</vt:lpstr>
      <vt:lpstr>Slide 49</vt:lpstr>
      <vt:lpstr>The Manorial System</vt:lpstr>
      <vt:lpstr>Slide 51</vt:lpstr>
      <vt:lpstr>Daily Life of Peasants</vt:lpstr>
      <vt:lpstr>Section 3</vt:lpstr>
      <vt:lpstr>The Role of the Church</vt:lpstr>
      <vt:lpstr>The Papacy</vt:lpstr>
      <vt:lpstr>Slide 56</vt:lpstr>
      <vt:lpstr>Pope Gregory I</vt:lpstr>
      <vt:lpstr>Slide 58</vt:lpstr>
      <vt:lpstr>Monks and Their Missions</vt:lpstr>
      <vt:lpstr>Slide 60</vt:lpstr>
      <vt:lpstr>Slide 61</vt:lpstr>
      <vt:lpstr>Benedictine Rules</vt:lpstr>
      <vt:lpstr>What about Women?</vt:lpstr>
      <vt:lpstr>Sect. 4</vt:lpstr>
      <vt:lpstr>Peasants, Trade, and Cities</vt:lpstr>
      <vt:lpstr>Improvement in Agricultural Technology</vt:lpstr>
      <vt:lpstr>The Three Field System</vt:lpstr>
      <vt:lpstr>Slide 68</vt:lpstr>
      <vt:lpstr>Crops</vt:lpstr>
      <vt:lpstr>The Revival of Trade</vt:lpstr>
      <vt:lpstr>Slide 71</vt:lpstr>
      <vt:lpstr>Trade Fairs</vt:lpstr>
      <vt:lpstr>The Growth of Cities</vt:lpstr>
      <vt:lpstr>Medieval Cities</vt:lpstr>
      <vt:lpstr>Slide 75</vt:lpstr>
      <vt:lpstr>City Government</vt:lpstr>
      <vt:lpstr>Dangers</vt:lpstr>
      <vt:lpstr>Guilds</vt:lpstr>
      <vt:lpstr>Joining a Guild</vt:lpstr>
      <vt:lpstr>The Masterpiece</vt:lpstr>
      <vt:lpstr>High Middle Ages CH 9</vt:lpstr>
      <vt:lpstr>What Groups Invaded England?</vt:lpstr>
      <vt:lpstr>Slide 83</vt:lpstr>
      <vt:lpstr>Slide 84</vt:lpstr>
      <vt:lpstr>Vocabulary</vt:lpstr>
      <vt:lpstr>Government</vt:lpstr>
      <vt:lpstr>The Domesday Book</vt:lpstr>
      <vt:lpstr>Henry II</vt:lpstr>
      <vt:lpstr>Common Law</vt:lpstr>
      <vt:lpstr>Thomas Beckett</vt:lpstr>
      <vt:lpstr>Slide 91</vt:lpstr>
      <vt:lpstr>The Murder of Thomas Beckett</vt:lpstr>
      <vt:lpstr>England in the High Middle Ages</vt:lpstr>
      <vt:lpstr>King John (The king who flushed his kingdom down the John)</vt:lpstr>
      <vt:lpstr>Losses to France</vt:lpstr>
      <vt:lpstr>Conflict with the Pope</vt:lpstr>
      <vt:lpstr>“Weapons” of the Church</vt:lpstr>
      <vt:lpstr>John Begs Forgiveness</vt:lpstr>
      <vt:lpstr>The Magna Carta</vt:lpstr>
      <vt:lpstr>Ideas in the Magna Carta</vt:lpstr>
      <vt:lpstr>King Edward I</vt:lpstr>
      <vt:lpstr>Slide 102</vt:lpstr>
      <vt:lpstr>The French Kingdom</vt:lpstr>
      <vt:lpstr>Hugh Capet</vt:lpstr>
      <vt:lpstr>The Holy Roman Empire</vt:lpstr>
      <vt:lpstr>Otto I</vt:lpstr>
      <vt:lpstr>Struggles With Italy</vt:lpstr>
      <vt:lpstr>Slide 108</vt:lpstr>
      <vt:lpstr>Papal States and Simony</vt:lpstr>
      <vt:lpstr>Church Reform</vt:lpstr>
      <vt:lpstr>Lay Investiture</vt:lpstr>
      <vt:lpstr>Slide 112</vt:lpstr>
      <vt:lpstr>Henry IV vs. Pope Gregory VII</vt:lpstr>
      <vt:lpstr>Slide 114</vt:lpstr>
      <vt:lpstr>The Concordat of Worms</vt:lpstr>
      <vt:lpstr>The Church Supreme</vt:lpstr>
      <vt:lpstr>“Weapons” of the Church</vt:lpstr>
      <vt:lpstr>The Sacraments</vt:lpstr>
      <vt:lpstr>THE CRUSADES</vt:lpstr>
      <vt:lpstr>The Crusades</vt:lpstr>
      <vt:lpstr>The First Crusade</vt:lpstr>
      <vt:lpstr>The Council of Clermont</vt:lpstr>
      <vt:lpstr>The Early Crusades</vt:lpstr>
      <vt:lpstr>Crusader States</vt:lpstr>
      <vt:lpstr>Saladin</vt:lpstr>
      <vt:lpstr>Later Crusades</vt:lpstr>
      <vt:lpstr>The Children’s Crusade</vt:lpstr>
      <vt:lpstr>Positive and Negative Effects of the Crusades</vt:lpstr>
      <vt:lpstr>Slide 129</vt:lpstr>
      <vt:lpstr>Slide 130</vt:lpstr>
      <vt:lpstr>Spain</vt:lpstr>
      <vt:lpstr>Learning, Literature, and the Arts</vt:lpstr>
      <vt:lpstr>The Rise of Universities</vt:lpstr>
      <vt:lpstr>Areas of Study</vt:lpstr>
      <vt:lpstr>Teaching Style</vt:lpstr>
      <vt:lpstr>Degrees</vt:lpstr>
      <vt:lpstr>The Development of Scholasticism</vt:lpstr>
      <vt:lpstr>Greek Influences</vt:lpstr>
      <vt:lpstr>St. Thomas Aquinas</vt:lpstr>
      <vt:lpstr>Teachings of Thomas Aquinas</vt:lpstr>
      <vt:lpstr>Vernacular Literature</vt:lpstr>
      <vt:lpstr>Vernacular</vt:lpstr>
      <vt:lpstr>Troubadours</vt:lpstr>
      <vt:lpstr>Medieval Architecture</vt:lpstr>
      <vt:lpstr>Stained Glass</vt:lpstr>
      <vt:lpstr>Romanesque Architecture</vt:lpstr>
      <vt:lpstr>Slide 147</vt:lpstr>
      <vt:lpstr>Slide 148</vt:lpstr>
      <vt:lpstr>Slide 149</vt:lpstr>
      <vt:lpstr>Gothic Architecture</vt:lpstr>
      <vt:lpstr>Slide 151</vt:lpstr>
      <vt:lpstr>Slide 152</vt:lpstr>
      <vt:lpstr>Slide 153</vt:lpstr>
      <vt:lpstr>Slide 154</vt:lpstr>
      <vt:lpstr>Slide 155</vt:lpstr>
      <vt:lpstr>Gargoyles</vt:lpstr>
      <vt:lpstr>Slide 157</vt:lpstr>
      <vt:lpstr>A Time of Crisis</vt:lpstr>
      <vt:lpstr>The Black Death</vt:lpstr>
      <vt:lpstr>What was the Black Death?</vt:lpstr>
      <vt:lpstr>Types of Plague</vt:lpstr>
      <vt:lpstr>Slide 162</vt:lpstr>
      <vt:lpstr>Slide 163</vt:lpstr>
      <vt:lpstr>The Spread of the Black Death</vt:lpstr>
      <vt:lpstr>Impact of the Black Death</vt:lpstr>
      <vt:lpstr>Slide 166</vt:lpstr>
      <vt:lpstr>Symptoms of the Plague</vt:lpstr>
      <vt:lpstr>Slide 168</vt:lpstr>
      <vt:lpstr>Social Symptoms</vt:lpstr>
      <vt:lpstr>Economic Consequences</vt:lpstr>
      <vt:lpstr>The Decline of Church Power</vt:lpstr>
      <vt:lpstr>Slide 172</vt:lpstr>
      <vt:lpstr>The Great Schism/Avignon Papacy</vt:lpstr>
      <vt:lpstr>Slide 174</vt:lpstr>
      <vt:lpstr>The Council of Constance</vt:lpstr>
      <vt:lpstr>Attempts at Church Reform</vt:lpstr>
      <vt:lpstr>Jan Hus</vt:lpstr>
      <vt:lpstr>The Hundred Years War</vt:lpstr>
      <vt:lpstr>France vs. England</vt:lpstr>
      <vt:lpstr>Slide 180</vt:lpstr>
      <vt:lpstr>Jeanne d’Arc (Joan of Arc) 1412-1431</vt:lpstr>
      <vt:lpstr>Orleans</vt:lpstr>
      <vt:lpstr>Gunpowder</vt:lpstr>
      <vt:lpstr>Political Recovery</vt:lpstr>
      <vt:lpstr>France</vt:lpstr>
      <vt:lpstr>England</vt:lpstr>
      <vt:lpstr>Central and Eastern Europe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Cara Walton</dc:creator>
  <cp:lastModifiedBy>EISD</cp:lastModifiedBy>
  <cp:revision>236</cp:revision>
  <dcterms:created xsi:type="dcterms:W3CDTF">2009-11-20T13:37:10Z</dcterms:created>
  <dcterms:modified xsi:type="dcterms:W3CDTF">2012-11-15T14:31:27Z</dcterms:modified>
</cp:coreProperties>
</file>