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319" r:id="rId3"/>
    <p:sldId id="320" r:id="rId4"/>
    <p:sldId id="312" r:id="rId5"/>
    <p:sldId id="269" r:id="rId6"/>
    <p:sldId id="316" r:id="rId7"/>
    <p:sldId id="321" r:id="rId8"/>
    <p:sldId id="314" r:id="rId9"/>
    <p:sldId id="277" r:id="rId10"/>
    <p:sldId id="317" r:id="rId11"/>
    <p:sldId id="315" r:id="rId12"/>
    <p:sldId id="257" r:id="rId13"/>
    <p:sldId id="258" r:id="rId14"/>
    <p:sldId id="261" r:id="rId15"/>
    <p:sldId id="323" r:id="rId16"/>
    <p:sldId id="260" r:id="rId17"/>
    <p:sldId id="259" r:id="rId18"/>
    <p:sldId id="324" r:id="rId19"/>
    <p:sldId id="275" r:id="rId20"/>
    <p:sldId id="322" r:id="rId21"/>
    <p:sldId id="301" r:id="rId22"/>
    <p:sldId id="273" r:id="rId23"/>
    <p:sldId id="303" r:id="rId24"/>
    <p:sldId id="263" r:id="rId25"/>
    <p:sldId id="264" r:id="rId26"/>
    <p:sldId id="262" r:id="rId27"/>
    <p:sldId id="302" r:id="rId28"/>
    <p:sldId id="265" r:id="rId29"/>
    <p:sldId id="294" r:id="rId30"/>
    <p:sldId id="297" r:id="rId31"/>
    <p:sldId id="311" r:id="rId32"/>
    <p:sldId id="337" r:id="rId33"/>
    <p:sldId id="282" r:id="rId34"/>
    <p:sldId id="284" r:id="rId35"/>
    <p:sldId id="285" r:id="rId36"/>
    <p:sldId id="281" r:id="rId37"/>
    <p:sldId id="280" r:id="rId38"/>
    <p:sldId id="289" r:id="rId39"/>
    <p:sldId id="334" r:id="rId40"/>
    <p:sldId id="331" r:id="rId41"/>
    <p:sldId id="329" r:id="rId42"/>
    <p:sldId id="330" r:id="rId43"/>
    <p:sldId id="332" r:id="rId44"/>
    <p:sldId id="333" r:id="rId45"/>
    <p:sldId id="326" r:id="rId46"/>
    <p:sldId id="327"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33CC33"/>
    <a:srgbClr val="990033"/>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56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56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56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F009353-9092-4CF6-B6D7-97C0C5EA24AB}"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8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FBD21D3-20FC-42AE-BA33-69D11774F55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DAB8013-5343-44A1-A796-5621D6E90FCA}" type="slidenum">
              <a:rPr lang="en-US"/>
              <a:pPr/>
              <a:t>15</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xfrm>
            <a:off x="914400" y="4343400"/>
            <a:ext cx="5029200" cy="4114800"/>
          </a:xfrm>
          <a:noFill/>
          <a:ln/>
        </p:spPr>
        <p:txBody>
          <a:bodyPr/>
          <a:lstStyle/>
          <a:p>
            <a:r>
              <a:rPr lang="en-US" sz="900" b="1" dirty="0">
                <a:solidFill>
                  <a:srgbClr val="000066"/>
                </a:solidFill>
                <a:sym typeface="Monotype Sorts" pitchFamily="2" charset="2"/>
              </a:rPr>
              <a:t>A  major  shift  in  population  from  the  North  and  East  to  the  South  and  West  caused  Southern  and  Western  states  to  gain  representatives  in  Congress  based  on  the  census,  while  some  states  in  the  North  and  East  lost  representation.</a:t>
            </a:r>
          </a:p>
        </p:txBody>
      </p:sp>
      <p:sp>
        <p:nvSpPr>
          <p:cNvPr id="93188" name="Rectangle 4"/>
          <p:cNvSpPr>
            <a:spLocks noChangeArrowheads="1"/>
          </p:cNvSpPr>
          <p:nvPr/>
        </p:nvSpPr>
        <p:spPr bwMode="auto">
          <a:xfrm>
            <a:off x="0" y="152400"/>
            <a:ext cx="7772400" cy="304800"/>
          </a:xfrm>
          <a:prstGeom prst="rect">
            <a:avLst/>
          </a:prstGeom>
          <a:noFill/>
          <a:ln w="9525">
            <a:noFill/>
            <a:miter lim="800000"/>
            <a:headEnd/>
            <a:tailEnd/>
          </a:ln>
          <a:effectLst/>
        </p:spPr>
        <p:txBody>
          <a:bodyPr anchor="ctr"/>
          <a:lstStyle/>
          <a:p>
            <a:pPr eaLnBrk="0" hangingPunct="0"/>
            <a:r>
              <a:rPr lang="en-US" sz="1400" b="1">
                <a:solidFill>
                  <a:srgbClr val="A50021"/>
                </a:solidFill>
                <a:latin typeface="Times New Roman" pitchFamily="18" charset="0"/>
              </a:rPr>
              <a:t>Principles of  Government</a:t>
            </a:r>
            <a:endParaRPr lang="en-US" sz="24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C1798D3-7BB4-4EC1-AA68-5E34730D7687}" type="slidenum">
              <a:rPr lang="en-US"/>
              <a:pPr/>
              <a:t>21</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xfrm>
            <a:off x="914400" y="4343400"/>
            <a:ext cx="5029200" cy="4114800"/>
          </a:xfrm>
          <a:noFill/>
          <a:ln/>
        </p:spPr>
        <p:txBody>
          <a:bodyPr/>
          <a:lstStyle/>
          <a:p>
            <a:r>
              <a:rPr lang="en-US" sz="900" b="1">
                <a:solidFill>
                  <a:srgbClr val="000066"/>
                </a:solidFill>
                <a:sym typeface="Monotype Sorts" pitchFamily="2" charset="2"/>
              </a:rPr>
              <a:t>A  major  shift  in  population  from  the  North  and  East  to  the  South  and  West  caused  Southern  and  Western  states  to  gain  representatives  in  Congress  based  on  the  census,  while  some  states  in  the  North  and  East  lost  representation.</a:t>
            </a:r>
          </a:p>
        </p:txBody>
      </p:sp>
      <p:sp>
        <p:nvSpPr>
          <p:cNvPr id="60420" name="Rectangle 4"/>
          <p:cNvSpPr>
            <a:spLocks noChangeArrowheads="1"/>
          </p:cNvSpPr>
          <p:nvPr/>
        </p:nvSpPr>
        <p:spPr bwMode="auto">
          <a:xfrm>
            <a:off x="0" y="152400"/>
            <a:ext cx="7772400" cy="304800"/>
          </a:xfrm>
          <a:prstGeom prst="rect">
            <a:avLst/>
          </a:prstGeom>
          <a:noFill/>
          <a:ln w="9525">
            <a:noFill/>
            <a:miter lim="800000"/>
            <a:headEnd/>
            <a:tailEnd/>
          </a:ln>
          <a:effectLst/>
        </p:spPr>
        <p:txBody>
          <a:bodyPr anchor="ctr"/>
          <a:lstStyle/>
          <a:p>
            <a:pPr eaLnBrk="0" hangingPunct="0"/>
            <a:r>
              <a:rPr lang="en-US" sz="1400" b="1">
                <a:solidFill>
                  <a:srgbClr val="A50021"/>
                </a:solidFill>
                <a:latin typeface="Times New Roman" pitchFamily="18" charset="0"/>
              </a:rPr>
              <a:t>Principles of  Government</a:t>
            </a:r>
            <a:endParaRPr lang="en-US" sz="240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28FE49C-7484-4187-BAAC-0432C1EF5BE7}" type="slidenum">
              <a:rPr lang="en-US"/>
              <a:pPr/>
              <a:t>23</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xfrm>
            <a:off x="914400" y="4343400"/>
            <a:ext cx="5029200" cy="4114800"/>
          </a:xfrm>
          <a:noFill/>
          <a:ln/>
        </p:spPr>
        <p:txBody>
          <a:bodyPr/>
          <a:lstStyle/>
          <a:p>
            <a:r>
              <a:rPr lang="en-US" sz="900" b="1">
                <a:solidFill>
                  <a:srgbClr val="000066"/>
                </a:solidFill>
                <a:sym typeface="Monotype Sorts" pitchFamily="2" charset="2"/>
              </a:rPr>
              <a:t>A  major  shift  in  population  from  the  North  and  East  to  the  South  and  West  caused  Southern  and  Western  states  to  gain  representatives  in  Congress  based  on  the  census,  while  some  states  in  the  North  and  East  lost  representation.</a:t>
            </a:r>
          </a:p>
        </p:txBody>
      </p:sp>
      <p:sp>
        <p:nvSpPr>
          <p:cNvPr id="64516" name="Rectangle 4"/>
          <p:cNvSpPr>
            <a:spLocks noChangeArrowheads="1"/>
          </p:cNvSpPr>
          <p:nvPr/>
        </p:nvSpPr>
        <p:spPr bwMode="auto">
          <a:xfrm>
            <a:off x="0" y="152400"/>
            <a:ext cx="7772400" cy="304800"/>
          </a:xfrm>
          <a:prstGeom prst="rect">
            <a:avLst/>
          </a:prstGeom>
          <a:noFill/>
          <a:ln w="9525">
            <a:noFill/>
            <a:miter lim="800000"/>
            <a:headEnd/>
            <a:tailEnd/>
          </a:ln>
          <a:effectLst/>
        </p:spPr>
        <p:txBody>
          <a:bodyPr anchor="ctr"/>
          <a:lstStyle/>
          <a:p>
            <a:pPr eaLnBrk="0" hangingPunct="0"/>
            <a:r>
              <a:rPr lang="en-US" sz="1400" b="1">
                <a:solidFill>
                  <a:srgbClr val="A50021"/>
                </a:solidFill>
                <a:latin typeface="Times New Roman" pitchFamily="18" charset="0"/>
              </a:rPr>
              <a:t>Principles of  Government</a:t>
            </a:r>
            <a:endParaRPr lang="en-US" sz="240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118970B-BF7C-4795-AE29-C0365DCE93A4}" type="slidenum">
              <a:rPr lang="en-US"/>
              <a:pPr/>
              <a:t>27</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xfrm>
            <a:off x="914400" y="4343400"/>
            <a:ext cx="5029200" cy="4114800"/>
          </a:xfrm>
          <a:noFill/>
          <a:ln/>
        </p:spPr>
        <p:txBody>
          <a:bodyPr/>
          <a:lstStyle/>
          <a:p>
            <a:r>
              <a:rPr lang="en-US" sz="900" b="1">
                <a:solidFill>
                  <a:srgbClr val="000066"/>
                </a:solidFill>
                <a:sym typeface="Monotype Sorts" pitchFamily="2" charset="2"/>
              </a:rPr>
              <a:t>A  major  shift  in  population  from  the  North  and  East  to  the  South  and  West  caused  Southern  and  Western  states  to  gain  representatives  in  Congress  based  on  the  census,  while  some  states  in  the  North  and  East  lost  representation.</a:t>
            </a:r>
          </a:p>
        </p:txBody>
      </p:sp>
      <p:sp>
        <p:nvSpPr>
          <p:cNvPr id="62468" name="Rectangle 4"/>
          <p:cNvSpPr>
            <a:spLocks noChangeArrowheads="1"/>
          </p:cNvSpPr>
          <p:nvPr/>
        </p:nvSpPr>
        <p:spPr bwMode="auto">
          <a:xfrm>
            <a:off x="0" y="152400"/>
            <a:ext cx="7772400" cy="304800"/>
          </a:xfrm>
          <a:prstGeom prst="rect">
            <a:avLst/>
          </a:prstGeom>
          <a:noFill/>
          <a:ln w="9525">
            <a:noFill/>
            <a:miter lim="800000"/>
            <a:headEnd/>
            <a:tailEnd/>
          </a:ln>
          <a:effectLst/>
        </p:spPr>
        <p:txBody>
          <a:bodyPr anchor="ctr"/>
          <a:lstStyle/>
          <a:p>
            <a:pPr eaLnBrk="0" hangingPunct="0"/>
            <a:r>
              <a:rPr lang="en-US" sz="1400" b="1">
                <a:solidFill>
                  <a:srgbClr val="A50021"/>
                </a:solidFill>
                <a:latin typeface="Times New Roman" pitchFamily="18" charset="0"/>
              </a:rPr>
              <a:t>Principles of  Government</a:t>
            </a:r>
            <a:endParaRPr lang="en-US" sz="24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785C2F-84A4-4758-8D5A-AD0DD3A657C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7610D1-44E6-4C09-8EC2-62FF4C0F3F4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5F1A227-39FC-4286-8851-341BEF9A16C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FBD95E-C215-44C7-BFEA-549F6603006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51DF94-41BF-417C-8093-E3A7622CD80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7B898D1-A9FF-4F83-844C-CA063FA8A27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790D655-E916-4F59-AAAB-BFFB2BE5C49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8CF8F37-652D-401E-9DB7-A13392005E7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0908849-66EB-4CC2-9DED-AF41F0660BF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EF22D9C-541E-429A-AA15-9958060ACEB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D45A419-64DF-4107-8726-64D3E31DA31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66">
                <a:gamma/>
                <a:tint val="22353"/>
                <a:invGamma/>
              </a:srgbClr>
            </a:gs>
            <a:gs pos="100000">
              <a:srgbClr val="FFFF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0"/>
            <a:r>
              <a:rPr lang="en-US" smtClean="0"/>
              <a:t>Second level</a:t>
            </a:r>
          </a:p>
          <a:p>
            <a:pPr lvl="0"/>
            <a:r>
              <a:rPr lang="en-US" smtClean="0"/>
              <a:t>Third level</a:t>
            </a:r>
          </a:p>
          <a:p>
            <a:pPr lvl="0"/>
            <a:r>
              <a:rPr lang="en-US" smtClean="0"/>
              <a:t>Fourth leve</a:t>
            </a:r>
          </a:p>
          <a:p>
            <a:pPr lvl="0"/>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708EC1E-0661-4675-BF81-CD63C3F2D99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defRPr sz="2800">
          <a:solidFill>
            <a:schemeClr val="tx1"/>
          </a:solidFill>
          <a:latin typeface="+mn-lt"/>
          <a:ea typeface="+mn-ea"/>
          <a:cs typeface="+mn-cs"/>
        </a:defRPr>
      </a:lvl1pPr>
      <a:lvl2pPr marL="742950" indent="-285750" algn="l" rtl="0" fontAlgn="base">
        <a:spcBef>
          <a:spcPct val="20000"/>
        </a:spcBef>
        <a:spcAft>
          <a:spcPct val="0"/>
        </a:spcAft>
        <a:defRPr sz="2800">
          <a:solidFill>
            <a:schemeClr val="tx1"/>
          </a:solidFill>
          <a:latin typeface="+mn-lt"/>
          <a:cs typeface="+mn-cs"/>
        </a:defRPr>
      </a:lvl2pPr>
      <a:lvl3pPr marL="1143000" indent="-228600" algn="l" rtl="0" fontAlgn="base">
        <a:spcBef>
          <a:spcPct val="20000"/>
        </a:spcBef>
        <a:spcAft>
          <a:spcPct val="0"/>
        </a:spcAft>
        <a:defRPr sz="2800">
          <a:solidFill>
            <a:schemeClr val="tx1"/>
          </a:solidFill>
          <a:latin typeface="+mn-lt"/>
          <a:cs typeface="+mn-cs"/>
        </a:defRPr>
      </a:lvl3pPr>
      <a:lvl4pPr marL="1600200" indent="-228600" algn="l" rtl="0" fontAlgn="base">
        <a:spcBef>
          <a:spcPct val="20000"/>
        </a:spcBef>
        <a:spcAft>
          <a:spcPct val="0"/>
        </a:spcAft>
        <a:defRPr sz="2800">
          <a:solidFill>
            <a:schemeClr val="tx1"/>
          </a:solidFill>
          <a:latin typeface="+mn-lt"/>
          <a:cs typeface="+mn-cs"/>
        </a:defRPr>
      </a:lvl4pPr>
      <a:lvl5pPr marL="2057400" indent="-228600" algn="l" rtl="0" fontAlgn="base">
        <a:spcBef>
          <a:spcPct val="20000"/>
        </a:spcBef>
        <a:spcAft>
          <a:spcPct val="0"/>
        </a:spcAft>
        <a:defRPr sz="2800">
          <a:solidFill>
            <a:schemeClr val="tx1"/>
          </a:solidFill>
          <a:latin typeface="+mn-lt"/>
          <a:cs typeface="+mn-cs"/>
        </a:defRPr>
      </a:lvl5pPr>
      <a:lvl6pPr marL="2514600" indent="-228600" algn="l" rtl="0" fontAlgn="base">
        <a:spcBef>
          <a:spcPct val="20000"/>
        </a:spcBef>
        <a:spcAft>
          <a:spcPct val="0"/>
        </a:spcAft>
        <a:defRPr sz="2800">
          <a:solidFill>
            <a:schemeClr val="tx1"/>
          </a:solidFill>
          <a:latin typeface="+mn-lt"/>
          <a:cs typeface="+mn-cs"/>
        </a:defRPr>
      </a:lvl6pPr>
      <a:lvl7pPr marL="2971800" indent="-228600" algn="l" rtl="0" fontAlgn="base">
        <a:spcBef>
          <a:spcPct val="20000"/>
        </a:spcBef>
        <a:spcAft>
          <a:spcPct val="0"/>
        </a:spcAft>
        <a:defRPr sz="2800">
          <a:solidFill>
            <a:schemeClr val="tx1"/>
          </a:solidFill>
          <a:latin typeface="+mn-lt"/>
          <a:cs typeface="+mn-cs"/>
        </a:defRPr>
      </a:lvl7pPr>
      <a:lvl8pPr marL="3429000" indent="-228600" algn="l" rtl="0" fontAlgn="base">
        <a:spcBef>
          <a:spcPct val="20000"/>
        </a:spcBef>
        <a:spcAft>
          <a:spcPct val="0"/>
        </a:spcAft>
        <a:defRPr sz="2800">
          <a:solidFill>
            <a:schemeClr val="tx1"/>
          </a:solidFill>
          <a:latin typeface="+mn-lt"/>
          <a:cs typeface="+mn-cs"/>
        </a:defRPr>
      </a:lvl8pPr>
      <a:lvl9pPr marL="3886200" indent="-228600" algn="l" rtl="0" fontAlgn="base">
        <a:spcBef>
          <a:spcPct val="20000"/>
        </a:spcBef>
        <a:spcAft>
          <a:spcPct val="0"/>
        </a:spcAft>
        <a:defRPr sz="2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en.wikipedia.org/wiki/File:Thomas_Hobbes_(portrait).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0.jpe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upload.wikimedia.org/wikipedia/commons/d/d9/John_Locke_Signature.svg"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upload.wikimedia.org/wikipedia/commons/d/d1/JohnLocke.p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renaissanceguy.files.wordpress.com/2008/07/declaration.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0.jpeg"/><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hyperlink" Target="http://upload.wikimedia.org/wikipedia/commons/e/e4/Charles_Montesquieu.jpg"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9.png"/><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upload.wikimedia.org/wikipedia/commons/f/f3/Voltaire.jp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upload.wikimedia.org/wikipedia/commons/a/ad/Louis-Michel_van_Loo_001.jp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upload.wikimedia.org/wikipedia/commons/b/b7/Jean-Jacques_Rousseau_(painted_portrait).jpg"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24.png"/><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upload.wikimedia.org/wikipedia/commons/d/dc/Marywollstonecraft.jp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upload.wikimedia.org/wikipedia/commons/c/cb/Salon_de_Madame_Geoffrin.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The Enlightenment:</a:t>
            </a:r>
            <a:br>
              <a:rPr lang="en-US"/>
            </a:br>
            <a:r>
              <a:rPr lang="en-US"/>
              <a:t>The Age of Reason</a:t>
            </a:r>
          </a:p>
        </p:txBody>
      </p:sp>
      <p:sp>
        <p:nvSpPr>
          <p:cNvPr id="2051" name="Rectangle 3"/>
          <p:cNvSpPr>
            <a:spLocks noGrp="1" noChangeArrowheads="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304800"/>
            <a:ext cx="8229600" cy="1143000"/>
          </a:xfrm>
        </p:spPr>
        <p:txBody>
          <a:bodyPr/>
          <a:lstStyle/>
          <a:p>
            <a:r>
              <a:rPr lang="en-US" b="1">
                <a:effectLst>
                  <a:outerShdw blurRad="38100" dist="38100" dir="2700000" algn="tl">
                    <a:srgbClr val="FFFFFF"/>
                  </a:outerShdw>
                </a:effectLst>
              </a:rPr>
              <a:t>New Ideas vs. Old Beliefs</a:t>
            </a:r>
          </a:p>
        </p:txBody>
      </p:sp>
      <p:sp>
        <p:nvSpPr>
          <p:cNvPr id="84995" name="Rectangle 3"/>
          <p:cNvSpPr>
            <a:spLocks noGrp="1" noChangeArrowheads="1"/>
          </p:cNvSpPr>
          <p:nvPr>
            <p:ph type="body" idx="1"/>
          </p:nvPr>
        </p:nvSpPr>
        <p:spPr>
          <a:xfrm>
            <a:off x="457200" y="1600200"/>
            <a:ext cx="8229600" cy="5257800"/>
          </a:xfrm>
        </p:spPr>
        <p:txBody>
          <a:bodyPr/>
          <a:lstStyle/>
          <a:p>
            <a:pPr>
              <a:lnSpc>
                <a:spcPct val="90000"/>
              </a:lnSpc>
              <a:buFontTx/>
              <a:buChar char="•"/>
            </a:pPr>
            <a:r>
              <a:rPr lang="en-US"/>
              <a:t>Enlightenment thinkers prized </a:t>
            </a:r>
            <a:r>
              <a:rPr lang="en-US">
                <a:solidFill>
                  <a:srgbClr val="00CC00"/>
                </a:solidFill>
              </a:rPr>
              <a:t>reason</a:t>
            </a:r>
            <a:r>
              <a:rPr lang="en-US"/>
              <a:t> over authority</a:t>
            </a:r>
          </a:p>
          <a:p>
            <a:pPr>
              <a:lnSpc>
                <a:spcPct val="90000"/>
              </a:lnSpc>
              <a:buFontTx/>
              <a:buChar char="•"/>
            </a:pPr>
            <a:r>
              <a:rPr lang="en-US"/>
              <a:t>They questioned the basis of religion, morality, and government</a:t>
            </a:r>
          </a:p>
          <a:p>
            <a:pPr>
              <a:lnSpc>
                <a:spcPct val="90000"/>
              </a:lnSpc>
              <a:buFontTx/>
              <a:buChar char="•"/>
            </a:pPr>
            <a:r>
              <a:rPr lang="en-US"/>
              <a:t>Everything, they said, must be examined anew in the light of reason</a:t>
            </a:r>
          </a:p>
          <a:p>
            <a:pPr>
              <a:lnSpc>
                <a:spcPct val="90000"/>
              </a:lnSpc>
              <a:buFontTx/>
              <a:buChar char="•"/>
            </a:pPr>
            <a:r>
              <a:rPr lang="en-US"/>
              <a:t>This outlook led to many clashes with accepted beliefs</a:t>
            </a:r>
          </a:p>
          <a:p>
            <a:pPr>
              <a:lnSpc>
                <a:spcPct val="90000"/>
              </a:lnSpc>
              <a:buFontTx/>
              <a:buChar char="•"/>
            </a:pPr>
            <a:r>
              <a:rPr lang="en-US"/>
              <a:t>Examples of things that were questioned:</a:t>
            </a:r>
          </a:p>
          <a:p>
            <a:pPr lvl="1">
              <a:lnSpc>
                <a:spcPct val="90000"/>
              </a:lnSpc>
              <a:buFontTx/>
              <a:buChar char="–"/>
            </a:pPr>
            <a:r>
              <a:rPr lang="en-US"/>
              <a:t>Christian faith, which was based largely on trust in the Bible as God’s word</a:t>
            </a:r>
          </a:p>
          <a:p>
            <a:pPr lvl="1">
              <a:lnSpc>
                <a:spcPct val="90000"/>
              </a:lnSpc>
              <a:buFontTx/>
              <a:buChar char="–"/>
            </a:pPr>
            <a:r>
              <a:rPr lang="en-US"/>
              <a:t>Divine right of kings to rule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lgn="l"/>
            <a:r>
              <a:rPr lang="en-US" b="1">
                <a:effectLst>
                  <a:outerShdw blurRad="38100" dist="38100" dir="2700000" algn="tl">
                    <a:srgbClr val="FFFFFF"/>
                  </a:outerShdw>
                </a:effectLst>
              </a:rPr>
              <a:t>      Questions</a:t>
            </a:r>
          </a:p>
        </p:txBody>
      </p:sp>
      <p:sp>
        <p:nvSpPr>
          <p:cNvPr id="82947" name="Rectangle 3"/>
          <p:cNvSpPr>
            <a:spLocks noGrp="1" noChangeArrowheads="1"/>
          </p:cNvSpPr>
          <p:nvPr>
            <p:ph type="body" idx="1"/>
          </p:nvPr>
        </p:nvSpPr>
        <p:spPr>
          <a:xfrm>
            <a:off x="457200" y="1600200"/>
            <a:ext cx="4495800" cy="5029200"/>
          </a:xfrm>
        </p:spPr>
        <p:txBody>
          <a:bodyPr/>
          <a:lstStyle/>
          <a:p>
            <a:pPr>
              <a:lnSpc>
                <a:spcPct val="90000"/>
              </a:lnSpc>
            </a:pPr>
            <a:r>
              <a:rPr lang="en-US"/>
              <a:t>Enlightenment thinkers asked questions such as:</a:t>
            </a:r>
          </a:p>
          <a:p>
            <a:pPr>
              <a:lnSpc>
                <a:spcPct val="90000"/>
              </a:lnSpc>
              <a:buFontTx/>
              <a:buChar char="•"/>
            </a:pPr>
            <a:r>
              <a:rPr lang="en-US"/>
              <a:t>What natural laws govern the way people should live?</a:t>
            </a:r>
          </a:p>
          <a:p>
            <a:pPr>
              <a:lnSpc>
                <a:spcPct val="90000"/>
              </a:lnSpc>
              <a:buFontTx/>
              <a:buChar char="•"/>
            </a:pPr>
            <a:r>
              <a:rPr lang="en-US"/>
              <a:t>How well do our institutions agree with natural law?</a:t>
            </a:r>
          </a:p>
          <a:p>
            <a:pPr>
              <a:lnSpc>
                <a:spcPct val="90000"/>
              </a:lnSpc>
              <a:buFontTx/>
              <a:buChar char="•"/>
            </a:pPr>
            <a:r>
              <a:rPr lang="en-US"/>
              <a:t>Does natural law give all people certain rights?</a:t>
            </a:r>
          </a:p>
          <a:p>
            <a:pPr>
              <a:lnSpc>
                <a:spcPct val="90000"/>
              </a:lnSpc>
              <a:buFontTx/>
              <a:buChar char="•"/>
            </a:pPr>
            <a:r>
              <a:rPr lang="en-US"/>
              <a:t>What is the best form of government?</a:t>
            </a:r>
          </a:p>
        </p:txBody>
      </p:sp>
      <p:pic>
        <p:nvPicPr>
          <p:cNvPr id="82948" name="Picture 4"/>
          <p:cNvPicPr>
            <a:picLocks noChangeAspect="1" noChangeArrowheads="1"/>
          </p:cNvPicPr>
          <p:nvPr/>
        </p:nvPicPr>
        <p:blipFill>
          <a:blip r:embed="rId2" cstate="print"/>
          <a:srcRect/>
          <a:stretch>
            <a:fillRect/>
          </a:stretch>
        </p:blipFill>
        <p:spPr bwMode="auto">
          <a:xfrm>
            <a:off x="5257800" y="685800"/>
            <a:ext cx="3152775" cy="2362200"/>
          </a:xfrm>
          <a:prstGeom prst="rect">
            <a:avLst/>
          </a:prstGeom>
          <a:noFill/>
          <a:ln w="9525">
            <a:noFill/>
            <a:miter lim="800000"/>
            <a:headEnd/>
            <a:tailEnd/>
          </a:ln>
          <a:effectLst/>
        </p:spPr>
      </p:pic>
      <p:pic>
        <p:nvPicPr>
          <p:cNvPr id="82949" name="Picture 5"/>
          <p:cNvPicPr>
            <a:picLocks noChangeAspect="1" noChangeArrowheads="1"/>
          </p:cNvPicPr>
          <p:nvPr/>
        </p:nvPicPr>
        <p:blipFill>
          <a:blip r:embed="rId3" cstate="print"/>
          <a:srcRect/>
          <a:stretch>
            <a:fillRect/>
          </a:stretch>
        </p:blipFill>
        <p:spPr bwMode="auto">
          <a:xfrm>
            <a:off x="4495800" y="3360738"/>
            <a:ext cx="4648200" cy="3497262"/>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a:effectLst>
                  <a:outerShdw blurRad="38100" dist="38100" dir="2700000" algn="tl">
                    <a:srgbClr val="FFFFFF"/>
                  </a:outerShdw>
                </a:effectLst>
              </a:rPr>
              <a:t>René Descartes (1596 –1650)</a:t>
            </a:r>
          </a:p>
        </p:txBody>
      </p:sp>
      <p:sp>
        <p:nvSpPr>
          <p:cNvPr id="3075" name="Rectangle 3"/>
          <p:cNvSpPr>
            <a:spLocks noGrp="1" noChangeArrowheads="1"/>
          </p:cNvSpPr>
          <p:nvPr>
            <p:ph type="body" idx="1"/>
          </p:nvPr>
        </p:nvSpPr>
        <p:spPr>
          <a:xfrm>
            <a:off x="457200" y="1600200"/>
            <a:ext cx="8229600" cy="5257800"/>
          </a:xfrm>
        </p:spPr>
        <p:txBody>
          <a:bodyPr/>
          <a:lstStyle/>
          <a:p>
            <a:pPr>
              <a:buFontTx/>
              <a:buChar char="•"/>
            </a:pPr>
            <a:r>
              <a:rPr lang="en-US"/>
              <a:t>Descartes has been called the ‘Father of Modern </a:t>
            </a:r>
            <a:r>
              <a:rPr lang="en-US" b="1">
                <a:solidFill>
                  <a:srgbClr val="00CC00"/>
                </a:solidFill>
              </a:rPr>
              <a:t>Rationalism</a:t>
            </a:r>
            <a:r>
              <a:rPr lang="en-US" b="1"/>
              <a:t>’: </a:t>
            </a:r>
            <a:r>
              <a:rPr lang="en-US"/>
              <a:t>reason is the chief source of knowledge</a:t>
            </a:r>
          </a:p>
          <a:p>
            <a:pPr>
              <a:buFontTx/>
              <a:buChar char="•"/>
            </a:pPr>
            <a:r>
              <a:rPr lang="en-US"/>
              <a:t>He has also been called the                                ‘Father of the Enlightenment’</a:t>
            </a:r>
          </a:p>
          <a:p>
            <a:pPr>
              <a:buFontTx/>
              <a:buChar char="•"/>
            </a:pPr>
            <a:r>
              <a:rPr lang="en-US"/>
              <a:t>Discourse on Method (1637) begins                          by calling all knowledge into question</a:t>
            </a:r>
          </a:p>
          <a:p>
            <a:pPr>
              <a:buFontTx/>
              <a:buChar char="•"/>
            </a:pPr>
            <a:r>
              <a:rPr lang="en-US"/>
              <a:t>He can rationally be sure of only 			   one thing–his own existence: 			      “Cogito, ergo sum” 					       “I think, therefore I am”</a:t>
            </a:r>
          </a:p>
          <a:p>
            <a:endParaRPr lang="en-US"/>
          </a:p>
        </p:txBody>
      </p:sp>
      <p:pic>
        <p:nvPicPr>
          <p:cNvPr id="3077" name="Picture 5" descr="com"/>
          <p:cNvPicPr>
            <a:picLocks noChangeAspect="1" noChangeArrowheads="1"/>
          </p:cNvPicPr>
          <p:nvPr/>
        </p:nvPicPr>
        <p:blipFill>
          <a:blip r:embed="rId2" cstate="print"/>
          <a:srcRect/>
          <a:stretch>
            <a:fillRect/>
          </a:stretch>
        </p:blipFill>
        <p:spPr bwMode="auto">
          <a:xfrm>
            <a:off x="6386513" y="2819400"/>
            <a:ext cx="2549525" cy="3124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r>
              <a:rPr lang="en-US" b="1">
                <a:effectLst>
                  <a:outerShdw blurRad="38100" dist="38100" dir="2700000" algn="tl">
                    <a:srgbClr val="FFFFFF"/>
                  </a:outerShdw>
                </a:effectLst>
              </a:rPr>
              <a:t>Thomas Hobbes (1588–1679)</a:t>
            </a:r>
            <a:r>
              <a:rPr lang="en-US"/>
              <a:t> </a:t>
            </a:r>
          </a:p>
        </p:txBody>
      </p:sp>
      <p:sp>
        <p:nvSpPr>
          <p:cNvPr id="4099" name="Rectangle 3"/>
          <p:cNvSpPr>
            <a:spLocks noGrp="1" noChangeArrowheads="1"/>
          </p:cNvSpPr>
          <p:nvPr>
            <p:ph type="body" idx="1"/>
          </p:nvPr>
        </p:nvSpPr>
        <p:spPr>
          <a:xfrm>
            <a:off x="457200" y="1066800"/>
            <a:ext cx="8229600" cy="5791200"/>
          </a:xfrm>
        </p:spPr>
        <p:txBody>
          <a:bodyPr/>
          <a:lstStyle/>
          <a:p>
            <a:pPr>
              <a:buFontTx/>
              <a:buChar char="•"/>
            </a:pPr>
            <a:r>
              <a:rPr lang="en-US"/>
              <a:t>Believed that people are driven by selfishness and greed and that in order to avoid chaos, people must enter into a </a:t>
            </a:r>
            <a:r>
              <a:rPr lang="en-US">
                <a:solidFill>
                  <a:srgbClr val="00CC00"/>
                </a:solidFill>
              </a:rPr>
              <a:t>social contract</a:t>
            </a:r>
            <a:r>
              <a:rPr lang="en-US"/>
              <a:t>: giving up their freedom to a government that will ensure order (represents what is best for society as a whole)</a:t>
            </a:r>
          </a:p>
          <a:p>
            <a:pPr>
              <a:buFontTx/>
              <a:buChar char="•"/>
            </a:pPr>
            <a:endParaRPr lang="en-US"/>
          </a:p>
          <a:p>
            <a:pPr>
              <a:buFontTx/>
              <a:buChar char="•"/>
            </a:pPr>
            <a:r>
              <a:rPr lang="en-US"/>
              <a:t>Believed that </a:t>
            </a:r>
            <a:r>
              <a:rPr lang="en-US">
                <a:solidFill>
                  <a:srgbClr val="00CC00"/>
                </a:solidFill>
              </a:rPr>
              <a:t>absolute power</a:t>
            </a:r>
            <a:r>
              <a:rPr lang="en-US"/>
              <a:t> was needed to preserve order in society; absolute monarch                        must be strong and able to suppress                rebellion</a:t>
            </a:r>
          </a:p>
          <a:p>
            <a:pPr>
              <a:buFontTx/>
              <a:buChar char="•"/>
            </a:pPr>
            <a:endParaRPr lang="en-US"/>
          </a:p>
          <a:p>
            <a:pPr>
              <a:buFontTx/>
              <a:buChar char="•"/>
            </a:pPr>
            <a:r>
              <a:rPr lang="en-US"/>
              <a:t>Wrote </a:t>
            </a:r>
            <a:r>
              <a:rPr lang="en-US" i="1"/>
              <a:t>Leviathan - 1651</a:t>
            </a:r>
          </a:p>
        </p:txBody>
      </p:sp>
      <p:pic>
        <p:nvPicPr>
          <p:cNvPr id="4101" name="Picture 5" descr="200px-Thomas_Hobbes_%28portrait%29">
            <a:hlinkClick r:id="rId2"/>
          </p:cNvPr>
          <p:cNvPicPr>
            <a:picLocks noChangeAspect="1" noChangeArrowheads="1"/>
          </p:cNvPicPr>
          <p:nvPr/>
        </p:nvPicPr>
        <p:blipFill>
          <a:blip r:embed="rId3" cstate="print"/>
          <a:srcRect/>
          <a:stretch>
            <a:fillRect/>
          </a:stretch>
        </p:blipFill>
        <p:spPr bwMode="auto">
          <a:xfrm>
            <a:off x="6553200" y="4343400"/>
            <a:ext cx="2239963" cy="2362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i="1"/>
              <a:t>Leviathan -1651</a:t>
            </a:r>
            <a:endParaRPr lang="en-US"/>
          </a:p>
        </p:txBody>
      </p:sp>
      <p:sp>
        <p:nvSpPr>
          <p:cNvPr id="7171" name="Rectangle 3"/>
          <p:cNvSpPr>
            <a:spLocks noGrp="1" noChangeArrowheads="1"/>
          </p:cNvSpPr>
          <p:nvPr>
            <p:ph type="body" idx="1"/>
          </p:nvPr>
        </p:nvSpPr>
        <p:spPr>
          <a:xfrm>
            <a:off x="457200" y="1600200"/>
            <a:ext cx="8229600" cy="4953000"/>
          </a:xfrm>
        </p:spPr>
        <p:txBody>
          <a:bodyPr/>
          <a:lstStyle/>
          <a:p>
            <a:pPr>
              <a:buFontTx/>
              <a:buChar char="•"/>
            </a:pPr>
            <a:r>
              <a:rPr lang="en-US"/>
              <a:t>Written during the English Civil War</a:t>
            </a:r>
          </a:p>
          <a:p>
            <a:pPr>
              <a:buFontTx/>
              <a:buChar char="•"/>
            </a:pPr>
            <a:r>
              <a:rPr lang="en-US"/>
              <a:t>The book concerns the structure of society and legitimate government</a:t>
            </a:r>
          </a:p>
          <a:p>
            <a:pPr>
              <a:buFontTx/>
              <a:buChar char="•"/>
            </a:pPr>
            <a:r>
              <a:rPr lang="en-US"/>
              <a:t> One of the earliest and most influential examples of social contract theory</a:t>
            </a:r>
          </a:p>
          <a:p>
            <a:pPr>
              <a:buFontTx/>
              <a:buChar char="•"/>
            </a:pPr>
            <a:r>
              <a:rPr lang="en-US"/>
              <a:t>“People are naturally cruel,                                 greedy, and selfish. Life in                                           a state of nature would be                                 solitary, poor, nasty, brutish,                                    and short”</a:t>
            </a:r>
          </a:p>
        </p:txBody>
      </p:sp>
      <p:pic>
        <p:nvPicPr>
          <p:cNvPr id="7173" name="Picture 5" descr="Social%20Contract"/>
          <p:cNvPicPr>
            <a:picLocks noChangeAspect="1" noChangeArrowheads="1"/>
          </p:cNvPicPr>
          <p:nvPr/>
        </p:nvPicPr>
        <p:blipFill>
          <a:blip r:embed="rId2" cstate="print"/>
          <a:srcRect/>
          <a:stretch>
            <a:fillRect/>
          </a:stretch>
        </p:blipFill>
        <p:spPr bwMode="auto">
          <a:xfrm>
            <a:off x="5029200" y="3581400"/>
            <a:ext cx="3810000" cy="302418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62" name="Rectangle 2"/>
          <p:cNvGraphicFramePr>
            <a:graphicFrameLocks/>
          </p:cNvGraphicFramePr>
          <p:nvPr/>
        </p:nvGraphicFramePr>
        <p:xfrm>
          <a:off x="1524000" y="1397000"/>
          <a:ext cx="6096000" cy="4064000"/>
        </p:xfrm>
        <a:graphic>
          <a:graphicData uri="http://schemas.openxmlformats.org/presentationml/2006/ole">
            <p:oleObj spid="_x0000_s92162" name="ClipArt" r:id="rId4" imgW="0" imgH="0" progId="">
              <p:embed/>
            </p:oleObj>
          </a:graphicData>
        </a:graphic>
      </p:graphicFrame>
      <p:pic>
        <p:nvPicPr>
          <p:cNvPr id="92163" name="Picture 3" descr="LOCKE"/>
          <p:cNvPicPr>
            <a:picLocks noChangeAspect="1" noChangeArrowheads="1"/>
          </p:cNvPicPr>
          <p:nvPr/>
        </p:nvPicPr>
        <p:blipFill>
          <a:blip r:embed="rId5" cstate="print">
            <a:lum bright="70000" contrast="-70000"/>
          </a:blip>
          <a:srcRect/>
          <a:stretch>
            <a:fillRect/>
          </a:stretch>
        </p:blipFill>
        <p:spPr bwMode="auto">
          <a:xfrm>
            <a:off x="0" y="76200"/>
            <a:ext cx="9144000" cy="6858000"/>
          </a:xfrm>
          <a:prstGeom prst="rect">
            <a:avLst/>
          </a:prstGeom>
          <a:noFill/>
          <a:ln w="9525">
            <a:noFill/>
            <a:miter lim="800000"/>
            <a:headEnd/>
            <a:tailEnd/>
          </a:ln>
        </p:spPr>
      </p:pic>
      <p:sp>
        <p:nvSpPr>
          <p:cNvPr id="92164" name="Text Box 4"/>
          <p:cNvSpPr txBox="1">
            <a:spLocks noChangeArrowheads="1"/>
          </p:cNvSpPr>
          <p:nvPr/>
        </p:nvSpPr>
        <p:spPr bwMode="auto">
          <a:xfrm>
            <a:off x="0" y="0"/>
            <a:ext cx="9144000" cy="822325"/>
          </a:xfrm>
          <a:prstGeom prst="rect">
            <a:avLst/>
          </a:prstGeom>
          <a:noFill/>
          <a:ln w="9525">
            <a:noFill/>
            <a:miter lim="800000"/>
            <a:headEnd/>
            <a:tailEnd/>
          </a:ln>
          <a:effectLst/>
        </p:spPr>
        <p:txBody>
          <a:bodyPr>
            <a:spAutoFit/>
          </a:bodyPr>
          <a:lstStyle/>
          <a:p>
            <a:pPr eaLnBrk="0" hangingPunct="0"/>
            <a:r>
              <a:rPr lang="en-US" sz="2400" b="1" i="1" u="sng">
                <a:solidFill>
                  <a:srgbClr val="A50021"/>
                </a:solidFill>
                <a:latin typeface="Times New Roman" pitchFamily="18" charset="0"/>
              </a:rPr>
              <a:t>Thinker</a:t>
            </a:r>
            <a:r>
              <a:rPr lang="en-US" sz="2400" b="1" i="1">
                <a:solidFill>
                  <a:srgbClr val="A50021"/>
                </a:solidFill>
                <a:latin typeface="Times New Roman" pitchFamily="18" charset="0"/>
              </a:rPr>
              <a:t>         </a:t>
            </a:r>
            <a:r>
              <a:rPr lang="en-US" sz="2400" b="1" i="1" u="sng">
                <a:solidFill>
                  <a:srgbClr val="A50021"/>
                </a:solidFill>
                <a:latin typeface="Times New Roman" pitchFamily="18" charset="0"/>
              </a:rPr>
              <a:t>Major  Ideas	</a:t>
            </a:r>
            <a:r>
              <a:rPr lang="en-US" sz="2400" b="1" i="1">
                <a:solidFill>
                  <a:srgbClr val="A50021"/>
                </a:solidFill>
                <a:latin typeface="Times New Roman" pitchFamily="18" charset="0"/>
              </a:rPr>
              <a:t>          </a:t>
            </a:r>
            <a:r>
              <a:rPr lang="en-US" sz="2400" b="1" i="1" u="sng">
                <a:solidFill>
                  <a:srgbClr val="A50021"/>
                </a:solidFill>
                <a:latin typeface="Times New Roman" pitchFamily="18" charset="0"/>
              </a:rPr>
              <a:t>Quotation</a:t>
            </a:r>
            <a:r>
              <a:rPr lang="en-US" sz="2400" b="1" i="1">
                <a:solidFill>
                  <a:srgbClr val="A50021"/>
                </a:solidFill>
                <a:latin typeface="Times New Roman" pitchFamily="18" charset="0"/>
              </a:rPr>
              <a:t>                     </a:t>
            </a:r>
            <a:r>
              <a:rPr lang="en-US" sz="2400" b="1" i="1" u="sng">
                <a:solidFill>
                  <a:srgbClr val="A50021"/>
                </a:solidFill>
                <a:latin typeface="Times New Roman" pitchFamily="18" charset="0"/>
              </a:rPr>
              <a:t>Connection </a:t>
            </a:r>
          </a:p>
          <a:p>
            <a:pPr eaLnBrk="0" hangingPunct="0"/>
            <a:r>
              <a:rPr lang="en-US" sz="2400" b="1" i="1" u="sng">
                <a:solidFill>
                  <a:srgbClr val="A50021"/>
                </a:solidFill>
                <a:latin typeface="Times New Roman" pitchFamily="18" charset="0"/>
              </a:rPr>
              <a:t>						              	__to US___</a:t>
            </a:r>
          </a:p>
        </p:txBody>
      </p:sp>
      <p:sp>
        <p:nvSpPr>
          <p:cNvPr id="92165" name="Text Box 5"/>
          <p:cNvSpPr txBox="1">
            <a:spLocks noChangeArrowheads="1"/>
          </p:cNvSpPr>
          <p:nvPr/>
        </p:nvSpPr>
        <p:spPr bwMode="auto">
          <a:xfrm>
            <a:off x="-76200" y="922338"/>
            <a:ext cx="4572000" cy="5478462"/>
          </a:xfrm>
          <a:prstGeom prst="rect">
            <a:avLst/>
          </a:prstGeom>
          <a:noFill/>
          <a:ln w="9525">
            <a:noFill/>
            <a:miter lim="800000"/>
            <a:headEnd/>
            <a:tailEnd/>
          </a:ln>
          <a:effectLst/>
        </p:spPr>
        <p:txBody>
          <a:bodyPr>
            <a:spAutoFit/>
          </a:bodyPr>
          <a:lstStyle/>
          <a:p>
            <a:pPr eaLnBrk="0" hangingPunct="0"/>
            <a:r>
              <a:rPr lang="en-US" sz="2400" b="1">
                <a:solidFill>
                  <a:srgbClr val="000066"/>
                </a:solidFill>
                <a:latin typeface="Times New Roman" pitchFamily="18" charset="0"/>
              </a:rPr>
              <a:t>Hobbes    People  are  driven  by</a:t>
            </a:r>
          </a:p>
          <a:p>
            <a:pPr eaLnBrk="0" hangingPunct="0"/>
            <a:r>
              <a:rPr lang="en-US" sz="2400" b="1">
                <a:solidFill>
                  <a:srgbClr val="000066"/>
                </a:solidFill>
                <a:latin typeface="Times New Roman" pitchFamily="18" charset="0"/>
              </a:rPr>
              <a:t>                 </a:t>
            </a:r>
            <a:r>
              <a:rPr lang="en-US" sz="2400" b="1" i="1">
                <a:solidFill>
                  <a:srgbClr val="A50021"/>
                </a:solidFill>
                <a:latin typeface="Times New Roman" pitchFamily="18" charset="0"/>
              </a:rPr>
              <a:t>selfishness  &amp;  greed</a:t>
            </a:r>
            <a:r>
              <a:rPr lang="en-US" sz="2400" b="1">
                <a:solidFill>
                  <a:srgbClr val="000066"/>
                </a:solidFill>
                <a:latin typeface="Times New Roman" pitchFamily="18" charset="0"/>
              </a:rPr>
              <a:t>.  	     To  avoid chaos, [</a:t>
            </a:r>
            <a:r>
              <a:rPr lang="en-US" sz="2400" b="1" i="1">
                <a:solidFill>
                  <a:srgbClr val="A50021"/>
                </a:solidFill>
                <a:latin typeface="Times New Roman" pitchFamily="18" charset="0"/>
              </a:rPr>
              <a:t>a</a:t>
            </a:r>
          </a:p>
          <a:p>
            <a:pPr eaLnBrk="0" hangingPunct="0"/>
            <a:r>
              <a:rPr lang="en-US" sz="2400" b="1" i="1">
                <a:solidFill>
                  <a:srgbClr val="A50021"/>
                </a:solidFill>
                <a:latin typeface="Times New Roman" pitchFamily="18" charset="0"/>
              </a:rPr>
              <a:t>                 ‘brutish’ life</a:t>
            </a:r>
            <a:r>
              <a:rPr lang="en-US" sz="2400" b="1">
                <a:solidFill>
                  <a:srgbClr val="000066"/>
                </a:solidFill>
                <a:latin typeface="Times New Roman" pitchFamily="18" charset="0"/>
              </a:rPr>
              <a:t>], people </a:t>
            </a:r>
          </a:p>
          <a:p>
            <a:pPr eaLnBrk="0" hangingPunct="0"/>
            <a:r>
              <a:rPr lang="en-US" sz="2400" b="1">
                <a:solidFill>
                  <a:srgbClr val="000066"/>
                </a:solidFill>
                <a:latin typeface="Times New Roman" pitchFamily="18" charset="0"/>
              </a:rPr>
              <a:t>                 enter  a  social</a:t>
            </a:r>
          </a:p>
          <a:p>
            <a:pPr eaLnBrk="0" hangingPunct="0"/>
            <a:r>
              <a:rPr lang="en-US" sz="2400" b="1">
                <a:solidFill>
                  <a:srgbClr val="000066"/>
                </a:solidFill>
                <a:latin typeface="Times New Roman" pitchFamily="18" charset="0"/>
              </a:rPr>
              <a:t>                 contract  --- giving up </a:t>
            </a:r>
          </a:p>
          <a:p>
            <a:pPr eaLnBrk="0" hangingPunct="0"/>
            <a:r>
              <a:rPr lang="en-US" sz="2400" b="1">
                <a:solidFill>
                  <a:srgbClr val="000066"/>
                </a:solidFill>
                <a:latin typeface="Times New Roman" pitchFamily="18" charset="0"/>
              </a:rPr>
              <a:t>                 their  freedom  to a</a:t>
            </a:r>
          </a:p>
          <a:p>
            <a:pPr eaLnBrk="0" hangingPunct="0"/>
            <a:r>
              <a:rPr lang="en-US" sz="2400" b="1">
                <a:solidFill>
                  <a:srgbClr val="000066"/>
                </a:solidFill>
                <a:latin typeface="Times New Roman" pitchFamily="18" charset="0"/>
              </a:rPr>
              <a:t>                 gov’t  that  will </a:t>
            </a:r>
          </a:p>
          <a:p>
            <a:pPr eaLnBrk="0" hangingPunct="0"/>
            <a:r>
              <a:rPr lang="en-US" sz="2400" b="1">
                <a:solidFill>
                  <a:srgbClr val="000066"/>
                </a:solidFill>
                <a:latin typeface="Times New Roman" pitchFamily="18" charset="0"/>
              </a:rPr>
              <a:t>                 ensure  order.  Such       </a:t>
            </a:r>
          </a:p>
          <a:p>
            <a:pPr eaLnBrk="0" hangingPunct="0"/>
            <a:r>
              <a:rPr lang="en-US" sz="2400" b="1">
                <a:solidFill>
                  <a:srgbClr val="000066"/>
                </a:solidFill>
                <a:latin typeface="Times New Roman" pitchFamily="18" charset="0"/>
              </a:rPr>
              <a:t>                 a  powerful  gov’t</a:t>
            </a:r>
          </a:p>
          <a:p>
            <a:pPr eaLnBrk="0" hangingPunct="0"/>
            <a:r>
              <a:rPr lang="en-US" sz="2400" b="1">
                <a:solidFill>
                  <a:srgbClr val="000066"/>
                </a:solidFill>
                <a:latin typeface="Times New Roman" pitchFamily="18" charset="0"/>
              </a:rPr>
              <a:t>                 [</a:t>
            </a:r>
            <a:r>
              <a:rPr lang="en-US" sz="2400" b="1" i="1">
                <a:solidFill>
                  <a:srgbClr val="A50021"/>
                </a:solidFill>
                <a:latin typeface="Times New Roman" pitchFamily="18" charset="0"/>
              </a:rPr>
              <a:t>absolute  monarchy</a:t>
            </a:r>
            <a:r>
              <a:rPr lang="en-US" sz="2400" b="1">
                <a:solidFill>
                  <a:srgbClr val="000066"/>
                </a:solidFill>
                <a:latin typeface="Times New Roman" pitchFamily="18" charset="0"/>
              </a:rPr>
              <a:t>] </a:t>
            </a:r>
          </a:p>
          <a:p>
            <a:pPr eaLnBrk="0" hangingPunct="0"/>
            <a:r>
              <a:rPr lang="en-US" sz="2400" b="1">
                <a:solidFill>
                  <a:srgbClr val="000066"/>
                </a:solidFill>
                <a:latin typeface="Times New Roman" pitchFamily="18" charset="0"/>
              </a:rPr>
              <a:t>                 must  be  strong  &amp;</a:t>
            </a:r>
          </a:p>
          <a:p>
            <a:pPr eaLnBrk="0" hangingPunct="0"/>
            <a:r>
              <a:rPr lang="en-US" sz="2400" b="1">
                <a:solidFill>
                  <a:srgbClr val="000066"/>
                </a:solidFill>
                <a:latin typeface="Times New Roman" pitchFamily="18" charset="0"/>
              </a:rPr>
              <a:t>                 able  to  suppress  </a:t>
            </a:r>
          </a:p>
          <a:p>
            <a:pPr eaLnBrk="0" hangingPunct="0"/>
            <a:r>
              <a:rPr lang="en-US" sz="2400" b="1">
                <a:solidFill>
                  <a:srgbClr val="000066"/>
                </a:solidFill>
                <a:latin typeface="Times New Roman" pitchFamily="18" charset="0"/>
              </a:rPr>
              <a:t>                 rebellion.</a:t>
            </a:r>
          </a:p>
          <a:p>
            <a:pPr eaLnBrk="0" hangingPunct="0"/>
            <a:r>
              <a:rPr lang="en-US" b="1">
                <a:solidFill>
                  <a:srgbClr val="000066"/>
                </a:solidFill>
                <a:latin typeface="Times New Roman" pitchFamily="18" charset="0"/>
              </a:rPr>
              <a:t>                              </a:t>
            </a:r>
          </a:p>
        </p:txBody>
      </p:sp>
      <p:sp>
        <p:nvSpPr>
          <p:cNvPr id="92166" name="Text Box 6"/>
          <p:cNvSpPr txBox="1">
            <a:spLocks noChangeArrowheads="1"/>
          </p:cNvSpPr>
          <p:nvPr/>
        </p:nvSpPr>
        <p:spPr bwMode="auto">
          <a:xfrm>
            <a:off x="4403725" y="914400"/>
            <a:ext cx="2606675" cy="3013075"/>
          </a:xfrm>
          <a:prstGeom prst="rect">
            <a:avLst/>
          </a:prstGeom>
          <a:noFill/>
          <a:ln w="9525">
            <a:noFill/>
            <a:miter lim="800000"/>
            <a:headEnd/>
            <a:tailEnd/>
          </a:ln>
          <a:effectLst/>
        </p:spPr>
        <p:txBody>
          <a:bodyPr wrap="none">
            <a:spAutoFit/>
          </a:bodyPr>
          <a:lstStyle/>
          <a:p>
            <a:pPr eaLnBrk="0" hangingPunct="0"/>
            <a:r>
              <a:rPr lang="en-US" sz="2400" b="1">
                <a:solidFill>
                  <a:srgbClr val="000066"/>
                </a:solidFill>
                <a:latin typeface="Times New Roman" pitchFamily="18" charset="0"/>
              </a:rPr>
              <a:t>“People are</a:t>
            </a:r>
          </a:p>
          <a:p>
            <a:pPr eaLnBrk="0" hangingPunct="0"/>
            <a:r>
              <a:rPr lang="en-US" sz="2400" b="1">
                <a:solidFill>
                  <a:srgbClr val="000066"/>
                </a:solidFill>
                <a:latin typeface="Times New Roman" pitchFamily="18" charset="0"/>
              </a:rPr>
              <a:t>naturally  cruel, </a:t>
            </a:r>
          </a:p>
          <a:p>
            <a:pPr eaLnBrk="0" hangingPunct="0"/>
            <a:r>
              <a:rPr lang="en-US" sz="2400" b="1">
                <a:solidFill>
                  <a:srgbClr val="000066"/>
                </a:solidFill>
                <a:latin typeface="Times New Roman" pitchFamily="18" charset="0"/>
              </a:rPr>
              <a:t>greedy, &amp; selfish.</a:t>
            </a:r>
          </a:p>
          <a:p>
            <a:pPr eaLnBrk="0" hangingPunct="0"/>
            <a:r>
              <a:rPr lang="en-US" sz="2400" b="1">
                <a:solidFill>
                  <a:srgbClr val="000066"/>
                </a:solidFill>
                <a:latin typeface="Times New Roman" pitchFamily="18" charset="0"/>
              </a:rPr>
              <a:t>Life  in  a  state of</a:t>
            </a:r>
          </a:p>
          <a:p>
            <a:pPr eaLnBrk="0" hangingPunct="0"/>
            <a:r>
              <a:rPr lang="en-US" sz="2400" b="1">
                <a:solidFill>
                  <a:srgbClr val="000066"/>
                </a:solidFill>
                <a:latin typeface="Times New Roman" pitchFamily="18" charset="0"/>
              </a:rPr>
              <a:t>nature would  be,  </a:t>
            </a:r>
          </a:p>
          <a:p>
            <a:pPr eaLnBrk="0" hangingPunct="0"/>
            <a:r>
              <a:rPr lang="en-US" sz="2400" b="1">
                <a:solidFill>
                  <a:srgbClr val="000066"/>
                </a:solidFill>
                <a:latin typeface="Times New Roman" pitchFamily="18" charset="0"/>
              </a:rPr>
              <a:t>solitary,  poor,</a:t>
            </a:r>
          </a:p>
          <a:p>
            <a:pPr eaLnBrk="0" hangingPunct="0"/>
            <a:r>
              <a:rPr lang="en-US" sz="2400" b="1">
                <a:solidFill>
                  <a:srgbClr val="000066"/>
                </a:solidFill>
                <a:latin typeface="Times New Roman" pitchFamily="18" charset="0"/>
              </a:rPr>
              <a:t>nasty,  brutish  &amp; </a:t>
            </a:r>
          </a:p>
          <a:p>
            <a:pPr eaLnBrk="0" hangingPunct="0"/>
            <a:r>
              <a:rPr lang="en-US" sz="2400" b="1">
                <a:solidFill>
                  <a:srgbClr val="000066"/>
                </a:solidFill>
                <a:latin typeface="Times New Roman" pitchFamily="18" charset="0"/>
              </a:rPr>
              <a:t>short.”</a:t>
            </a:r>
            <a:r>
              <a:rPr lang="en-US" sz="2400">
                <a:latin typeface="Times New Roman" pitchFamily="18" charset="0"/>
              </a:rPr>
              <a:t> </a:t>
            </a:r>
          </a:p>
        </p:txBody>
      </p:sp>
      <p:sp>
        <p:nvSpPr>
          <p:cNvPr id="92167" name="Text Box 7"/>
          <p:cNvSpPr txBox="1">
            <a:spLocks noChangeArrowheads="1"/>
          </p:cNvSpPr>
          <p:nvPr/>
        </p:nvSpPr>
        <p:spPr bwMode="auto">
          <a:xfrm>
            <a:off x="7031038" y="885825"/>
            <a:ext cx="2112962" cy="1552575"/>
          </a:xfrm>
          <a:prstGeom prst="rect">
            <a:avLst/>
          </a:prstGeom>
          <a:noFill/>
          <a:ln w="9525">
            <a:noFill/>
            <a:miter lim="800000"/>
            <a:headEnd/>
            <a:tailEnd/>
          </a:ln>
          <a:effectLst/>
        </p:spPr>
        <p:txBody>
          <a:bodyPr wrap="none">
            <a:spAutoFit/>
          </a:bodyPr>
          <a:lstStyle/>
          <a:p>
            <a:pPr eaLnBrk="0" hangingPunct="0"/>
            <a:r>
              <a:rPr lang="en-US" sz="2400" b="1">
                <a:solidFill>
                  <a:srgbClr val="000066"/>
                </a:solidFill>
                <a:latin typeface="Times New Roman" pitchFamily="18" charset="0"/>
              </a:rPr>
              <a:t>Social  concept</a:t>
            </a:r>
          </a:p>
          <a:p>
            <a:pPr eaLnBrk="0" hangingPunct="0"/>
            <a:r>
              <a:rPr lang="en-US" sz="2400" b="1">
                <a:solidFill>
                  <a:srgbClr val="000066"/>
                </a:solidFill>
                <a:latin typeface="Times New Roman" pitchFamily="18" charset="0"/>
              </a:rPr>
              <a:t>but  </a:t>
            </a:r>
            <a:r>
              <a:rPr lang="en-US" sz="2400" b="1" u="sng">
                <a:solidFill>
                  <a:srgbClr val="000066"/>
                </a:solidFill>
                <a:latin typeface="Times New Roman" pitchFamily="18" charset="0"/>
              </a:rPr>
              <a:t>NOT</a:t>
            </a:r>
            <a:r>
              <a:rPr lang="en-US" sz="2400" b="1">
                <a:solidFill>
                  <a:srgbClr val="000066"/>
                </a:solidFill>
                <a:latin typeface="Times New Roman" pitchFamily="18" charset="0"/>
              </a:rPr>
              <a:t>  </a:t>
            </a:r>
          </a:p>
          <a:p>
            <a:pPr eaLnBrk="0" hangingPunct="0"/>
            <a:r>
              <a:rPr lang="en-US" sz="2400" b="1">
                <a:solidFill>
                  <a:srgbClr val="000066"/>
                </a:solidFill>
                <a:latin typeface="Times New Roman" pitchFamily="18" charset="0"/>
              </a:rPr>
              <a:t>absolute </a:t>
            </a:r>
          </a:p>
          <a:p>
            <a:pPr eaLnBrk="0" hangingPunct="0"/>
            <a:r>
              <a:rPr lang="en-US" sz="2400" b="1">
                <a:solidFill>
                  <a:srgbClr val="000066"/>
                </a:solidFill>
                <a:latin typeface="Times New Roman" pitchFamily="18" charset="0"/>
              </a:rPr>
              <a:t>monarchy. </a:t>
            </a:r>
            <a:endParaRPr lang="en-US" sz="2400" b="1">
              <a:latin typeface="Times New Roman" pitchFamily="18" charset="0"/>
            </a:endParaRPr>
          </a:p>
        </p:txBody>
      </p:sp>
      <p:sp>
        <p:nvSpPr>
          <p:cNvPr id="92168" name="Line 8"/>
          <p:cNvSpPr>
            <a:spLocks noChangeShapeType="1"/>
          </p:cNvSpPr>
          <p:nvPr/>
        </p:nvSpPr>
        <p:spPr bwMode="auto">
          <a:xfrm>
            <a:off x="1143000" y="0"/>
            <a:ext cx="0" cy="0"/>
          </a:xfrm>
          <a:prstGeom prst="line">
            <a:avLst/>
          </a:prstGeom>
          <a:noFill/>
          <a:ln w="9525">
            <a:solidFill>
              <a:schemeClr val="tx1"/>
            </a:solidFill>
            <a:round/>
            <a:headEnd/>
            <a:tailEnd/>
          </a:ln>
          <a:effectLst/>
        </p:spPr>
        <p:txBody>
          <a:bodyPr wrap="none" anchor="ctr"/>
          <a:lstStyle/>
          <a:p>
            <a:endParaRPr lang="en-US"/>
          </a:p>
        </p:txBody>
      </p:sp>
      <p:sp>
        <p:nvSpPr>
          <p:cNvPr id="92169" name="Line 9"/>
          <p:cNvSpPr>
            <a:spLocks noChangeShapeType="1"/>
          </p:cNvSpPr>
          <p:nvPr/>
        </p:nvSpPr>
        <p:spPr bwMode="auto">
          <a:xfrm>
            <a:off x="1143000" y="0"/>
            <a:ext cx="0" cy="6858000"/>
          </a:xfrm>
          <a:prstGeom prst="line">
            <a:avLst/>
          </a:prstGeom>
          <a:noFill/>
          <a:ln w="76200">
            <a:solidFill>
              <a:srgbClr val="A50021"/>
            </a:solidFill>
            <a:round/>
            <a:headEnd/>
            <a:tailEnd/>
          </a:ln>
          <a:effectLst/>
        </p:spPr>
        <p:txBody>
          <a:bodyPr wrap="none" anchor="ctr"/>
          <a:lstStyle/>
          <a:p>
            <a:endParaRPr lang="en-US"/>
          </a:p>
        </p:txBody>
      </p:sp>
      <p:sp>
        <p:nvSpPr>
          <p:cNvPr id="92170" name="Line 10"/>
          <p:cNvSpPr>
            <a:spLocks noChangeShapeType="1"/>
          </p:cNvSpPr>
          <p:nvPr/>
        </p:nvSpPr>
        <p:spPr bwMode="auto">
          <a:xfrm>
            <a:off x="4343400" y="0"/>
            <a:ext cx="0" cy="6858000"/>
          </a:xfrm>
          <a:prstGeom prst="line">
            <a:avLst/>
          </a:prstGeom>
          <a:noFill/>
          <a:ln w="76200">
            <a:solidFill>
              <a:srgbClr val="A50021"/>
            </a:solidFill>
            <a:round/>
            <a:headEnd/>
            <a:tailEnd/>
          </a:ln>
          <a:effectLst/>
        </p:spPr>
        <p:txBody>
          <a:bodyPr wrap="none" anchor="ctr"/>
          <a:lstStyle/>
          <a:p>
            <a:endParaRPr lang="en-US"/>
          </a:p>
        </p:txBody>
      </p:sp>
      <p:sp>
        <p:nvSpPr>
          <p:cNvPr id="92171" name="Line 11"/>
          <p:cNvSpPr>
            <a:spLocks noChangeShapeType="1"/>
          </p:cNvSpPr>
          <p:nvPr/>
        </p:nvSpPr>
        <p:spPr bwMode="auto">
          <a:xfrm>
            <a:off x="6934200" y="0"/>
            <a:ext cx="0" cy="6858000"/>
          </a:xfrm>
          <a:prstGeom prst="line">
            <a:avLst/>
          </a:prstGeom>
          <a:noFill/>
          <a:ln w="76200">
            <a:solidFill>
              <a:srgbClr val="A50021"/>
            </a:solidFill>
            <a:round/>
            <a:headEnd/>
            <a:tailEnd/>
          </a:ln>
          <a:effectLst/>
        </p:spPr>
        <p:txBody>
          <a:bodyPr wrap="none" anchor="ctr"/>
          <a:lstStyle/>
          <a:p>
            <a:endParaRPr lang="en-US"/>
          </a:p>
        </p:txBody>
      </p:sp>
      <p:sp>
        <p:nvSpPr>
          <p:cNvPr id="92172" name="Rectangle 12"/>
          <p:cNvSpPr>
            <a:spLocks noChangeArrowheads="1"/>
          </p:cNvSpPr>
          <p:nvPr/>
        </p:nvSpPr>
        <p:spPr bwMode="auto">
          <a:xfrm>
            <a:off x="3657600" y="5835650"/>
            <a:ext cx="2047875" cy="1022350"/>
          </a:xfrm>
          <a:prstGeom prst="rect">
            <a:avLst/>
          </a:prstGeom>
          <a:solidFill>
            <a:srgbClr val="FFFF00"/>
          </a:solidFill>
          <a:ln w="76200">
            <a:solidFill>
              <a:srgbClr val="A50021"/>
            </a:solidFill>
            <a:miter lim="800000"/>
            <a:headEnd/>
            <a:tailEnd/>
          </a:ln>
          <a:effectLst/>
        </p:spPr>
        <p:txBody>
          <a:bodyPr wrap="none">
            <a:spAutoFit/>
          </a:bodyPr>
          <a:lstStyle/>
          <a:p>
            <a:pPr eaLnBrk="0" hangingPunct="0"/>
            <a:r>
              <a:rPr lang="en-US" sz="2800" b="1" i="1" u="sng">
                <a:solidFill>
                  <a:srgbClr val="A50021"/>
                </a:solidFill>
                <a:latin typeface="Times New Roman" pitchFamily="18" charset="0"/>
              </a:rPr>
              <a:t>Publication </a:t>
            </a:r>
          </a:p>
          <a:p>
            <a:pPr eaLnBrk="0" hangingPunct="0"/>
            <a:r>
              <a:rPr lang="en-US" sz="2800" b="1" i="1">
                <a:solidFill>
                  <a:srgbClr val="000066"/>
                </a:solidFill>
                <a:latin typeface="Times New Roman" pitchFamily="18" charset="0"/>
              </a:rPr>
              <a:t>Leviathan</a:t>
            </a:r>
            <a:endParaRPr lang="en-US" sz="2400" i="1" u="sng">
              <a:solidFill>
                <a:srgbClr val="A50021"/>
              </a:solidFill>
              <a:latin typeface="Times New Roman" pitchFamily="18" charset="0"/>
            </a:endParaRPr>
          </a:p>
        </p:txBody>
      </p:sp>
    </p:spTree>
  </p:cSld>
  <p:clrMapOvr>
    <a:masterClrMapping/>
  </p:clrMapOvr>
  <p:transition advClick="0" advTm="3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2164"/>
                                        </p:tgtEl>
                                        <p:attrNameLst>
                                          <p:attrName>style.visibility</p:attrName>
                                        </p:attrNameLst>
                                      </p:cBhvr>
                                      <p:to>
                                        <p:strVal val="visible"/>
                                      </p:to>
                                    </p:set>
                                    <p:animEffect transition="in" filter="wipe(up)">
                                      <p:cBhvr>
                                        <p:cTn id="7" dur="500"/>
                                        <p:tgtEl>
                                          <p:spTgt spid="9216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2169"/>
                                        </p:tgtEl>
                                        <p:attrNameLst>
                                          <p:attrName>style.visibility</p:attrName>
                                        </p:attrNameLst>
                                      </p:cBhvr>
                                      <p:to>
                                        <p:strVal val="visible"/>
                                      </p:to>
                                    </p:set>
                                    <p:animEffect transition="in" filter="wipe(up)">
                                      <p:cBhvr>
                                        <p:cTn id="11" dur="500"/>
                                        <p:tgtEl>
                                          <p:spTgt spid="9216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2170"/>
                                        </p:tgtEl>
                                        <p:attrNameLst>
                                          <p:attrName>style.visibility</p:attrName>
                                        </p:attrNameLst>
                                      </p:cBhvr>
                                      <p:to>
                                        <p:strVal val="visible"/>
                                      </p:to>
                                    </p:set>
                                    <p:animEffect transition="in" filter="wipe(up)">
                                      <p:cBhvr>
                                        <p:cTn id="15" dur="500"/>
                                        <p:tgtEl>
                                          <p:spTgt spid="92170"/>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92171"/>
                                        </p:tgtEl>
                                        <p:attrNameLst>
                                          <p:attrName>style.visibility</p:attrName>
                                        </p:attrNameLst>
                                      </p:cBhvr>
                                      <p:to>
                                        <p:strVal val="visible"/>
                                      </p:to>
                                    </p:set>
                                    <p:animEffect transition="in" filter="wipe(up)">
                                      <p:cBhvr>
                                        <p:cTn id="19" dur="500"/>
                                        <p:tgtEl>
                                          <p:spTgt spid="92171"/>
                                        </p:tgtEl>
                                      </p:cBhvr>
                                    </p:animEffect>
                                  </p:childTnLst>
                                </p:cTn>
                              </p:par>
                            </p:childTnLst>
                          </p:cTn>
                        </p:par>
                        <p:par>
                          <p:cTn id="20" fill="hold">
                            <p:stCondLst>
                              <p:cond delay="2000"/>
                            </p:stCondLst>
                            <p:childTnLst>
                              <p:par>
                                <p:cTn id="21" presetID="7" presetClass="entr" presetSubtype="1" fill="hold" grpId="0" nodeType="afterEffect">
                                  <p:stCondLst>
                                    <p:cond delay="0"/>
                                  </p:stCondLst>
                                  <p:childTnLst>
                                    <p:set>
                                      <p:cBhvr>
                                        <p:cTn id="22" dur="1" fill="hold">
                                          <p:stCondLst>
                                            <p:cond delay="0"/>
                                          </p:stCondLst>
                                        </p:cTn>
                                        <p:tgtEl>
                                          <p:spTgt spid="92165"/>
                                        </p:tgtEl>
                                        <p:attrNameLst>
                                          <p:attrName>style.visibility</p:attrName>
                                        </p:attrNameLst>
                                      </p:cBhvr>
                                      <p:to>
                                        <p:strVal val="visible"/>
                                      </p:to>
                                    </p:set>
                                    <p:anim calcmode="lin" valueType="num">
                                      <p:cBhvr additive="base">
                                        <p:cTn id="23" dur="5000" fill="hold"/>
                                        <p:tgtEl>
                                          <p:spTgt spid="92165"/>
                                        </p:tgtEl>
                                        <p:attrNameLst>
                                          <p:attrName>ppt_x</p:attrName>
                                        </p:attrNameLst>
                                      </p:cBhvr>
                                      <p:tavLst>
                                        <p:tav tm="0">
                                          <p:val>
                                            <p:strVal val="#ppt_x"/>
                                          </p:val>
                                        </p:tav>
                                        <p:tav tm="100000">
                                          <p:val>
                                            <p:strVal val="#ppt_x"/>
                                          </p:val>
                                        </p:tav>
                                      </p:tavLst>
                                    </p:anim>
                                    <p:anim calcmode="lin" valueType="num">
                                      <p:cBhvr additive="base">
                                        <p:cTn id="24" dur="5000" fill="hold"/>
                                        <p:tgtEl>
                                          <p:spTgt spid="92165"/>
                                        </p:tgtEl>
                                        <p:attrNameLst>
                                          <p:attrName>ppt_y</p:attrName>
                                        </p:attrNameLst>
                                      </p:cBhvr>
                                      <p:tavLst>
                                        <p:tav tm="0">
                                          <p:val>
                                            <p:strVal val="0-#ppt_h/2"/>
                                          </p:val>
                                        </p:tav>
                                        <p:tav tm="100000">
                                          <p:val>
                                            <p:strVal val="#ppt_y"/>
                                          </p:val>
                                        </p:tav>
                                      </p:tavLst>
                                    </p:anim>
                                  </p:childTnLst>
                                </p:cTn>
                              </p:par>
                            </p:childTnLst>
                          </p:cTn>
                        </p:par>
                        <p:par>
                          <p:cTn id="25" fill="hold">
                            <p:stCondLst>
                              <p:cond delay="7000"/>
                            </p:stCondLst>
                            <p:childTnLst>
                              <p:par>
                                <p:cTn id="26" presetID="7" presetClass="entr" presetSubtype="1" fill="hold" grpId="0" nodeType="afterEffect">
                                  <p:stCondLst>
                                    <p:cond delay="0"/>
                                  </p:stCondLst>
                                  <p:childTnLst>
                                    <p:set>
                                      <p:cBhvr>
                                        <p:cTn id="27" dur="1" fill="hold">
                                          <p:stCondLst>
                                            <p:cond delay="0"/>
                                          </p:stCondLst>
                                        </p:cTn>
                                        <p:tgtEl>
                                          <p:spTgt spid="92166"/>
                                        </p:tgtEl>
                                        <p:attrNameLst>
                                          <p:attrName>style.visibility</p:attrName>
                                        </p:attrNameLst>
                                      </p:cBhvr>
                                      <p:to>
                                        <p:strVal val="visible"/>
                                      </p:to>
                                    </p:set>
                                    <p:anim calcmode="lin" valueType="num">
                                      <p:cBhvr additive="base">
                                        <p:cTn id="28" dur="5000" fill="hold"/>
                                        <p:tgtEl>
                                          <p:spTgt spid="92166"/>
                                        </p:tgtEl>
                                        <p:attrNameLst>
                                          <p:attrName>ppt_x</p:attrName>
                                        </p:attrNameLst>
                                      </p:cBhvr>
                                      <p:tavLst>
                                        <p:tav tm="0">
                                          <p:val>
                                            <p:strVal val="#ppt_x"/>
                                          </p:val>
                                        </p:tav>
                                        <p:tav tm="100000">
                                          <p:val>
                                            <p:strVal val="#ppt_x"/>
                                          </p:val>
                                        </p:tav>
                                      </p:tavLst>
                                    </p:anim>
                                    <p:anim calcmode="lin" valueType="num">
                                      <p:cBhvr additive="base">
                                        <p:cTn id="29" dur="5000" fill="hold"/>
                                        <p:tgtEl>
                                          <p:spTgt spid="92166"/>
                                        </p:tgtEl>
                                        <p:attrNameLst>
                                          <p:attrName>ppt_y</p:attrName>
                                        </p:attrNameLst>
                                      </p:cBhvr>
                                      <p:tavLst>
                                        <p:tav tm="0">
                                          <p:val>
                                            <p:strVal val="0-#ppt_h/2"/>
                                          </p:val>
                                        </p:tav>
                                        <p:tav tm="100000">
                                          <p:val>
                                            <p:strVal val="#ppt_y"/>
                                          </p:val>
                                        </p:tav>
                                      </p:tavLst>
                                    </p:anim>
                                  </p:childTnLst>
                                </p:cTn>
                              </p:par>
                            </p:childTnLst>
                          </p:cTn>
                        </p:par>
                        <p:par>
                          <p:cTn id="30" fill="hold">
                            <p:stCondLst>
                              <p:cond delay="12000"/>
                            </p:stCondLst>
                            <p:childTnLst>
                              <p:par>
                                <p:cTn id="31" presetID="7" presetClass="entr" presetSubtype="1" fill="hold" grpId="0" nodeType="afterEffect">
                                  <p:stCondLst>
                                    <p:cond delay="0"/>
                                  </p:stCondLst>
                                  <p:childTnLst>
                                    <p:set>
                                      <p:cBhvr>
                                        <p:cTn id="32" dur="1" fill="hold">
                                          <p:stCondLst>
                                            <p:cond delay="0"/>
                                          </p:stCondLst>
                                        </p:cTn>
                                        <p:tgtEl>
                                          <p:spTgt spid="92167"/>
                                        </p:tgtEl>
                                        <p:attrNameLst>
                                          <p:attrName>style.visibility</p:attrName>
                                        </p:attrNameLst>
                                      </p:cBhvr>
                                      <p:to>
                                        <p:strVal val="visible"/>
                                      </p:to>
                                    </p:set>
                                    <p:anim calcmode="lin" valueType="num">
                                      <p:cBhvr additive="base">
                                        <p:cTn id="33" dur="5000" fill="hold"/>
                                        <p:tgtEl>
                                          <p:spTgt spid="92167"/>
                                        </p:tgtEl>
                                        <p:attrNameLst>
                                          <p:attrName>ppt_x</p:attrName>
                                        </p:attrNameLst>
                                      </p:cBhvr>
                                      <p:tavLst>
                                        <p:tav tm="0">
                                          <p:val>
                                            <p:strVal val="#ppt_x"/>
                                          </p:val>
                                        </p:tav>
                                        <p:tav tm="100000">
                                          <p:val>
                                            <p:strVal val="#ppt_x"/>
                                          </p:val>
                                        </p:tav>
                                      </p:tavLst>
                                    </p:anim>
                                    <p:anim calcmode="lin" valueType="num">
                                      <p:cBhvr additive="base">
                                        <p:cTn id="34" dur="5000" fill="hold"/>
                                        <p:tgtEl>
                                          <p:spTgt spid="92167"/>
                                        </p:tgtEl>
                                        <p:attrNameLst>
                                          <p:attrName>ppt_y</p:attrName>
                                        </p:attrNameLst>
                                      </p:cBhvr>
                                      <p:tavLst>
                                        <p:tav tm="0">
                                          <p:val>
                                            <p:strVal val="0-#ppt_h/2"/>
                                          </p:val>
                                        </p:tav>
                                        <p:tav tm="100000">
                                          <p:val>
                                            <p:strVal val="#ppt_y"/>
                                          </p:val>
                                        </p:tav>
                                      </p:tavLst>
                                    </p:anim>
                                  </p:childTnLst>
                                </p:cTn>
                              </p:par>
                            </p:childTnLst>
                          </p:cTn>
                        </p:par>
                        <p:par>
                          <p:cTn id="35" fill="hold">
                            <p:stCondLst>
                              <p:cond delay="17000"/>
                            </p:stCondLst>
                            <p:childTnLst>
                              <p:par>
                                <p:cTn id="36" presetID="17" presetClass="entr" presetSubtype="4" fill="hold" grpId="0" nodeType="afterEffect">
                                  <p:stCondLst>
                                    <p:cond delay="0"/>
                                  </p:stCondLst>
                                  <p:childTnLst>
                                    <p:set>
                                      <p:cBhvr>
                                        <p:cTn id="37" dur="1" fill="hold">
                                          <p:stCondLst>
                                            <p:cond delay="0"/>
                                          </p:stCondLst>
                                        </p:cTn>
                                        <p:tgtEl>
                                          <p:spTgt spid="92172"/>
                                        </p:tgtEl>
                                        <p:attrNameLst>
                                          <p:attrName>style.visibility</p:attrName>
                                        </p:attrNameLst>
                                      </p:cBhvr>
                                      <p:to>
                                        <p:strVal val="visible"/>
                                      </p:to>
                                    </p:set>
                                    <p:anim calcmode="lin" valueType="num">
                                      <p:cBhvr>
                                        <p:cTn id="38" dur="500" fill="hold"/>
                                        <p:tgtEl>
                                          <p:spTgt spid="92172"/>
                                        </p:tgtEl>
                                        <p:attrNameLst>
                                          <p:attrName>ppt_x</p:attrName>
                                        </p:attrNameLst>
                                      </p:cBhvr>
                                      <p:tavLst>
                                        <p:tav tm="0">
                                          <p:val>
                                            <p:strVal val="#ppt_x"/>
                                          </p:val>
                                        </p:tav>
                                        <p:tav tm="100000">
                                          <p:val>
                                            <p:strVal val="#ppt_x"/>
                                          </p:val>
                                        </p:tav>
                                      </p:tavLst>
                                    </p:anim>
                                    <p:anim calcmode="lin" valueType="num">
                                      <p:cBhvr>
                                        <p:cTn id="39" dur="500" fill="hold"/>
                                        <p:tgtEl>
                                          <p:spTgt spid="92172"/>
                                        </p:tgtEl>
                                        <p:attrNameLst>
                                          <p:attrName>ppt_y</p:attrName>
                                        </p:attrNameLst>
                                      </p:cBhvr>
                                      <p:tavLst>
                                        <p:tav tm="0">
                                          <p:val>
                                            <p:strVal val="#ppt_y+#ppt_h/2"/>
                                          </p:val>
                                        </p:tav>
                                        <p:tav tm="100000">
                                          <p:val>
                                            <p:strVal val="#ppt_y"/>
                                          </p:val>
                                        </p:tav>
                                      </p:tavLst>
                                    </p:anim>
                                    <p:anim calcmode="lin" valueType="num">
                                      <p:cBhvr>
                                        <p:cTn id="40" dur="500" fill="hold"/>
                                        <p:tgtEl>
                                          <p:spTgt spid="92172"/>
                                        </p:tgtEl>
                                        <p:attrNameLst>
                                          <p:attrName>ppt_w</p:attrName>
                                        </p:attrNameLst>
                                      </p:cBhvr>
                                      <p:tavLst>
                                        <p:tav tm="0">
                                          <p:val>
                                            <p:strVal val="#ppt_w"/>
                                          </p:val>
                                        </p:tav>
                                        <p:tav tm="100000">
                                          <p:val>
                                            <p:strVal val="#ppt_w"/>
                                          </p:val>
                                        </p:tav>
                                      </p:tavLst>
                                    </p:anim>
                                    <p:anim calcmode="lin" valueType="num">
                                      <p:cBhvr>
                                        <p:cTn id="41" dur="500" fill="hold"/>
                                        <p:tgtEl>
                                          <p:spTgt spid="921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autoUpdateAnimBg="0"/>
      <p:bldP spid="92165" grpId="0" autoUpdateAnimBg="0"/>
      <p:bldP spid="92166" grpId="0" autoUpdateAnimBg="0"/>
      <p:bldP spid="92167" grpId="0" autoUpdateAnimBg="0"/>
      <p:bldP spid="92169" grpId="0" animBg="1"/>
      <p:bldP spid="92170" grpId="0" animBg="1"/>
      <p:bldP spid="92171" grpId="0" animBg="1"/>
      <p:bldP spid="92172"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b="1">
                <a:effectLst>
                  <a:outerShdw blurRad="38100" dist="38100" dir="2700000" algn="tl">
                    <a:srgbClr val="FFFFFF"/>
                  </a:outerShdw>
                </a:effectLst>
              </a:rPr>
              <a:t>The Social Contract</a:t>
            </a:r>
          </a:p>
        </p:txBody>
      </p:sp>
      <p:sp>
        <p:nvSpPr>
          <p:cNvPr id="6147" name="Rectangle 3"/>
          <p:cNvSpPr>
            <a:spLocks noGrp="1" noChangeArrowheads="1"/>
          </p:cNvSpPr>
          <p:nvPr>
            <p:ph type="body" idx="1"/>
          </p:nvPr>
        </p:nvSpPr>
        <p:spPr>
          <a:xfrm>
            <a:off x="457200" y="1600200"/>
            <a:ext cx="4572000" cy="5257800"/>
          </a:xfrm>
        </p:spPr>
        <p:txBody>
          <a:bodyPr/>
          <a:lstStyle/>
          <a:p>
            <a:pPr>
              <a:lnSpc>
                <a:spcPct val="90000"/>
              </a:lnSpc>
              <a:buFontTx/>
              <a:buChar char="•"/>
            </a:pPr>
            <a:r>
              <a:rPr lang="en-US" sz="2400"/>
              <a:t>The social contract is the concept that human beings have made an </a:t>
            </a:r>
            <a:r>
              <a:rPr lang="en-US" sz="2400" b="1">
                <a:solidFill>
                  <a:srgbClr val="00CC00"/>
                </a:solidFill>
              </a:rPr>
              <a:t>agreement</a:t>
            </a:r>
            <a:r>
              <a:rPr lang="en-US" sz="2400"/>
              <a:t> with their government, whereby the government and the people have distinct roles and responsibilities</a:t>
            </a:r>
          </a:p>
          <a:p>
            <a:pPr>
              <a:lnSpc>
                <a:spcPct val="90000"/>
              </a:lnSpc>
              <a:buFontTx/>
              <a:buChar char="•"/>
            </a:pPr>
            <a:endParaRPr lang="en-US" sz="2400"/>
          </a:p>
          <a:p>
            <a:pPr>
              <a:lnSpc>
                <a:spcPct val="90000"/>
              </a:lnSpc>
              <a:buFontTx/>
              <a:buChar char="•"/>
            </a:pPr>
            <a:r>
              <a:rPr lang="en-US" sz="2400"/>
              <a:t>The theory is based on the idea that humans abandoned a natural (free and ungoverned) condition in favor of a society that provides them with </a:t>
            </a:r>
            <a:r>
              <a:rPr lang="en-US" sz="2400" b="1"/>
              <a:t>order</a:t>
            </a:r>
            <a:r>
              <a:rPr lang="en-US" sz="2400"/>
              <a:t>, </a:t>
            </a:r>
            <a:r>
              <a:rPr lang="en-US" sz="2400" b="1"/>
              <a:t>structure</a:t>
            </a:r>
            <a:r>
              <a:rPr lang="en-US" sz="2400"/>
              <a:t>, and most importantly, </a:t>
            </a:r>
            <a:r>
              <a:rPr lang="en-US" sz="2400" b="1"/>
              <a:t>protection</a:t>
            </a:r>
            <a:endParaRPr lang="en-US" sz="2400"/>
          </a:p>
        </p:txBody>
      </p:sp>
      <p:pic>
        <p:nvPicPr>
          <p:cNvPr id="6150" name="Picture 6"/>
          <p:cNvPicPr>
            <a:picLocks noChangeAspect="1" noChangeArrowheads="1"/>
          </p:cNvPicPr>
          <p:nvPr/>
        </p:nvPicPr>
        <p:blipFill>
          <a:blip r:embed="rId2" cstate="print"/>
          <a:srcRect/>
          <a:stretch>
            <a:fillRect/>
          </a:stretch>
        </p:blipFill>
        <p:spPr bwMode="auto">
          <a:xfrm>
            <a:off x="5029200" y="1981200"/>
            <a:ext cx="4114800" cy="39624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0"/>
            <a:ext cx="8229600" cy="1143000"/>
          </a:xfrm>
        </p:spPr>
        <p:txBody>
          <a:bodyPr/>
          <a:lstStyle/>
          <a:p>
            <a:r>
              <a:rPr lang="en-US" b="1">
                <a:effectLst>
                  <a:outerShdw blurRad="38100" dist="38100" dir="2700000" algn="tl">
                    <a:srgbClr val="FFFFFF"/>
                  </a:outerShdw>
                </a:effectLst>
              </a:rPr>
              <a:t>John Locke (1632–1704)</a:t>
            </a:r>
            <a:r>
              <a:rPr lang="en-US"/>
              <a:t> </a:t>
            </a:r>
          </a:p>
        </p:txBody>
      </p:sp>
      <p:sp>
        <p:nvSpPr>
          <p:cNvPr id="5123" name="Rectangle 3"/>
          <p:cNvSpPr>
            <a:spLocks noGrp="1" noChangeArrowheads="1"/>
          </p:cNvSpPr>
          <p:nvPr>
            <p:ph type="body" idx="1"/>
          </p:nvPr>
        </p:nvSpPr>
        <p:spPr>
          <a:xfrm>
            <a:off x="457200" y="990600"/>
            <a:ext cx="8229600" cy="4953000"/>
          </a:xfrm>
        </p:spPr>
        <p:txBody>
          <a:bodyPr/>
          <a:lstStyle/>
          <a:p>
            <a:pPr>
              <a:buFontTx/>
              <a:buChar char="•"/>
            </a:pPr>
            <a:r>
              <a:rPr lang="en-US" sz="2400"/>
              <a:t>Believed that people were basically reasonable and moral</a:t>
            </a:r>
          </a:p>
          <a:p>
            <a:pPr>
              <a:buFontTx/>
              <a:buChar char="•"/>
            </a:pPr>
            <a:r>
              <a:rPr lang="en-US" sz="2400"/>
              <a:t>Believed in </a:t>
            </a:r>
            <a:r>
              <a:rPr lang="en-US" sz="2400" b="1">
                <a:solidFill>
                  <a:srgbClr val="00CC00"/>
                </a:solidFill>
              </a:rPr>
              <a:t>natural rights</a:t>
            </a:r>
            <a:r>
              <a:rPr lang="en-US" sz="2400" b="1"/>
              <a:t> </a:t>
            </a:r>
            <a:r>
              <a:rPr lang="en-US" sz="2400"/>
              <a:t>(rights that belonged to all humans from birth)</a:t>
            </a:r>
            <a:r>
              <a:rPr lang="en-US" sz="2400" b="1"/>
              <a:t>:</a:t>
            </a:r>
            <a:endParaRPr lang="en-US" sz="2400"/>
          </a:p>
          <a:p>
            <a:pPr algn="ctr"/>
            <a:r>
              <a:rPr lang="en-US" sz="2400" b="1">
                <a:solidFill>
                  <a:srgbClr val="00CC00"/>
                </a:solidFill>
              </a:rPr>
              <a:t>Life </a:t>
            </a:r>
            <a:r>
              <a:rPr lang="en-US" sz="2400">
                <a:solidFill>
                  <a:srgbClr val="00CC00"/>
                </a:solidFill>
              </a:rPr>
              <a:t>– </a:t>
            </a:r>
            <a:r>
              <a:rPr lang="en-US" sz="2400" b="1">
                <a:solidFill>
                  <a:srgbClr val="00CC00"/>
                </a:solidFill>
              </a:rPr>
              <a:t>Liberty</a:t>
            </a:r>
            <a:r>
              <a:rPr lang="en-US" sz="2400">
                <a:solidFill>
                  <a:srgbClr val="00CC00"/>
                </a:solidFill>
              </a:rPr>
              <a:t> – </a:t>
            </a:r>
            <a:r>
              <a:rPr lang="en-US" sz="2400" b="1">
                <a:solidFill>
                  <a:srgbClr val="00CC00"/>
                </a:solidFill>
              </a:rPr>
              <a:t>Property</a:t>
            </a:r>
            <a:endParaRPr lang="en-US" sz="2400">
              <a:solidFill>
                <a:srgbClr val="00CC00"/>
              </a:solidFill>
            </a:endParaRPr>
          </a:p>
          <a:p>
            <a:pPr>
              <a:buFontTx/>
              <a:buChar char="•"/>
            </a:pPr>
            <a:r>
              <a:rPr lang="en-US" sz="2400"/>
              <a:t>Wrote </a:t>
            </a:r>
            <a:r>
              <a:rPr lang="en-US" sz="2400" i="1"/>
              <a:t>Two Treatises of Government</a:t>
            </a:r>
          </a:p>
          <a:p>
            <a:pPr lvl="1">
              <a:buFontTx/>
              <a:buChar char="–"/>
            </a:pPr>
            <a:r>
              <a:rPr lang="en-US" sz="2400"/>
              <a:t>Argued that people formed governments to protect their natural rights</a:t>
            </a:r>
          </a:p>
          <a:p>
            <a:pPr lvl="1">
              <a:buFontTx/>
              <a:buChar char="–"/>
            </a:pPr>
            <a:r>
              <a:rPr lang="en-US" sz="2400"/>
              <a:t>Government existed to protect rights, and if it didn’t, it should be </a:t>
            </a:r>
            <a:r>
              <a:rPr lang="en-US" sz="2400" b="1">
                <a:solidFill>
                  <a:srgbClr val="00CC00"/>
                </a:solidFill>
              </a:rPr>
              <a:t>overthrown</a:t>
            </a:r>
            <a:r>
              <a:rPr lang="en-US" sz="2400"/>
              <a:t> (Social Contract)</a:t>
            </a:r>
          </a:p>
          <a:p>
            <a:pPr>
              <a:buFontTx/>
              <a:buChar char="•"/>
            </a:pPr>
            <a:r>
              <a:rPr lang="en-US" sz="2400"/>
              <a:t>Supported democracy (limited power and accepted                 by all citizens); opposed absolute monarchy</a:t>
            </a:r>
            <a:endParaRPr lang="en-US" sz="2400" i="1"/>
          </a:p>
        </p:txBody>
      </p:sp>
      <p:pic>
        <p:nvPicPr>
          <p:cNvPr id="5125" name="Picture 5" descr="File:John Locke Signature.svg">
            <a:hlinkClick r:id="rId2"/>
          </p:cNvPr>
          <p:cNvPicPr>
            <a:picLocks noChangeAspect="1" noChangeArrowheads="1"/>
          </p:cNvPicPr>
          <p:nvPr/>
        </p:nvPicPr>
        <p:blipFill>
          <a:blip r:embed="rId3" cstate="print"/>
          <a:srcRect/>
          <a:stretch>
            <a:fillRect/>
          </a:stretch>
        </p:blipFill>
        <p:spPr bwMode="auto">
          <a:xfrm>
            <a:off x="4648200" y="5791200"/>
            <a:ext cx="1762125" cy="781050"/>
          </a:xfrm>
          <a:prstGeom prst="rect">
            <a:avLst/>
          </a:prstGeom>
          <a:noFill/>
        </p:spPr>
      </p:pic>
      <p:pic>
        <p:nvPicPr>
          <p:cNvPr id="5127" name="Picture 7" descr="File:JohnLocke.png">
            <a:hlinkClick r:id="rId4"/>
          </p:cNvPr>
          <p:cNvPicPr>
            <a:picLocks noChangeAspect="1" noChangeArrowheads="1"/>
          </p:cNvPicPr>
          <p:nvPr/>
        </p:nvPicPr>
        <p:blipFill>
          <a:blip r:embed="rId5" cstate="print"/>
          <a:srcRect/>
          <a:stretch>
            <a:fillRect/>
          </a:stretch>
        </p:blipFill>
        <p:spPr bwMode="auto">
          <a:xfrm>
            <a:off x="7135813" y="4267200"/>
            <a:ext cx="2008187" cy="2590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t>What are Natural Rights?</a:t>
            </a:r>
          </a:p>
        </p:txBody>
      </p:sp>
      <p:sp>
        <p:nvSpPr>
          <p:cNvPr id="94211" name="Rectangle 3"/>
          <p:cNvSpPr>
            <a:spLocks noGrp="1" noChangeArrowheads="1"/>
          </p:cNvSpPr>
          <p:nvPr>
            <p:ph type="body" idx="1"/>
          </p:nvPr>
        </p:nvSpPr>
        <p:spPr/>
        <p:txBody>
          <a:bodyPr/>
          <a:lstStyle/>
          <a:p>
            <a:pPr>
              <a:lnSpc>
                <a:spcPct val="90000"/>
              </a:lnSpc>
            </a:pPr>
            <a:r>
              <a:rPr lang="en-US"/>
              <a:t>The right to: </a:t>
            </a:r>
          </a:p>
          <a:p>
            <a:pPr>
              <a:lnSpc>
                <a:spcPct val="90000"/>
              </a:lnSpc>
              <a:buFontTx/>
              <a:buChar char="•"/>
            </a:pPr>
            <a:r>
              <a:rPr lang="en-US"/>
              <a:t>religious worship</a:t>
            </a:r>
          </a:p>
          <a:p>
            <a:pPr>
              <a:lnSpc>
                <a:spcPct val="90000"/>
              </a:lnSpc>
              <a:buFontTx/>
              <a:buChar char="•"/>
            </a:pPr>
            <a:r>
              <a:rPr lang="en-US"/>
              <a:t>speech</a:t>
            </a:r>
          </a:p>
          <a:p>
            <a:pPr>
              <a:lnSpc>
                <a:spcPct val="90000"/>
              </a:lnSpc>
              <a:buFontTx/>
              <a:buChar char="•"/>
            </a:pPr>
            <a:r>
              <a:rPr lang="en-US"/>
              <a:t>press</a:t>
            </a:r>
          </a:p>
          <a:p>
            <a:pPr>
              <a:lnSpc>
                <a:spcPct val="90000"/>
              </a:lnSpc>
              <a:buFontTx/>
              <a:buChar char="•"/>
            </a:pPr>
            <a:r>
              <a:rPr lang="en-US"/>
              <a:t>assembly</a:t>
            </a:r>
          </a:p>
          <a:p>
            <a:pPr>
              <a:lnSpc>
                <a:spcPct val="90000"/>
              </a:lnSpc>
              <a:buFontTx/>
              <a:buChar char="•"/>
            </a:pPr>
            <a:r>
              <a:rPr lang="en-US"/>
              <a:t>property</a:t>
            </a:r>
          </a:p>
          <a:p>
            <a:pPr>
              <a:lnSpc>
                <a:spcPct val="90000"/>
              </a:lnSpc>
              <a:buFontTx/>
              <a:buChar char="•"/>
            </a:pPr>
            <a:r>
              <a:rPr lang="en-US"/>
              <a:t>the pursuit of happiness.</a:t>
            </a:r>
          </a:p>
          <a:p>
            <a:pPr>
              <a:lnSpc>
                <a:spcPct val="90000"/>
              </a:lnSpc>
            </a:pPr>
            <a:endParaRPr lang="en-US"/>
          </a:p>
          <a:p>
            <a:pPr>
              <a:lnSpc>
                <a:spcPct val="90000"/>
              </a:lnSpc>
            </a:pPr>
            <a:r>
              <a:rPr lang="en-US"/>
              <a:t>These rights are referred to in the                                               American Declaration of Independence</a:t>
            </a:r>
          </a:p>
        </p:txBody>
      </p:sp>
      <p:pic>
        <p:nvPicPr>
          <p:cNvPr id="94212" name="Picture 4" descr="declaration">
            <a:hlinkClick r:id="rId2"/>
          </p:cNvPr>
          <p:cNvPicPr>
            <a:picLocks noChangeAspect="1" noChangeArrowheads="1"/>
          </p:cNvPicPr>
          <p:nvPr/>
        </p:nvPicPr>
        <p:blipFill>
          <a:blip r:embed="rId3" cstate="print"/>
          <a:srcRect/>
          <a:stretch>
            <a:fillRect/>
          </a:stretch>
        </p:blipFill>
        <p:spPr bwMode="auto">
          <a:xfrm>
            <a:off x="5105400" y="1371600"/>
            <a:ext cx="3005138" cy="3810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John Locke</a:t>
            </a:r>
          </a:p>
        </p:txBody>
      </p:sp>
      <p:sp>
        <p:nvSpPr>
          <p:cNvPr id="21507" name="Rectangle 3"/>
          <p:cNvSpPr>
            <a:spLocks noGrp="1" noChangeArrowheads="1"/>
          </p:cNvSpPr>
          <p:nvPr>
            <p:ph type="body" idx="1"/>
          </p:nvPr>
        </p:nvSpPr>
        <p:spPr/>
        <p:txBody>
          <a:bodyPr/>
          <a:lstStyle/>
          <a:p>
            <a:pPr>
              <a:buFontTx/>
              <a:buChar char="•"/>
            </a:pPr>
            <a:r>
              <a:rPr lang="en-US"/>
              <a:t>Argued that people are born with a mind that is a </a:t>
            </a:r>
            <a:r>
              <a:rPr lang="en-US" b="1">
                <a:solidFill>
                  <a:srgbClr val="00CC00"/>
                </a:solidFill>
              </a:rPr>
              <a:t>tabula rasa</a:t>
            </a:r>
            <a:r>
              <a:rPr lang="en-US"/>
              <a:t>, or blank slate, and that knowledge comes to it through the five senses. </a:t>
            </a:r>
          </a:p>
          <a:p>
            <a:pPr>
              <a:buFontTx/>
              <a:buChar char="•"/>
            </a:pPr>
            <a:r>
              <a:rPr lang="en-US"/>
              <a:t>This meant that the right influences could create a new kind of society by creating a new way of understanding</a:t>
            </a:r>
          </a:p>
        </p:txBody>
      </p:sp>
      <p:pic>
        <p:nvPicPr>
          <p:cNvPr id="21509" name="Picture 5" descr="blank_slate"/>
          <p:cNvPicPr>
            <a:picLocks noChangeAspect="1" noChangeArrowheads="1"/>
          </p:cNvPicPr>
          <p:nvPr/>
        </p:nvPicPr>
        <p:blipFill>
          <a:blip r:embed="rId2" cstate="print"/>
          <a:srcRect l="18823" t="8603" r="5882" b="5376"/>
          <a:stretch>
            <a:fillRect/>
          </a:stretch>
        </p:blipFill>
        <p:spPr bwMode="auto">
          <a:xfrm>
            <a:off x="5410200" y="4114800"/>
            <a:ext cx="1890713" cy="2362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457200" y="152400"/>
            <a:ext cx="8229600" cy="6553200"/>
          </a:xfrm>
        </p:spPr>
        <p:txBody>
          <a:bodyPr/>
          <a:lstStyle/>
          <a:p>
            <a:r>
              <a:rPr lang="en-US" b="1"/>
              <a:t>Standard:</a:t>
            </a:r>
            <a:r>
              <a:rPr lang="en-US"/>
              <a:t> WHII.6 The student will demonstrate knowledge of scientific, political, economic, and religious changes during the sixteenth, seventeenth, and eighteenth centuries by explaining the political, religious, and social ideas of the </a:t>
            </a:r>
            <a:r>
              <a:rPr lang="en-US" i="1"/>
              <a:t>Enlightenment</a:t>
            </a:r>
            <a:r>
              <a:rPr lang="en-US"/>
              <a:t> and the ways in which they influenced the founders of the United States.</a:t>
            </a:r>
          </a:p>
          <a:p>
            <a:endParaRPr lang="en-US"/>
          </a:p>
          <a:p>
            <a:r>
              <a:rPr lang="en-US" b="1"/>
              <a:t>Essential Questions:</a:t>
            </a:r>
            <a:r>
              <a:rPr lang="en-US"/>
              <a:t> Who were some Enlightenment thinkers, and what were their ideas?  How did philosophers of the Enlightenment influence thinking on political issues?  How did the Enlightenment promote revolution in the American colonies?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304800"/>
            <a:ext cx="8229600" cy="1143000"/>
          </a:xfrm>
        </p:spPr>
        <p:txBody>
          <a:bodyPr/>
          <a:lstStyle/>
          <a:p>
            <a:r>
              <a:rPr lang="en-US" b="1">
                <a:effectLst>
                  <a:outerShdw blurRad="38100" dist="38100" dir="2700000" algn="tl">
                    <a:srgbClr val="FFFFFF"/>
                  </a:outerShdw>
                </a:effectLst>
              </a:rPr>
              <a:t>Influencing Revolution</a:t>
            </a:r>
          </a:p>
        </p:txBody>
      </p:sp>
      <p:sp>
        <p:nvSpPr>
          <p:cNvPr id="91139" name="Rectangle 3"/>
          <p:cNvSpPr>
            <a:spLocks noGrp="1" noChangeArrowheads="1"/>
          </p:cNvSpPr>
          <p:nvPr>
            <p:ph type="body" idx="1"/>
          </p:nvPr>
        </p:nvSpPr>
        <p:spPr>
          <a:xfrm>
            <a:off x="457200" y="1600200"/>
            <a:ext cx="3276600" cy="4525963"/>
          </a:xfrm>
        </p:spPr>
        <p:txBody>
          <a:bodyPr/>
          <a:lstStyle/>
          <a:p>
            <a:pPr algn="ctr">
              <a:lnSpc>
                <a:spcPct val="90000"/>
              </a:lnSpc>
            </a:pPr>
            <a:endParaRPr lang="en-US" sz="2400"/>
          </a:p>
          <a:p>
            <a:pPr algn="ctr">
              <a:lnSpc>
                <a:spcPct val="90000"/>
              </a:lnSpc>
            </a:pPr>
            <a:r>
              <a:rPr lang="en-US" sz="2400"/>
              <a:t>Locke’s idea that the people could overthrow a government that isn’t protecting their natural rights influenced leaders of the American Revolution, the French Revolution, and the Latin American Revolutions</a:t>
            </a:r>
          </a:p>
        </p:txBody>
      </p:sp>
      <p:pic>
        <p:nvPicPr>
          <p:cNvPr id="91140" name="Picture 4"/>
          <p:cNvPicPr>
            <a:picLocks noChangeAspect="1" noChangeArrowheads="1"/>
          </p:cNvPicPr>
          <p:nvPr/>
        </p:nvPicPr>
        <p:blipFill>
          <a:blip r:embed="rId2" cstate="print"/>
          <a:srcRect/>
          <a:stretch>
            <a:fillRect/>
          </a:stretch>
        </p:blipFill>
        <p:spPr bwMode="auto">
          <a:xfrm>
            <a:off x="4114800" y="2209800"/>
            <a:ext cx="4724400" cy="3706813"/>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Rectangle 2"/>
          <p:cNvGraphicFramePr>
            <a:graphicFrameLocks/>
          </p:cNvGraphicFramePr>
          <p:nvPr/>
        </p:nvGraphicFramePr>
        <p:xfrm>
          <a:off x="1524000" y="1397000"/>
          <a:ext cx="6096000" cy="4064000"/>
        </p:xfrm>
        <a:graphic>
          <a:graphicData uri="http://schemas.openxmlformats.org/presentationml/2006/ole">
            <p:oleObj spid="_x0000_s59394" name="ClipArt" r:id="rId4" imgW="0" imgH="0" progId="">
              <p:embed/>
            </p:oleObj>
          </a:graphicData>
        </a:graphic>
      </p:graphicFrame>
      <p:pic>
        <p:nvPicPr>
          <p:cNvPr id="59395" name="Picture 3" descr="LOCKE"/>
          <p:cNvPicPr>
            <a:picLocks noChangeAspect="1" noChangeArrowheads="1"/>
          </p:cNvPicPr>
          <p:nvPr/>
        </p:nvPicPr>
        <p:blipFill>
          <a:blip r:embed="rId5"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59396" name="Text Box 4"/>
          <p:cNvSpPr txBox="1">
            <a:spLocks noChangeArrowheads="1"/>
          </p:cNvSpPr>
          <p:nvPr/>
        </p:nvSpPr>
        <p:spPr bwMode="auto">
          <a:xfrm>
            <a:off x="0" y="0"/>
            <a:ext cx="9144000" cy="457200"/>
          </a:xfrm>
          <a:prstGeom prst="rect">
            <a:avLst/>
          </a:prstGeom>
          <a:noFill/>
          <a:ln w="9525">
            <a:noFill/>
            <a:miter lim="800000"/>
            <a:headEnd/>
            <a:tailEnd/>
          </a:ln>
          <a:effectLst/>
        </p:spPr>
        <p:txBody>
          <a:bodyPr>
            <a:spAutoFit/>
          </a:bodyPr>
          <a:lstStyle/>
          <a:p>
            <a:pPr eaLnBrk="0" hangingPunct="0"/>
            <a:r>
              <a:rPr lang="en-US" sz="2400" i="1" u="sng">
                <a:solidFill>
                  <a:srgbClr val="A50021"/>
                </a:solidFill>
                <a:latin typeface="Times New Roman" pitchFamily="18" charset="0"/>
              </a:rPr>
              <a:t>Thinker</a:t>
            </a:r>
            <a:r>
              <a:rPr lang="en-US" sz="2400" i="1">
                <a:solidFill>
                  <a:srgbClr val="A50021"/>
                </a:solidFill>
                <a:latin typeface="Times New Roman" pitchFamily="18" charset="0"/>
              </a:rPr>
              <a:t>   </a:t>
            </a:r>
            <a:r>
              <a:rPr lang="en-US" sz="2400" i="1" u="sng">
                <a:solidFill>
                  <a:srgbClr val="A50021"/>
                </a:solidFill>
                <a:latin typeface="Times New Roman" pitchFamily="18" charset="0"/>
              </a:rPr>
              <a:t>Major  Ideas	</a:t>
            </a:r>
            <a:r>
              <a:rPr lang="en-US" sz="2400" i="1">
                <a:solidFill>
                  <a:srgbClr val="A50021"/>
                </a:solidFill>
                <a:latin typeface="Times New Roman" pitchFamily="18" charset="0"/>
              </a:rPr>
              <a:t>         </a:t>
            </a:r>
            <a:r>
              <a:rPr lang="en-US" sz="2400" i="1" u="sng">
                <a:solidFill>
                  <a:srgbClr val="A50021"/>
                </a:solidFill>
                <a:latin typeface="Times New Roman" pitchFamily="18" charset="0"/>
              </a:rPr>
              <a:t>Quotation</a:t>
            </a:r>
            <a:r>
              <a:rPr lang="en-US" sz="2400" i="1">
                <a:solidFill>
                  <a:srgbClr val="A50021"/>
                </a:solidFill>
                <a:latin typeface="Times New Roman" pitchFamily="18" charset="0"/>
              </a:rPr>
              <a:t>               </a:t>
            </a:r>
            <a:r>
              <a:rPr lang="en-US" sz="2400" i="1" u="sng">
                <a:solidFill>
                  <a:srgbClr val="A50021"/>
                </a:solidFill>
                <a:latin typeface="Times New Roman" pitchFamily="18" charset="0"/>
              </a:rPr>
              <a:t>Connection to US</a:t>
            </a:r>
          </a:p>
        </p:txBody>
      </p:sp>
      <p:sp>
        <p:nvSpPr>
          <p:cNvPr id="59397" name="Text Box 5"/>
          <p:cNvSpPr txBox="1">
            <a:spLocks noChangeArrowheads="1"/>
          </p:cNvSpPr>
          <p:nvPr/>
        </p:nvSpPr>
        <p:spPr bwMode="auto">
          <a:xfrm>
            <a:off x="0" y="560388"/>
            <a:ext cx="4230688" cy="4108450"/>
          </a:xfrm>
          <a:prstGeom prst="rect">
            <a:avLst/>
          </a:prstGeom>
          <a:noFill/>
          <a:ln w="9525">
            <a:noFill/>
            <a:miter lim="800000"/>
            <a:headEnd/>
            <a:tailEnd/>
          </a:ln>
          <a:effectLst/>
        </p:spPr>
        <p:txBody>
          <a:bodyPr wrap="none">
            <a:spAutoFit/>
          </a:bodyPr>
          <a:lstStyle/>
          <a:p>
            <a:pPr eaLnBrk="0" hangingPunct="0"/>
            <a:r>
              <a:rPr lang="en-US" sz="2000" b="1">
                <a:solidFill>
                  <a:srgbClr val="000066"/>
                </a:solidFill>
                <a:latin typeface="Times New Roman" pitchFamily="18" charset="0"/>
              </a:rPr>
              <a:t> </a:t>
            </a:r>
            <a:r>
              <a:rPr lang="en-US" sz="2400" b="1">
                <a:solidFill>
                  <a:srgbClr val="000066"/>
                </a:solidFill>
                <a:latin typeface="Times New Roman" pitchFamily="18" charset="0"/>
              </a:rPr>
              <a:t>Locke	  People  have  a  </a:t>
            </a:r>
          </a:p>
          <a:p>
            <a:pPr eaLnBrk="0" hangingPunct="0"/>
            <a:r>
              <a:rPr lang="en-US" sz="2400" b="1">
                <a:solidFill>
                  <a:srgbClr val="000066"/>
                </a:solidFill>
                <a:latin typeface="Times New Roman" pitchFamily="18" charset="0"/>
              </a:rPr>
              <a:t>	  natural right  to  </a:t>
            </a:r>
          </a:p>
          <a:p>
            <a:pPr eaLnBrk="0" hangingPunct="0"/>
            <a:r>
              <a:rPr lang="en-US" sz="2400" b="1">
                <a:solidFill>
                  <a:srgbClr val="000066"/>
                </a:solidFill>
                <a:latin typeface="Times New Roman" pitchFamily="18" charset="0"/>
              </a:rPr>
              <a:t>              life,  liberty, &amp;</a:t>
            </a:r>
          </a:p>
          <a:p>
            <a:pPr eaLnBrk="0" hangingPunct="0"/>
            <a:r>
              <a:rPr lang="en-US" sz="2400" b="1">
                <a:solidFill>
                  <a:srgbClr val="000066"/>
                </a:solidFill>
                <a:latin typeface="Times New Roman" pitchFamily="18" charset="0"/>
              </a:rPr>
              <a:t>              property.   Rulers  </a:t>
            </a:r>
          </a:p>
          <a:p>
            <a:pPr eaLnBrk="0" hangingPunct="0"/>
            <a:r>
              <a:rPr lang="en-US" sz="2400" b="1">
                <a:solidFill>
                  <a:srgbClr val="000066"/>
                </a:solidFill>
                <a:latin typeface="Times New Roman" pitchFamily="18" charset="0"/>
              </a:rPr>
              <a:t>              have  a  responsibility  </a:t>
            </a:r>
          </a:p>
          <a:p>
            <a:pPr eaLnBrk="0" hangingPunct="0"/>
            <a:r>
              <a:rPr lang="en-US" sz="2400" b="1">
                <a:solidFill>
                  <a:srgbClr val="000066"/>
                </a:solidFill>
                <a:latin typeface="Times New Roman" pitchFamily="18" charset="0"/>
              </a:rPr>
              <a:t>              to  protect  those  </a:t>
            </a:r>
          </a:p>
          <a:p>
            <a:pPr eaLnBrk="0" hangingPunct="0"/>
            <a:r>
              <a:rPr lang="en-US" sz="2400" b="1">
                <a:solidFill>
                  <a:srgbClr val="000066"/>
                </a:solidFill>
                <a:latin typeface="Times New Roman" pitchFamily="18" charset="0"/>
              </a:rPr>
              <a:t>              rights.  People  have  </a:t>
            </a:r>
          </a:p>
          <a:p>
            <a:pPr eaLnBrk="0" hangingPunct="0"/>
            <a:r>
              <a:rPr lang="en-US" sz="2400" b="1">
                <a:solidFill>
                  <a:srgbClr val="000066"/>
                </a:solidFill>
                <a:latin typeface="Times New Roman" pitchFamily="18" charset="0"/>
              </a:rPr>
              <a:t>              the  right  to change  </a:t>
            </a:r>
          </a:p>
          <a:p>
            <a:pPr eaLnBrk="0" hangingPunct="0"/>
            <a:r>
              <a:rPr lang="en-US" sz="2400" b="1">
                <a:solidFill>
                  <a:srgbClr val="000066"/>
                </a:solidFill>
                <a:latin typeface="Times New Roman" pitchFamily="18" charset="0"/>
              </a:rPr>
              <a:t>              a  gov’t  that  fails  to  </a:t>
            </a:r>
          </a:p>
          <a:p>
            <a:pPr eaLnBrk="0" hangingPunct="0"/>
            <a:r>
              <a:rPr lang="en-US" sz="2400" b="1">
                <a:solidFill>
                  <a:srgbClr val="000066"/>
                </a:solidFill>
                <a:latin typeface="Times New Roman" pitchFamily="18" charset="0"/>
              </a:rPr>
              <a:t>              do  so.</a:t>
            </a:r>
          </a:p>
          <a:p>
            <a:pPr eaLnBrk="0" hangingPunct="0"/>
            <a:endParaRPr lang="en-US" sz="2400" b="1">
              <a:solidFill>
                <a:srgbClr val="000066"/>
              </a:solidFill>
              <a:latin typeface="Times New Roman" pitchFamily="18" charset="0"/>
            </a:endParaRPr>
          </a:p>
        </p:txBody>
      </p:sp>
      <p:sp>
        <p:nvSpPr>
          <p:cNvPr id="59398" name="Text Box 6"/>
          <p:cNvSpPr txBox="1">
            <a:spLocks noChangeArrowheads="1"/>
          </p:cNvSpPr>
          <p:nvPr/>
        </p:nvSpPr>
        <p:spPr bwMode="auto">
          <a:xfrm>
            <a:off x="4038600" y="536575"/>
            <a:ext cx="2819400" cy="4108450"/>
          </a:xfrm>
          <a:prstGeom prst="rect">
            <a:avLst/>
          </a:prstGeom>
          <a:noFill/>
          <a:ln w="9525">
            <a:noFill/>
            <a:miter lim="800000"/>
            <a:headEnd/>
            <a:tailEnd/>
          </a:ln>
          <a:effectLst/>
        </p:spPr>
        <p:txBody>
          <a:bodyPr>
            <a:spAutoFit/>
          </a:bodyPr>
          <a:lstStyle/>
          <a:p>
            <a:pPr eaLnBrk="0" hangingPunct="0"/>
            <a:r>
              <a:rPr lang="en-US" sz="2400" b="1">
                <a:solidFill>
                  <a:srgbClr val="000066"/>
                </a:solidFill>
                <a:latin typeface="Times New Roman" pitchFamily="18" charset="0"/>
              </a:rPr>
              <a:t>“Men  being… by</a:t>
            </a:r>
          </a:p>
          <a:p>
            <a:pPr eaLnBrk="0" hangingPunct="0"/>
            <a:r>
              <a:rPr lang="en-US" sz="2400" b="1">
                <a:solidFill>
                  <a:srgbClr val="000066"/>
                </a:solidFill>
                <a:latin typeface="Times New Roman" pitchFamily="18" charset="0"/>
              </a:rPr>
              <a:t>nature  all  free, equal,  &amp;  independent,  no  one  can  be  put  out  of  this  estate  &amp;  subjected  to  </a:t>
            </a:r>
          </a:p>
          <a:p>
            <a:pPr eaLnBrk="0" hangingPunct="0"/>
            <a:r>
              <a:rPr lang="en-US" sz="2400" b="1">
                <a:solidFill>
                  <a:srgbClr val="000066"/>
                </a:solidFill>
                <a:latin typeface="Times New Roman" pitchFamily="18" charset="0"/>
              </a:rPr>
              <a:t>the  political  power  of  another  with-out  his  own  consent.”</a:t>
            </a:r>
            <a:endParaRPr lang="en-US" sz="2400">
              <a:latin typeface="Times New Roman" pitchFamily="18" charset="0"/>
            </a:endParaRPr>
          </a:p>
        </p:txBody>
      </p:sp>
      <p:sp>
        <p:nvSpPr>
          <p:cNvPr id="59399" name="Text Box 7"/>
          <p:cNvSpPr txBox="1">
            <a:spLocks noChangeArrowheads="1"/>
          </p:cNvSpPr>
          <p:nvPr/>
        </p:nvSpPr>
        <p:spPr bwMode="auto">
          <a:xfrm>
            <a:off x="6757988" y="533400"/>
            <a:ext cx="2538412" cy="1917700"/>
          </a:xfrm>
          <a:prstGeom prst="rect">
            <a:avLst/>
          </a:prstGeom>
          <a:noFill/>
          <a:ln w="9525">
            <a:noFill/>
            <a:miter lim="800000"/>
            <a:headEnd/>
            <a:tailEnd/>
          </a:ln>
          <a:effectLst/>
        </p:spPr>
        <p:txBody>
          <a:bodyPr wrap="none">
            <a:spAutoFit/>
          </a:bodyPr>
          <a:lstStyle/>
          <a:p>
            <a:pPr eaLnBrk="0" hangingPunct="0"/>
            <a:r>
              <a:rPr lang="en-US" sz="2400" b="1">
                <a:solidFill>
                  <a:srgbClr val="000066"/>
                </a:solidFill>
                <a:latin typeface="Times New Roman" pitchFamily="18" charset="0"/>
              </a:rPr>
              <a:t>Ideas  influenced  </a:t>
            </a:r>
          </a:p>
          <a:p>
            <a:pPr eaLnBrk="0" hangingPunct="0"/>
            <a:r>
              <a:rPr lang="en-US" sz="2400" b="1">
                <a:solidFill>
                  <a:srgbClr val="000066"/>
                </a:solidFill>
                <a:latin typeface="Times New Roman" pitchFamily="18" charset="0"/>
              </a:rPr>
              <a:t>authors  of  the  </a:t>
            </a:r>
          </a:p>
          <a:p>
            <a:pPr eaLnBrk="0" hangingPunct="0"/>
            <a:r>
              <a:rPr lang="en-US" sz="2400" b="1">
                <a:solidFill>
                  <a:srgbClr val="000066"/>
                </a:solidFill>
                <a:latin typeface="Times New Roman" pitchFamily="18" charset="0"/>
              </a:rPr>
              <a:t>Declaration  of  </a:t>
            </a:r>
          </a:p>
          <a:p>
            <a:pPr eaLnBrk="0" hangingPunct="0"/>
            <a:r>
              <a:rPr lang="en-US" sz="2400" b="1">
                <a:solidFill>
                  <a:srgbClr val="000066"/>
                </a:solidFill>
                <a:latin typeface="Times New Roman" pitchFamily="18" charset="0"/>
              </a:rPr>
              <a:t>Independence.</a:t>
            </a:r>
          </a:p>
          <a:p>
            <a:pPr eaLnBrk="0" hangingPunct="0"/>
            <a:r>
              <a:rPr lang="en-US" sz="2400" b="1">
                <a:solidFill>
                  <a:srgbClr val="000066"/>
                </a:solidFill>
                <a:latin typeface="Times New Roman" pitchFamily="18" charset="0"/>
              </a:rPr>
              <a:t> </a:t>
            </a:r>
            <a:endParaRPr lang="en-US" sz="2400" b="1">
              <a:latin typeface="Times New Roman" pitchFamily="18" charset="0"/>
            </a:endParaRPr>
          </a:p>
        </p:txBody>
      </p:sp>
      <p:sp>
        <p:nvSpPr>
          <p:cNvPr id="59400" name="Line 8"/>
          <p:cNvSpPr>
            <a:spLocks noChangeShapeType="1"/>
          </p:cNvSpPr>
          <p:nvPr/>
        </p:nvSpPr>
        <p:spPr bwMode="auto">
          <a:xfrm>
            <a:off x="1066800" y="0"/>
            <a:ext cx="0" cy="6858000"/>
          </a:xfrm>
          <a:prstGeom prst="line">
            <a:avLst/>
          </a:prstGeom>
          <a:noFill/>
          <a:ln w="76200">
            <a:solidFill>
              <a:srgbClr val="A50021"/>
            </a:solidFill>
            <a:round/>
            <a:headEnd/>
            <a:tailEnd/>
          </a:ln>
          <a:effectLst/>
        </p:spPr>
        <p:txBody>
          <a:bodyPr wrap="none" anchor="ctr"/>
          <a:lstStyle/>
          <a:p>
            <a:endParaRPr lang="en-US"/>
          </a:p>
        </p:txBody>
      </p:sp>
      <p:sp>
        <p:nvSpPr>
          <p:cNvPr id="59401" name="Line 9"/>
          <p:cNvSpPr>
            <a:spLocks noChangeShapeType="1"/>
          </p:cNvSpPr>
          <p:nvPr/>
        </p:nvSpPr>
        <p:spPr bwMode="auto">
          <a:xfrm>
            <a:off x="4038600" y="0"/>
            <a:ext cx="0" cy="6858000"/>
          </a:xfrm>
          <a:prstGeom prst="line">
            <a:avLst/>
          </a:prstGeom>
          <a:noFill/>
          <a:ln w="76200">
            <a:solidFill>
              <a:srgbClr val="A50021"/>
            </a:solidFill>
            <a:round/>
            <a:headEnd/>
            <a:tailEnd/>
          </a:ln>
          <a:effectLst/>
        </p:spPr>
        <p:txBody>
          <a:bodyPr wrap="none" anchor="ctr"/>
          <a:lstStyle/>
          <a:p>
            <a:endParaRPr lang="en-US"/>
          </a:p>
        </p:txBody>
      </p:sp>
      <p:sp>
        <p:nvSpPr>
          <p:cNvPr id="59402" name="Line 10"/>
          <p:cNvSpPr>
            <a:spLocks noChangeShapeType="1"/>
          </p:cNvSpPr>
          <p:nvPr/>
        </p:nvSpPr>
        <p:spPr bwMode="auto">
          <a:xfrm>
            <a:off x="6781800" y="0"/>
            <a:ext cx="0" cy="6858000"/>
          </a:xfrm>
          <a:prstGeom prst="line">
            <a:avLst/>
          </a:prstGeom>
          <a:noFill/>
          <a:ln w="76200">
            <a:solidFill>
              <a:srgbClr val="A50021"/>
            </a:solidFill>
            <a:round/>
            <a:headEnd/>
            <a:tailEnd/>
          </a:ln>
          <a:effectLst/>
        </p:spPr>
        <p:txBody>
          <a:bodyPr wrap="none" anchor="ctr"/>
          <a:lstStyle/>
          <a:p>
            <a:endParaRPr lang="en-US"/>
          </a:p>
        </p:txBody>
      </p:sp>
      <p:sp>
        <p:nvSpPr>
          <p:cNvPr id="59403" name="Rectangle 11"/>
          <p:cNvSpPr>
            <a:spLocks noChangeArrowheads="1"/>
          </p:cNvSpPr>
          <p:nvPr/>
        </p:nvSpPr>
        <p:spPr bwMode="auto">
          <a:xfrm>
            <a:off x="2971800" y="5959475"/>
            <a:ext cx="2590800" cy="898525"/>
          </a:xfrm>
          <a:prstGeom prst="rect">
            <a:avLst/>
          </a:prstGeom>
          <a:solidFill>
            <a:srgbClr val="FFFF00"/>
          </a:solidFill>
          <a:ln w="76200">
            <a:solidFill>
              <a:srgbClr val="A50021"/>
            </a:solidFill>
            <a:miter lim="800000"/>
            <a:headEnd/>
            <a:tailEnd/>
          </a:ln>
          <a:effectLst/>
        </p:spPr>
        <p:txBody>
          <a:bodyPr>
            <a:spAutoFit/>
          </a:bodyPr>
          <a:lstStyle/>
          <a:p>
            <a:pPr algn="ctr" eaLnBrk="0" hangingPunct="0"/>
            <a:r>
              <a:rPr lang="en-US" sz="2400" b="1" i="1" u="sng">
                <a:solidFill>
                  <a:srgbClr val="A50021"/>
                </a:solidFill>
                <a:latin typeface="Times New Roman" pitchFamily="18" charset="0"/>
              </a:rPr>
              <a:t>Publication</a:t>
            </a:r>
          </a:p>
          <a:p>
            <a:pPr eaLnBrk="0" hangingPunct="0"/>
            <a:r>
              <a:rPr lang="en-US" sz="2400" b="1" i="1">
                <a:solidFill>
                  <a:srgbClr val="000066"/>
                </a:solidFill>
                <a:latin typeface="Times New Roman" pitchFamily="18" charset="0"/>
              </a:rPr>
              <a:t>Treaties  of Gov’t</a:t>
            </a:r>
            <a:endParaRPr lang="en-US" sz="2400" i="1" u="sng">
              <a:solidFill>
                <a:srgbClr val="A50021"/>
              </a:solidFill>
              <a:latin typeface="Times New Roman" pitchFamily="18" charset="0"/>
            </a:endParaRPr>
          </a:p>
        </p:txBody>
      </p:sp>
    </p:spTree>
  </p:cSld>
  <p:clrMapOvr>
    <a:masterClrMapping/>
  </p:clrMapOvr>
  <p:transition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wipe(up)">
                                      <p:cBhvr>
                                        <p:cTn id="7" dur="500"/>
                                        <p:tgtEl>
                                          <p:spTgt spid="5939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9400"/>
                                        </p:tgtEl>
                                        <p:attrNameLst>
                                          <p:attrName>style.visibility</p:attrName>
                                        </p:attrNameLst>
                                      </p:cBhvr>
                                      <p:to>
                                        <p:strVal val="visible"/>
                                      </p:to>
                                    </p:set>
                                    <p:animEffect transition="in" filter="wipe(up)">
                                      <p:cBhvr>
                                        <p:cTn id="11" dur="500"/>
                                        <p:tgtEl>
                                          <p:spTgt spid="5940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9401"/>
                                        </p:tgtEl>
                                        <p:attrNameLst>
                                          <p:attrName>style.visibility</p:attrName>
                                        </p:attrNameLst>
                                      </p:cBhvr>
                                      <p:to>
                                        <p:strVal val="visible"/>
                                      </p:to>
                                    </p:set>
                                    <p:animEffect transition="in" filter="wipe(up)">
                                      <p:cBhvr>
                                        <p:cTn id="15" dur="500"/>
                                        <p:tgtEl>
                                          <p:spTgt spid="5940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9402"/>
                                        </p:tgtEl>
                                        <p:attrNameLst>
                                          <p:attrName>style.visibility</p:attrName>
                                        </p:attrNameLst>
                                      </p:cBhvr>
                                      <p:to>
                                        <p:strVal val="visible"/>
                                      </p:to>
                                    </p:set>
                                    <p:animEffect transition="in" filter="wipe(up)">
                                      <p:cBhvr>
                                        <p:cTn id="19" dur="500"/>
                                        <p:tgtEl>
                                          <p:spTgt spid="59402"/>
                                        </p:tgtEl>
                                      </p:cBhvr>
                                    </p:animEffect>
                                  </p:childTnLst>
                                </p:cTn>
                              </p:par>
                            </p:childTnLst>
                          </p:cTn>
                        </p:par>
                        <p:par>
                          <p:cTn id="20" fill="hold">
                            <p:stCondLst>
                              <p:cond delay="2000"/>
                            </p:stCondLst>
                            <p:childTnLst>
                              <p:par>
                                <p:cTn id="21" presetID="7" presetClass="entr" presetSubtype="1" fill="hold" grpId="0" nodeType="afterEffect">
                                  <p:stCondLst>
                                    <p:cond delay="0"/>
                                  </p:stCondLst>
                                  <p:childTnLst>
                                    <p:set>
                                      <p:cBhvr>
                                        <p:cTn id="22" dur="1" fill="hold">
                                          <p:stCondLst>
                                            <p:cond delay="0"/>
                                          </p:stCondLst>
                                        </p:cTn>
                                        <p:tgtEl>
                                          <p:spTgt spid="59397"/>
                                        </p:tgtEl>
                                        <p:attrNameLst>
                                          <p:attrName>style.visibility</p:attrName>
                                        </p:attrNameLst>
                                      </p:cBhvr>
                                      <p:to>
                                        <p:strVal val="visible"/>
                                      </p:to>
                                    </p:set>
                                    <p:anim calcmode="lin" valueType="num">
                                      <p:cBhvr additive="base">
                                        <p:cTn id="23" dur="5000" fill="hold"/>
                                        <p:tgtEl>
                                          <p:spTgt spid="59397"/>
                                        </p:tgtEl>
                                        <p:attrNameLst>
                                          <p:attrName>ppt_x</p:attrName>
                                        </p:attrNameLst>
                                      </p:cBhvr>
                                      <p:tavLst>
                                        <p:tav tm="0">
                                          <p:val>
                                            <p:strVal val="#ppt_x"/>
                                          </p:val>
                                        </p:tav>
                                        <p:tav tm="100000">
                                          <p:val>
                                            <p:strVal val="#ppt_x"/>
                                          </p:val>
                                        </p:tav>
                                      </p:tavLst>
                                    </p:anim>
                                    <p:anim calcmode="lin" valueType="num">
                                      <p:cBhvr additive="base">
                                        <p:cTn id="24" dur="5000" fill="hold"/>
                                        <p:tgtEl>
                                          <p:spTgt spid="59397"/>
                                        </p:tgtEl>
                                        <p:attrNameLst>
                                          <p:attrName>ppt_y</p:attrName>
                                        </p:attrNameLst>
                                      </p:cBhvr>
                                      <p:tavLst>
                                        <p:tav tm="0">
                                          <p:val>
                                            <p:strVal val="0-#ppt_h/2"/>
                                          </p:val>
                                        </p:tav>
                                        <p:tav tm="100000">
                                          <p:val>
                                            <p:strVal val="#ppt_y"/>
                                          </p:val>
                                        </p:tav>
                                      </p:tavLst>
                                    </p:anim>
                                  </p:childTnLst>
                                </p:cTn>
                              </p:par>
                            </p:childTnLst>
                          </p:cTn>
                        </p:par>
                        <p:par>
                          <p:cTn id="25" fill="hold">
                            <p:stCondLst>
                              <p:cond delay="7000"/>
                            </p:stCondLst>
                            <p:childTnLst>
                              <p:par>
                                <p:cTn id="26" presetID="7" presetClass="entr" presetSubtype="1" fill="hold" grpId="0" nodeType="afterEffect">
                                  <p:stCondLst>
                                    <p:cond delay="0"/>
                                  </p:stCondLst>
                                  <p:childTnLst>
                                    <p:set>
                                      <p:cBhvr>
                                        <p:cTn id="27" dur="1" fill="hold">
                                          <p:stCondLst>
                                            <p:cond delay="0"/>
                                          </p:stCondLst>
                                        </p:cTn>
                                        <p:tgtEl>
                                          <p:spTgt spid="59398"/>
                                        </p:tgtEl>
                                        <p:attrNameLst>
                                          <p:attrName>style.visibility</p:attrName>
                                        </p:attrNameLst>
                                      </p:cBhvr>
                                      <p:to>
                                        <p:strVal val="visible"/>
                                      </p:to>
                                    </p:set>
                                    <p:anim calcmode="lin" valueType="num">
                                      <p:cBhvr additive="base">
                                        <p:cTn id="28" dur="5000" fill="hold"/>
                                        <p:tgtEl>
                                          <p:spTgt spid="59398"/>
                                        </p:tgtEl>
                                        <p:attrNameLst>
                                          <p:attrName>ppt_x</p:attrName>
                                        </p:attrNameLst>
                                      </p:cBhvr>
                                      <p:tavLst>
                                        <p:tav tm="0">
                                          <p:val>
                                            <p:strVal val="#ppt_x"/>
                                          </p:val>
                                        </p:tav>
                                        <p:tav tm="100000">
                                          <p:val>
                                            <p:strVal val="#ppt_x"/>
                                          </p:val>
                                        </p:tav>
                                      </p:tavLst>
                                    </p:anim>
                                    <p:anim calcmode="lin" valueType="num">
                                      <p:cBhvr additive="base">
                                        <p:cTn id="29" dur="5000" fill="hold"/>
                                        <p:tgtEl>
                                          <p:spTgt spid="59398"/>
                                        </p:tgtEl>
                                        <p:attrNameLst>
                                          <p:attrName>ppt_y</p:attrName>
                                        </p:attrNameLst>
                                      </p:cBhvr>
                                      <p:tavLst>
                                        <p:tav tm="0">
                                          <p:val>
                                            <p:strVal val="0-#ppt_h/2"/>
                                          </p:val>
                                        </p:tav>
                                        <p:tav tm="100000">
                                          <p:val>
                                            <p:strVal val="#ppt_y"/>
                                          </p:val>
                                        </p:tav>
                                      </p:tavLst>
                                    </p:anim>
                                  </p:childTnLst>
                                </p:cTn>
                              </p:par>
                            </p:childTnLst>
                          </p:cTn>
                        </p:par>
                        <p:par>
                          <p:cTn id="30" fill="hold">
                            <p:stCondLst>
                              <p:cond delay="12000"/>
                            </p:stCondLst>
                            <p:childTnLst>
                              <p:par>
                                <p:cTn id="31" presetID="7" presetClass="entr" presetSubtype="1" fill="hold" grpId="0" nodeType="afterEffect">
                                  <p:stCondLst>
                                    <p:cond delay="0"/>
                                  </p:stCondLst>
                                  <p:childTnLst>
                                    <p:set>
                                      <p:cBhvr>
                                        <p:cTn id="32" dur="1" fill="hold">
                                          <p:stCondLst>
                                            <p:cond delay="0"/>
                                          </p:stCondLst>
                                        </p:cTn>
                                        <p:tgtEl>
                                          <p:spTgt spid="59399"/>
                                        </p:tgtEl>
                                        <p:attrNameLst>
                                          <p:attrName>style.visibility</p:attrName>
                                        </p:attrNameLst>
                                      </p:cBhvr>
                                      <p:to>
                                        <p:strVal val="visible"/>
                                      </p:to>
                                    </p:set>
                                    <p:anim calcmode="lin" valueType="num">
                                      <p:cBhvr additive="base">
                                        <p:cTn id="33" dur="5000" fill="hold"/>
                                        <p:tgtEl>
                                          <p:spTgt spid="59399"/>
                                        </p:tgtEl>
                                        <p:attrNameLst>
                                          <p:attrName>ppt_x</p:attrName>
                                        </p:attrNameLst>
                                      </p:cBhvr>
                                      <p:tavLst>
                                        <p:tav tm="0">
                                          <p:val>
                                            <p:strVal val="#ppt_x"/>
                                          </p:val>
                                        </p:tav>
                                        <p:tav tm="100000">
                                          <p:val>
                                            <p:strVal val="#ppt_x"/>
                                          </p:val>
                                        </p:tav>
                                      </p:tavLst>
                                    </p:anim>
                                    <p:anim calcmode="lin" valueType="num">
                                      <p:cBhvr additive="base">
                                        <p:cTn id="34" dur="5000" fill="hold"/>
                                        <p:tgtEl>
                                          <p:spTgt spid="59399"/>
                                        </p:tgtEl>
                                        <p:attrNameLst>
                                          <p:attrName>ppt_y</p:attrName>
                                        </p:attrNameLst>
                                      </p:cBhvr>
                                      <p:tavLst>
                                        <p:tav tm="0">
                                          <p:val>
                                            <p:strVal val="0-#ppt_h/2"/>
                                          </p:val>
                                        </p:tav>
                                        <p:tav tm="100000">
                                          <p:val>
                                            <p:strVal val="#ppt_y"/>
                                          </p:val>
                                        </p:tav>
                                      </p:tavLst>
                                    </p:anim>
                                  </p:childTnLst>
                                </p:cTn>
                              </p:par>
                            </p:childTnLst>
                          </p:cTn>
                        </p:par>
                        <p:par>
                          <p:cTn id="35" fill="hold">
                            <p:stCondLst>
                              <p:cond delay="17000"/>
                            </p:stCondLst>
                            <p:childTnLst>
                              <p:par>
                                <p:cTn id="36" presetID="17" presetClass="entr" presetSubtype="4" fill="hold" grpId="0" nodeType="afterEffect">
                                  <p:stCondLst>
                                    <p:cond delay="0"/>
                                  </p:stCondLst>
                                  <p:childTnLst>
                                    <p:set>
                                      <p:cBhvr>
                                        <p:cTn id="37" dur="1" fill="hold">
                                          <p:stCondLst>
                                            <p:cond delay="0"/>
                                          </p:stCondLst>
                                        </p:cTn>
                                        <p:tgtEl>
                                          <p:spTgt spid="59403"/>
                                        </p:tgtEl>
                                        <p:attrNameLst>
                                          <p:attrName>style.visibility</p:attrName>
                                        </p:attrNameLst>
                                      </p:cBhvr>
                                      <p:to>
                                        <p:strVal val="visible"/>
                                      </p:to>
                                    </p:set>
                                    <p:anim calcmode="lin" valueType="num">
                                      <p:cBhvr>
                                        <p:cTn id="38" dur="500" fill="hold"/>
                                        <p:tgtEl>
                                          <p:spTgt spid="59403"/>
                                        </p:tgtEl>
                                        <p:attrNameLst>
                                          <p:attrName>ppt_x</p:attrName>
                                        </p:attrNameLst>
                                      </p:cBhvr>
                                      <p:tavLst>
                                        <p:tav tm="0">
                                          <p:val>
                                            <p:strVal val="#ppt_x"/>
                                          </p:val>
                                        </p:tav>
                                        <p:tav tm="100000">
                                          <p:val>
                                            <p:strVal val="#ppt_x"/>
                                          </p:val>
                                        </p:tav>
                                      </p:tavLst>
                                    </p:anim>
                                    <p:anim calcmode="lin" valueType="num">
                                      <p:cBhvr>
                                        <p:cTn id="39" dur="500" fill="hold"/>
                                        <p:tgtEl>
                                          <p:spTgt spid="59403"/>
                                        </p:tgtEl>
                                        <p:attrNameLst>
                                          <p:attrName>ppt_y</p:attrName>
                                        </p:attrNameLst>
                                      </p:cBhvr>
                                      <p:tavLst>
                                        <p:tav tm="0">
                                          <p:val>
                                            <p:strVal val="#ppt_y+#ppt_h/2"/>
                                          </p:val>
                                        </p:tav>
                                        <p:tav tm="100000">
                                          <p:val>
                                            <p:strVal val="#ppt_y"/>
                                          </p:val>
                                        </p:tav>
                                      </p:tavLst>
                                    </p:anim>
                                    <p:anim calcmode="lin" valueType="num">
                                      <p:cBhvr>
                                        <p:cTn id="40" dur="500" fill="hold"/>
                                        <p:tgtEl>
                                          <p:spTgt spid="59403"/>
                                        </p:tgtEl>
                                        <p:attrNameLst>
                                          <p:attrName>ppt_w</p:attrName>
                                        </p:attrNameLst>
                                      </p:cBhvr>
                                      <p:tavLst>
                                        <p:tav tm="0">
                                          <p:val>
                                            <p:strVal val="#ppt_w"/>
                                          </p:val>
                                        </p:tav>
                                        <p:tav tm="100000">
                                          <p:val>
                                            <p:strVal val="#ppt_w"/>
                                          </p:val>
                                        </p:tav>
                                      </p:tavLst>
                                    </p:anim>
                                    <p:anim calcmode="lin" valueType="num">
                                      <p:cBhvr>
                                        <p:cTn id="41" dur="500" fill="hold"/>
                                        <p:tgtEl>
                                          <p:spTgt spid="594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autoUpdateAnimBg="0"/>
      <p:bldP spid="59397" grpId="0" autoUpdateAnimBg="0"/>
      <p:bldP spid="59398" grpId="0" autoUpdateAnimBg="0"/>
      <p:bldP spid="59399" grpId="0" autoUpdateAnimBg="0"/>
      <p:bldP spid="59400" grpId="0" animBg="1"/>
      <p:bldP spid="59401" grpId="0" animBg="1"/>
      <p:bldP spid="59402" grpId="0" animBg="1"/>
      <p:bldP spid="59403"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1143000"/>
          </a:xfrm>
        </p:spPr>
        <p:txBody>
          <a:bodyPr/>
          <a:lstStyle/>
          <a:p>
            <a:r>
              <a:rPr lang="en-US" sz="4000" b="1">
                <a:effectLst>
                  <a:outerShdw blurRad="38100" dist="38100" dir="2700000" algn="tl">
                    <a:srgbClr val="FFFFFF"/>
                  </a:outerShdw>
                </a:effectLst>
              </a:rPr>
              <a:t>Baron de Montesquieu (1689-1755)</a:t>
            </a:r>
            <a:r>
              <a:rPr lang="en-US"/>
              <a:t> </a:t>
            </a:r>
          </a:p>
        </p:txBody>
      </p:sp>
      <p:sp>
        <p:nvSpPr>
          <p:cNvPr id="19459" name="Rectangle 3"/>
          <p:cNvSpPr>
            <a:spLocks noGrp="1" noChangeArrowheads="1"/>
          </p:cNvSpPr>
          <p:nvPr>
            <p:ph type="body" idx="1"/>
          </p:nvPr>
        </p:nvSpPr>
        <p:spPr>
          <a:xfrm>
            <a:off x="381000" y="1066800"/>
            <a:ext cx="8229600" cy="3962400"/>
          </a:xfrm>
        </p:spPr>
        <p:txBody>
          <a:bodyPr/>
          <a:lstStyle/>
          <a:p>
            <a:pPr>
              <a:lnSpc>
                <a:spcPct val="90000"/>
              </a:lnSpc>
              <a:buFontTx/>
              <a:buChar char="•"/>
            </a:pPr>
            <a:r>
              <a:rPr lang="en-US"/>
              <a:t>Believed that the best way to protect liberty was to divide power between three branches: the legislative, executive, and judicial (</a:t>
            </a:r>
            <a:r>
              <a:rPr lang="en-US" b="1">
                <a:solidFill>
                  <a:srgbClr val="00CC00"/>
                </a:solidFill>
              </a:rPr>
              <a:t>separation of powers</a:t>
            </a:r>
            <a:r>
              <a:rPr lang="en-US"/>
              <a:t>) – each with the power to check the other two</a:t>
            </a:r>
          </a:p>
          <a:p>
            <a:pPr>
              <a:lnSpc>
                <a:spcPct val="90000"/>
              </a:lnSpc>
              <a:buFontTx/>
              <a:buChar char="•"/>
            </a:pPr>
            <a:r>
              <a:rPr lang="en-US"/>
              <a:t>His idea of </a:t>
            </a:r>
            <a:r>
              <a:rPr lang="en-US" b="1">
                <a:solidFill>
                  <a:srgbClr val="00CC00"/>
                </a:solidFill>
              </a:rPr>
              <a:t>checks and balances</a:t>
            </a:r>
            <a:r>
              <a:rPr lang="en-US" b="1"/>
              <a:t> </a:t>
            </a:r>
            <a:r>
              <a:rPr lang="en-US"/>
              <a:t>would         influence</a:t>
            </a:r>
            <a:r>
              <a:rPr lang="en-US" b="1"/>
              <a:t> </a:t>
            </a:r>
            <a:r>
              <a:rPr lang="en-US"/>
              <a:t>the U.S. Constitution</a:t>
            </a:r>
          </a:p>
          <a:p>
            <a:pPr>
              <a:lnSpc>
                <a:spcPct val="90000"/>
              </a:lnSpc>
              <a:buFontTx/>
              <a:buChar char="•"/>
            </a:pPr>
            <a:r>
              <a:rPr lang="en-US"/>
              <a:t>Published </a:t>
            </a:r>
            <a:r>
              <a:rPr lang="en-US" i="1"/>
              <a:t>The Spirit of the Laws</a:t>
            </a:r>
            <a:r>
              <a:rPr lang="en-US"/>
              <a:t>: 1748</a:t>
            </a:r>
          </a:p>
          <a:p>
            <a:pPr>
              <a:lnSpc>
                <a:spcPct val="90000"/>
              </a:lnSpc>
              <a:buFontTx/>
              <a:buChar char="•"/>
            </a:pPr>
            <a:r>
              <a:rPr lang="en-US"/>
              <a:t>Believed that government elected by the                 people was the best form  </a:t>
            </a:r>
          </a:p>
        </p:txBody>
      </p:sp>
      <p:pic>
        <p:nvPicPr>
          <p:cNvPr id="19461" name="Picture 5" descr="3branch"/>
          <p:cNvPicPr>
            <a:picLocks noChangeAspect="1" noChangeArrowheads="1"/>
          </p:cNvPicPr>
          <p:nvPr/>
        </p:nvPicPr>
        <p:blipFill>
          <a:blip r:embed="rId2" cstate="print"/>
          <a:srcRect/>
          <a:stretch>
            <a:fillRect/>
          </a:stretch>
        </p:blipFill>
        <p:spPr bwMode="auto">
          <a:xfrm>
            <a:off x="1981200" y="4872038"/>
            <a:ext cx="4038600" cy="1985962"/>
          </a:xfrm>
          <a:prstGeom prst="rect">
            <a:avLst/>
          </a:prstGeom>
          <a:noFill/>
        </p:spPr>
      </p:pic>
      <p:pic>
        <p:nvPicPr>
          <p:cNvPr id="19464" name="Picture 8" descr="File:Charles Montesquieu.jpg">
            <a:hlinkClick r:id="rId3"/>
          </p:cNvPr>
          <p:cNvPicPr>
            <a:picLocks noChangeAspect="1" noChangeArrowheads="1"/>
          </p:cNvPicPr>
          <p:nvPr/>
        </p:nvPicPr>
        <p:blipFill>
          <a:blip r:embed="rId4" cstate="print"/>
          <a:srcRect/>
          <a:stretch>
            <a:fillRect/>
          </a:stretch>
        </p:blipFill>
        <p:spPr bwMode="auto">
          <a:xfrm>
            <a:off x="6718300" y="2590800"/>
            <a:ext cx="2425700" cy="36576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Rectangle 2"/>
          <p:cNvGraphicFramePr>
            <a:graphicFrameLocks/>
          </p:cNvGraphicFramePr>
          <p:nvPr/>
        </p:nvGraphicFramePr>
        <p:xfrm>
          <a:off x="1524000" y="1397000"/>
          <a:ext cx="6096000" cy="4064000"/>
        </p:xfrm>
        <a:graphic>
          <a:graphicData uri="http://schemas.openxmlformats.org/presentationml/2006/ole">
            <p:oleObj spid="_x0000_s63490" name="ClipArt" r:id="rId4" imgW="0" imgH="0" progId="">
              <p:embed/>
            </p:oleObj>
          </a:graphicData>
        </a:graphic>
      </p:graphicFrame>
      <p:pic>
        <p:nvPicPr>
          <p:cNvPr id="63491" name="Picture 3"/>
          <p:cNvPicPr>
            <a:picLocks noChangeAspect="1" noChangeArrowheads="1"/>
          </p:cNvPicPr>
          <p:nvPr/>
        </p:nvPicPr>
        <p:blipFill>
          <a:blip r:embed="rId5" cstate="print">
            <a:lum bright="70000" contrast="-70000"/>
          </a:blip>
          <a:srcRect t="13564" b="21649"/>
          <a:stretch>
            <a:fillRect/>
          </a:stretch>
        </p:blipFill>
        <p:spPr bwMode="auto">
          <a:xfrm>
            <a:off x="0" y="0"/>
            <a:ext cx="9144000" cy="6858000"/>
          </a:xfrm>
          <a:prstGeom prst="rect">
            <a:avLst/>
          </a:prstGeom>
          <a:noFill/>
          <a:ln w="28575">
            <a:solidFill>
              <a:schemeClr val="tx1"/>
            </a:solidFill>
            <a:miter lim="800000"/>
            <a:headEnd/>
            <a:tailEnd/>
          </a:ln>
          <a:effectLst/>
        </p:spPr>
      </p:pic>
      <p:sp>
        <p:nvSpPr>
          <p:cNvPr id="63492" name="Text Box 4"/>
          <p:cNvSpPr txBox="1">
            <a:spLocks noChangeArrowheads="1"/>
          </p:cNvSpPr>
          <p:nvPr/>
        </p:nvSpPr>
        <p:spPr bwMode="auto">
          <a:xfrm>
            <a:off x="0" y="0"/>
            <a:ext cx="8613775" cy="457200"/>
          </a:xfrm>
          <a:prstGeom prst="rect">
            <a:avLst/>
          </a:prstGeom>
          <a:noFill/>
          <a:ln w="9525">
            <a:noFill/>
            <a:miter lim="800000"/>
            <a:headEnd/>
            <a:tailEnd/>
          </a:ln>
          <a:effectLst/>
        </p:spPr>
        <p:txBody>
          <a:bodyPr wrap="none">
            <a:spAutoFit/>
          </a:bodyPr>
          <a:lstStyle/>
          <a:p>
            <a:pPr eaLnBrk="0" hangingPunct="0"/>
            <a:r>
              <a:rPr lang="en-US" sz="2400" i="1" u="sng">
                <a:solidFill>
                  <a:srgbClr val="A50021"/>
                </a:solidFill>
                <a:latin typeface="Times New Roman" pitchFamily="18" charset="0"/>
              </a:rPr>
              <a:t>Thinker</a:t>
            </a:r>
            <a:r>
              <a:rPr lang="en-US" sz="2400" i="1">
                <a:solidFill>
                  <a:srgbClr val="A50021"/>
                </a:solidFill>
                <a:latin typeface="Times New Roman" pitchFamily="18" charset="0"/>
              </a:rPr>
              <a:t>      </a:t>
            </a:r>
            <a:r>
              <a:rPr lang="en-US" sz="2400" i="1" u="sng">
                <a:solidFill>
                  <a:srgbClr val="A50021"/>
                </a:solidFill>
                <a:latin typeface="Times New Roman" pitchFamily="18" charset="0"/>
              </a:rPr>
              <a:t>Major  Ideas	</a:t>
            </a:r>
            <a:r>
              <a:rPr lang="en-US" sz="2400" i="1">
                <a:solidFill>
                  <a:srgbClr val="A50021"/>
                </a:solidFill>
                <a:latin typeface="Times New Roman" pitchFamily="18" charset="0"/>
              </a:rPr>
              <a:t>    </a:t>
            </a:r>
            <a:r>
              <a:rPr lang="en-US" sz="2400" i="1" u="sng">
                <a:solidFill>
                  <a:srgbClr val="A50021"/>
                </a:solidFill>
                <a:latin typeface="Times New Roman" pitchFamily="18" charset="0"/>
              </a:rPr>
              <a:t>Quotation</a:t>
            </a:r>
            <a:r>
              <a:rPr lang="en-US" sz="2400" i="1">
                <a:solidFill>
                  <a:srgbClr val="A50021"/>
                </a:solidFill>
                <a:latin typeface="Times New Roman" pitchFamily="18" charset="0"/>
              </a:rPr>
              <a:t>              </a:t>
            </a:r>
            <a:r>
              <a:rPr lang="en-US" sz="2400" i="1" u="sng">
                <a:solidFill>
                  <a:srgbClr val="A50021"/>
                </a:solidFill>
                <a:latin typeface="Times New Roman" pitchFamily="18" charset="0"/>
              </a:rPr>
              <a:t>Connection to US</a:t>
            </a:r>
          </a:p>
        </p:txBody>
      </p:sp>
      <p:sp>
        <p:nvSpPr>
          <p:cNvPr id="63493" name="Text Box 5"/>
          <p:cNvSpPr txBox="1">
            <a:spLocks noChangeArrowheads="1"/>
          </p:cNvSpPr>
          <p:nvPr/>
        </p:nvSpPr>
        <p:spPr bwMode="auto">
          <a:xfrm>
            <a:off x="0" y="593725"/>
            <a:ext cx="3048000" cy="822325"/>
          </a:xfrm>
          <a:prstGeom prst="rect">
            <a:avLst/>
          </a:prstGeom>
          <a:noFill/>
          <a:ln w="9525">
            <a:noFill/>
            <a:miter lim="800000"/>
            <a:headEnd/>
            <a:tailEnd/>
          </a:ln>
          <a:effectLst/>
        </p:spPr>
        <p:txBody>
          <a:bodyPr>
            <a:spAutoFit/>
          </a:bodyPr>
          <a:lstStyle/>
          <a:p>
            <a:pPr eaLnBrk="0" hangingPunct="0"/>
            <a:r>
              <a:rPr lang="en-US" sz="2400" b="1">
                <a:solidFill>
                  <a:srgbClr val="000066"/>
                </a:solidFill>
                <a:latin typeface="Times New Roman" pitchFamily="18" charset="0"/>
              </a:rPr>
              <a:t>Montes-</a:t>
            </a:r>
          </a:p>
          <a:p>
            <a:pPr eaLnBrk="0" hangingPunct="0"/>
            <a:r>
              <a:rPr lang="en-US" sz="2400" b="1">
                <a:solidFill>
                  <a:srgbClr val="000066"/>
                </a:solidFill>
                <a:latin typeface="Times New Roman" pitchFamily="18" charset="0"/>
              </a:rPr>
              <a:t>quieu	</a:t>
            </a:r>
            <a:endParaRPr lang="en-US" b="1">
              <a:solidFill>
                <a:srgbClr val="000066"/>
              </a:solidFill>
              <a:latin typeface="Times New Roman" pitchFamily="18" charset="0"/>
            </a:endParaRPr>
          </a:p>
        </p:txBody>
      </p:sp>
      <p:sp>
        <p:nvSpPr>
          <p:cNvPr id="63494" name="Text Box 6"/>
          <p:cNvSpPr txBox="1">
            <a:spLocks noChangeArrowheads="1"/>
          </p:cNvSpPr>
          <p:nvPr/>
        </p:nvSpPr>
        <p:spPr bwMode="auto">
          <a:xfrm>
            <a:off x="3657600" y="660400"/>
            <a:ext cx="2362200" cy="3378200"/>
          </a:xfrm>
          <a:prstGeom prst="rect">
            <a:avLst/>
          </a:prstGeom>
          <a:noFill/>
          <a:ln w="9525">
            <a:noFill/>
            <a:miter lim="800000"/>
            <a:headEnd/>
            <a:tailEnd/>
          </a:ln>
          <a:effectLst/>
        </p:spPr>
        <p:txBody>
          <a:bodyPr>
            <a:spAutoFit/>
          </a:bodyPr>
          <a:lstStyle/>
          <a:p>
            <a:pPr eaLnBrk="0" hangingPunct="0"/>
            <a:r>
              <a:rPr lang="en-US" sz="2400" b="1">
                <a:solidFill>
                  <a:srgbClr val="000066"/>
                </a:solidFill>
                <a:latin typeface="Times New Roman" pitchFamily="18" charset="0"/>
              </a:rPr>
              <a:t>“In  order  to  have…</a:t>
            </a:r>
          </a:p>
          <a:p>
            <a:pPr eaLnBrk="0" hangingPunct="0"/>
            <a:r>
              <a:rPr lang="en-US" sz="2400" b="1">
                <a:solidFill>
                  <a:srgbClr val="000066"/>
                </a:solidFill>
                <a:latin typeface="Times New Roman" pitchFamily="18" charset="0"/>
              </a:rPr>
              <a:t>liberty,  it  is  necessary  that  gov’t  be  set  up  so  that  one  man  need  not  be  afraid  of </a:t>
            </a:r>
          </a:p>
          <a:p>
            <a:pPr eaLnBrk="0" hangingPunct="0"/>
            <a:r>
              <a:rPr lang="en-US" sz="2400" b="1">
                <a:solidFill>
                  <a:srgbClr val="000066"/>
                </a:solidFill>
                <a:latin typeface="Times New Roman" pitchFamily="18" charset="0"/>
              </a:rPr>
              <a:t>another.”</a:t>
            </a:r>
          </a:p>
        </p:txBody>
      </p:sp>
      <p:sp>
        <p:nvSpPr>
          <p:cNvPr id="63495" name="Text Box 7"/>
          <p:cNvSpPr txBox="1">
            <a:spLocks noChangeArrowheads="1"/>
          </p:cNvSpPr>
          <p:nvPr/>
        </p:nvSpPr>
        <p:spPr bwMode="auto">
          <a:xfrm>
            <a:off x="6172200" y="685800"/>
            <a:ext cx="2971800" cy="2282825"/>
          </a:xfrm>
          <a:prstGeom prst="rect">
            <a:avLst/>
          </a:prstGeom>
          <a:noFill/>
          <a:ln w="9525">
            <a:noFill/>
            <a:miter lim="800000"/>
            <a:headEnd/>
            <a:tailEnd/>
          </a:ln>
          <a:effectLst/>
        </p:spPr>
        <p:txBody>
          <a:bodyPr>
            <a:spAutoFit/>
          </a:bodyPr>
          <a:lstStyle/>
          <a:p>
            <a:pPr eaLnBrk="0" hangingPunct="0"/>
            <a:r>
              <a:rPr lang="en-US" sz="2400" b="1">
                <a:solidFill>
                  <a:srgbClr val="000066"/>
                </a:solidFill>
                <a:latin typeface="Times New Roman" pitchFamily="18" charset="0"/>
              </a:rPr>
              <a:t>His  ideas  about   separation</a:t>
            </a:r>
          </a:p>
          <a:p>
            <a:pPr eaLnBrk="0" hangingPunct="0"/>
            <a:r>
              <a:rPr lang="en-US" sz="2400" b="1">
                <a:solidFill>
                  <a:srgbClr val="000066"/>
                </a:solidFill>
                <a:latin typeface="Times New Roman" pitchFamily="18" charset="0"/>
              </a:rPr>
              <a:t>of  powers  greatly  influenced </a:t>
            </a:r>
          </a:p>
          <a:p>
            <a:pPr eaLnBrk="0" hangingPunct="0"/>
            <a:r>
              <a:rPr lang="en-US" sz="2400" b="1">
                <a:solidFill>
                  <a:srgbClr val="000066"/>
                </a:solidFill>
                <a:latin typeface="Times New Roman" pitchFamily="18" charset="0"/>
              </a:rPr>
              <a:t>the  Framers  of  the U.S.   Constitution. </a:t>
            </a:r>
            <a:endParaRPr lang="en-US" sz="2400" b="1">
              <a:latin typeface="Times New Roman" pitchFamily="18" charset="0"/>
            </a:endParaRPr>
          </a:p>
        </p:txBody>
      </p:sp>
      <p:sp>
        <p:nvSpPr>
          <p:cNvPr id="63496" name="Text Box 8"/>
          <p:cNvSpPr txBox="1">
            <a:spLocks noChangeArrowheads="1"/>
          </p:cNvSpPr>
          <p:nvPr/>
        </p:nvSpPr>
        <p:spPr bwMode="auto">
          <a:xfrm>
            <a:off x="1143000" y="593725"/>
            <a:ext cx="2514600" cy="4108450"/>
          </a:xfrm>
          <a:prstGeom prst="rect">
            <a:avLst/>
          </a:prstGeom>
          <a:noFill/>
          <a:ln w="9525">
            <a:noFill/>
            <a:miter lim="800000"/>
            <a:headEnd/>
            <a:tailEnd/>
          </a:ln>
          <a:effectLst/>
        </p:spPr>
        <p:txBody>
          <a:bodyPr>
            <a:spAutoFit/>
          </a:bodyPr>
          <a:lstStyle/>
          <a:p>
            <a:pPr eaLnBrk="0" hangingPunct="0"/>
            <a:r>
              <a:rPr lang="en-US" sz="2400" b="1">
                <a:solidFill>
                  <a:srgbClr val="000066"/>
                </a:solidFill>
                <a:latin typeface="Times New Roman" pitchFamily="18" charset="0"/>
              </a:rPr>
              <a:t>The  powers of  gov’t  should  be  separated  into  executive,  </a:t>
            </a:r>
          </a:p>
          <a:p>
            <a:pPr eaLnBrk="0" hangingPunct="0"/>
            <a:r>
              <a:rPr lang="en-US" sz="2400" b="1">
                <a:solidFill>
                  <a:srgbClr val="000066"/>
                </a:solidFill>
                <a:latin typeface="Times New Roman" pitchFamily="18" charset="0"/>
              </a:rPr>
              <a:t>legislative,  &amp;  judicial  </a:t>
            </a:r>
          </a:p>
          <a:p>
            <a:pPr eaLnBrk="0" hangingPunct="0"/>
            <a:r>
              <a:rPr lang="en-US" sz="2400" b="1">
                <a:solidFill>
                  <a:srgbClr val="000066"/>
                </a:solidFill>
                <a:latin typeface="Times New Roman" pitchFamily="18" charset="0"/>
              </a:rPr>
              <a:t>branches,  to  prevent </a:t>
            </a:r>
          </a:p>
          <a:p>
            <a:pPr eaLnBrk="0" hangingPunct="0"/>
            <a:r>
              <a:rPr lang="en-US" sz="2400" b="1">
                <a:solidFill>
                  <a:srgbClr val="000066"/>
                </a:solidFill>
                <a:latin typeface="Times New Roman" pitchFamily="18" charset="0"/>
              </a:rPr>
              <a:t>any  one  group  from  gaining too  much  power.</a:t>
            </a:r>
          </a:p>
        </p:txBody>
      </p:sp>
      <p:sp>
        <p:nvSpPr>
          <p:cNvPr id="63497" name="Line 9"/>
          <p:cNvSpPr>
            <a:spLocks noChangeShapeType="1"/>
          </p:cNvSpPr>
          <p:nvPr/>
        </p:nvSpPr>
        <p:spPr bwMode="auto">
          <a:xfrm>
            <a:off x="1143000" y="0"/>
            <a:ext cx="0" cy="6858000"/>
          </a:xfrm>
          <a:prstGeom prst="line">
            <a:avLst/>
          </a:prstGeom>
          <a:noFill/>
          <a:ln w="76200">
            <a:solidFill>
              <a:srgbClr val="A50021"/>
            </a:solidFill>
            <a:round/>
            <a:headEnd/>
            <a:tailEnd/>
          </a:ln>
          <a:effectLst/>
        </p:spPr>
        <p:txBody>
          <a:bodyPr wrap="none" anchor="ctr"/>
          <a:lstStyle/>
          <a:p>
            <a:endParaRPr lang="en-US"/>
          </a:p>
        </p:txBody>
      </p:sp>
      <p:sp>
        <p:nvSpPr>
          <p:cNvPr id="63498" name="Line 10"/>
          <p:cNvSpPr>
            <a:spLocks noChangeShapeType="1"/>
          </p:cNvSpPr>
          <p:nvPr/>
        </p:nvSpPr>
        <p:spPr bwMode="auto">
          <a:xfrm>
            <a:off x="3581400" y="0"/>
            <a:ext cx="0" cy="6858000"/>
          </a:xfrm>
          <a:prstGeom prst="line">
            <a:avLst/>
          </a:prstGeom>
          <a:noFill/>
          <a:ln w="76200">
            <a:solidFill>
              <a:srgbClr val="A50021"/>
            </a:solidFill>
            <a:round/>
            <a:headEnd/>
            <a:tailEnd/>
          </a:ln>
          <a:effectLst/>
        </p:spPr>
        <p:txBody>
          <a:bodyPr wrap="none" anchor="ctr"/>
          <a:lstStyle/>
          <a:p>
            <a:endParaRPr lang="en-US"/>
          </a:p>
        </p:txBody>
      </p:sp>
      <p:sp>
        <p:nvSpPr>
          <p:cNvPr id="63499" name="Line 11"/>
          <p:cNvSpPr>
            <a:spLocks noChangeShapeType="1"/>
          </p:cNvSpPr>
          <p:nvPr/>
        </p:nvSpPr>
        <p:spPr bwMode="auto">
          <a:xfrm>
            <a:off x="6019800" y="0"/>
            <a:ext cx="0" cy="6858000"/>
          </a:xfrm>
          <a:prstGeom prst="line">
            <a:avLst/>
          </a:prstGeom>
          <a:noFill/>
          <a:ln w="76200">
            <a:solidFill>
              <a:srgbClr val="A50021"/>
            </a:solidFill>
            <a:round/>
            <a:headEnd/>
            <a:tailEnd/>
          </a:ln>
          <a:effectLst/>
        </p:spPr>
        <p:txBody>
          <a:bodyPr wrap="none" anchor="ctr"/>
          <a:lstStyle/>
          <a:p>
            <a:endParaRPr lang="en-US"/>
          </a:p>
        </p:txBody>
      </p:sp>
      <p:sp>
        <p:nvSpPr>
          <p:cNvPr id="63500" name="Rectangle 12"/>
          <p:cNvSpPr>
            <a:spLocks noChangeArrowheads="1"/>
          </p:cNvSpPr>
          <p:nvPr/>
        </p:nvSpPr>
        <p:spPr bwMode="auto">
          <a:xfrm>
            <a:off x="2819400" y="5594350"/>
            <a:ext cx="3657600" cy="1263650"/>
          </a:xfrm>
          <a:prstGeom prst="rect">
            <a:avLst/>
          </a:prstGeom>
          <a:solidFill>
            <a:srgbClr val="FFFF00"/>
          </a:solidFill>
          <a:ln w="76200">
            <a:solidFill>
              <a:srgbClr val="A50021"/>
            </a:solidFill>
            <a:miter lim="800000"/>
            <a:headEnd/>
            <a:tailEnd/>
          </a:ln>
          <a:effectLst/>
        </p:spPr>
        <p:txBody>
          <a:bodyPr>
            <a:spAutoFit/>
          </a:bodyPr>
          <a:lstStyle/>
          <a:p>
            <a:pPr algn="ctr" eaLnBrk="0" hangingPunct="0"/>
            <a:r>
              <a:rPr lang="en-US" sz="2400" b="1" i="1" u="sng">
                <a:solidFill>
                  <a:srgbClr val="A50021"/>
                </a:solidFill>
                <a:latin typeface="Times New Roman" pitchFamily="18" charset="0"/>
              </a:rPr>
              <a:t>Publications</a:t>
            </a:r>
          </a:p>
          <a:p>
            <a:pPr algn="ctr" eaLnBrk="0" hangingPunct="0"/>
            <a:r>
              <a:rPr lang="en-US" sz="2400" b="1" i="1">
                <a:solidFill>
                  <a:srgbClr val="000066"/>
                </a:solidFill>
                <a:latin typeface="Times New Roman" pitchFamily="18" charset="0"/>
              </a:rPr>
              <a:t>Persian Letters    &amp;</a:t>
            </a:r>
          </a:p>
          <a:p>
            <a:pPr algn="ctr" eaLnBrk="0" hangingPunct="0"/>
            <a:r>
              <a:rPr lang="en-US" sz="2400" b="1" i="1">
                <a:solidFill>
                  <a:srgbClr val="000066"/>
                </a:solidFill>
                <a:latin typeface="Times New Roman" pitchFamily="18" charset="0"/>
              </a:rPr>
              <a:t>Spirit   of  the Laws</a:t>
            </a:r>
            <a:endParaRPr lang="en-US" sz="2400" b="1" i="1" u="sng">
              <a:solidFill>
                <a:srgbClr val="A50021"/>
              </a:solidFill>
              <a:latin typeface="Times New Roman" pitchFamily="18" charset="0"/>
            </a:endParaRPr>
          </a:p>
        </p:txBody>
      </p:sp>
      <p:sp>
        <p:nvSpPr>
          <p:cNvPr id="63501" name="Line 13"/>
          <p:cNvSpPr>
            <a:spLocks noChangeShapeType="1"/>
          </p:cNvSpPr>
          <p:nvPr/>
        </p:nvSpPr>
        <p:spPr bwMode="auto">
          <a:xfrm flipV="1">
            <a:off x="0" y="381000"/>
            <a:ext cx="9144000" cy="0"/>
          </a:xfrm>
          <a:prstGeom prst="line">
            <a:avLst/>
          </a:prstGeom>
          <a:noFill/>
          <a:ln w="57150">
            <a:solidFill>
              <a:srgbClr val="A50021"/>
            </a:solidFill>
            <a:round/>
            <a:headEnd/>
            <a:tailEnd/>
          </a:ln>
          <a:effectLst/>
        </p:spPr>
        <p:txBody>
          <a:bodyPr/>
          <a:lstStyle/>
          <a:p>
            <a:endParaRPr lang="en-US"/>
          </a:p>
        </p:txBody>
      </p:sp>
    </p:spTree>
  </p:cSld>
  <p:clrMapOvr>
    <a:masterClrMapping/>
  </p:clrMapOvr>
  <p:transition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3497"/>
                                        </p:tgtEl>
                                        <p:attrNameLst>
                                          <p:attrName>style.visibility</p:attrName>
                                        </p:attrNameLst>
                                      </p:cBhvr>
                                      <p:to>
                                        <p:strVal val="visible"/>
                                      </p:to>
                                    </p:set>
                                    <p:animEffect transition="in" filter="wipe(up)">
                                      <p:cBhvr>
                                        <p:cTn id="7" dur="500"/>
                                        <p:tgtEl>
                                          <p:spTgt spid="6349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3498"/>
                                        </p:tgtEl>
                                        <p:attrNameLst>
                                          <p:attrName>style.visibility</p:attrName>
                                        </p:attrNameLst>
                                      </p:cBhvr>
                                      <p:to>
                                        <p:strVal val="visible"/>
                                      </p:to>
                                    </p:set>
                                    <p:animEffect transition="in" filter="wipe(up)">
                                      <p:cBhvr>
                                        <p:cTn id="11" dur="500"/>
                                        <p:tgtEl>
                                          <p:spTgt spid="6349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3499"/>
                                        </p:tgtEl>
                                        <p:attrNameLst>
                                          <p:attrName>style.visibility</p:attrName>
                                        </p:attrNameLst>
                                      </p:cBhvr>
                                      <p:to>
                                        <p:strVal val="visible"/>
                                      </p:to>
                                    </p:set>
                                    <p:animEffect transition="in" filter="wipe(up)">
                                      <p:cBhvr>
                                        <p:cTn id="15" dur="500"/>
                                        <p:tgtEl>
                                          <p:spTgt spid="6349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3492"/>
                                        </p:tgtEl>
                                        <p:attrNameLst>
                                          <p:attrName>style.visibility</p:attrName>
                                        </p:attrNameLst>
                                      </p:cBhvr>
                                      <p:to>
                                        <p:strVal val="visible"/>
                                      </p:to>
                                    </p:set>
                                    <p:animEffect transition="in" filter="wipe(up)">
                                      <p:cBhvr>
                                        <p:cTn id="19" dur="500"/>
                                        <p:tgtEl>
                                          <p:spTgt spid="63492"/>
                                        </p:tgtEl>
                                      </p:cBhvr>
                                    </p:animEffect>
                                  </p:childTnLst>
                                </p:cTn>
                              </p:par>
                            </p:childTnLst>
                          </p:cTn>
                        </p:par>
                        <p:par>
                          <p:cTn id="20" fill="hold">
                            <p:stCondLst>
                              <p:cond delay="2000"/>
                            </p:stCondLst>
                            <p:childTnLst>
                              <p:par>
                                <p:cTn id="21" presetID="7" presetClass="entr" presetSubtype="1" fill="hold" grpId="0" nodeType="afterEffect">
                                  <p:stCondLst>
                                    <p:cond delay="0"/>
                                  </p:stCondLst>
                                  <p:childTnLst>
                                    <p:set>
                                      <p:cBhvr>
                                        <p:cTn id="22" dur="1" fill="hold">
                                          <p:stCondLst>
                                            <p:cond delay="0"/>
                                          </p:stCondLst>
                                        </p:cTn>
                                        <p:tgtEl>
                                          <p:spTgt spid="63493"/>
                                        </p:tgtEl>
                                        <p:attrNameLst>
                                          <p:attrName>style.visibility</p:attrName>
                                        </p:attrNameLst>
                                      </p:cBhvr>
                                      <p:to>
                                        <p:strVal val="visible"/>
                                      </p:to>
                                    </p:set>
                                    <p:anim calcmode="lin" valueType="num">
                                      <p:cBhvr additive="base">
                                        <p:cTn id="23" dur="5000" fill="hold"/>
                                        <p:tgtEl>
                                          <p:spTgt spid="63493"/>
                                        </p:tgtEl>
                                        <p:attrNameLst>
                                          <p:attrName>ppt_x</p:attrName>
                                        </p:attrNameLst>
                                      </p:cBhvr>
                                      <p:tavLst>
                                        <p:tav tm="0">
                                          <p:val>
                                            <p:strVal val="#ppt_x"/>
                                          </p:val>
                                        </p:tav>
                                        <p:tav tm="100000">
                                          <p:val>
                                            <p:strVal val="#ppt_x"/>
                                          </p:val>
                                        </p:tav>
                                      </p:tavLst>
                                    </p:anim>
                                    <p:anim calcmode="lin" valueType="num">
                                      <p:cBhvr additive="base">
                                        <p:cTn id="24" dur="5000" fill="hold"/>
                                        <p:tgtEl>
                                          <p:spTgt spid="63493"/>
                                        </p:tgtEl>
                                        <p:attrNameLst>
                                          <p:attrName>ppt_y</p:attrName>
                                        </p:attrNameLst>
                                      </p:cBhvr>
                                      <p:tavLst>
                                        <p:tav tm="0">
                                          <p:val>
                                            <p:strVal val="0-#ppt_h/2"/>
                                          </p:val>
                                        </p:tav>
                                        <p:tav tm="100000">
                                          <p:val>
                                            <p:strVal val="#ppt_y"/>
                                          </p:val>
                                        </p:tav>
                                      </p:tavLst>
                                    </p:anim>
                                  </p:childTnLst>
                                </p:cTn>
                              </p:par>
                            </p:childTnLst>
                          </p:cTn>
                        </p:par>
                        <p:par>
                          <p:cTn id="25" fill="hold">
                            <p:stCondLst>
                              <p:cond delay="7000"/>
                            </p:stCondLst>
                            <p:childTnLst>
                              <p:par>
                                <p:cTn id="26" presetID="7" presetClass="entr" presetSubtype="1" fill="hold" grpId="0" nodeType="afterEffect">
                                  <p:stCondLst>
                                    <p:cond delay="0"/>
                                  </p:stCondLst>
                                  <p:childTnLst>
                                    <p:set>
                                      <p:cBhvr>
                                        <p:cTn id="27" dur="1" fill="hold">
                                          <p:stCondLst>
                                            <p:cond delay="0"/>
                                          </p:stCondLst>
                                        </p:cTn>
                                        <p:tgtEl>
                                          <p:spTgt spid="63496"/>
                                        </p:tgtEl>
                                        <p:attrNameLst>
                                          <p:attrName>style.visibility</p:attrName>
                                        </p:attrNameLst>
                                      </p:cBhvr>
                                      <p:to>
                                        <p:strVal val="visible"/>
                                      </p:to>
                                    </p:set>
                                    <p:anim calcmode="lin" valueType="num">
                                      <p:cBhvr additive="base">
                                        <p:cTn id="28" dur="5000" fill="hold"/>
                                        <p:tgtEl>
                                          <p:spTgt spid="63496"/>
                                        </p:tgtEl>
                                        <p:attrNameLst>
                                          <p:attrName>ppt_x</p:attrName>
                                        </p:attrNameLst>
                                      </p:cBhvr>
                                      <p:tavLst>
                                        <p:tav tm="0">
                                          <p:val>
                                            <p:strVal val="#ppt_x"/>
                                          </p:val>
                                        </p:tav>
                                        <p:tav tm="100000">
                                          <p:val>
                                            <p:strVal val="#ppt_x"/>
                                          </p:val>
                                        </p:tav>
                                      </p:tavLst>
                                    </p:anim>
                                    <p:anim calcmode="lin" valueType="num">
                                      <p:cBhvr additive="base">
                                        <p:cTn id="29" dur="5000" fill="hold"/>
                                        <p:tgtEl>
                                          <p:spTgt spid="63496"/>
                                        </p:tgtEl>
                                        <p:attrNameLst>
                                          <p:attrName>ppt_y</p:attrName>
                                        </p:attrNameLst>
                                      </p:cBhvr>
                                      <p:tavLst>
                                        <p:tav tm="0">
                                          <p:val>
                                            <p:strVal val="0-#ppt_h/2"/>
                                          </p:val>
                                        </p:tav>
                                        <p:tav tm="100000">
                                          <p:val>
                                            <p:strVal val="#ppt_y"/>
                                          </p:val>
                                        </p:tav>
                                      </p:tavLst>
                                    </p:anim>
                                  </p:childTnLst>
                                </p:cTn>
                              </p:par>
                            </p:childTnLst>
                          </p:cTn>
                        </p:par>
                        <p:par>
                          <p:cTn id="30" fill="hold">
                            <p:stCondLst>
                              <p:cond delay="12000"/>
                            </p:stCondLst>
                            <p:childTnLst>
                              <p:par>
                                <p:cTn id="31" presetID="7" presetClass="entr" presetSubtype="1" fill="hold" grpId="0" nodeType="afterEffect">
                                  <p:stCondLst>
                                    <p:cond delay="0"/>
                                  </p:stCondLst>
                                  <p:childTnLst>
                                    <p:set>
                                      <p:cBhvr>
                                        <p:cTn id="32" dur="1" fill="hold">
                                          <p:stCondLst>
                                            <p:cond delay="0"/>
                                          </p:stCondLst>
                                        </p:cTn>
                                        <p:tgtEl>
                                          <p:spTgt spid="63494"/>
                                        </p:tgtEl>
                                        <p:attrNameLst>
                                          <p:attrName>style.visibility</p:attrName>
                                        </p:attrNameLst>
                                      </p:cBhvr>
                                      <p:to>
                                        <p:strVal val="visible"/>
                                      </p:to>
                                    </p:set>
                                    <p:anim calcmode="lin" valueType="num">
                                      <p:cBhvr additive="base">
                                        <p:cTn id="33" dur="5000" fill="hold"/>
                                        <p:tgtEl>
                                          <p:spTgt spid="63494"/>
                                        </p:tgtEl>
                                        <p:attrNameLst>
                                          <p:attrName>ppt_x</p:attrName>
                                        </p:attrNameLst>
                                      </p:cBhvr>
                                      <p:tavLst>
                                        <p:tav tm="0">
                                          <p:val>
                                            <p:strVal val="#ppt_x"/>
                                          </p:val>
                                        </p:tav>
                                        <p:tav tm="100000">
                                          <p:val>
                                            <p:strVal val="#ppt_x"/>
                                          </p:val>
                                        </p:tav>
                                      </p:tavLst>
                                    </p:anim>
                                    <p:anim calcmode="lin" valueType="num">
                                      <p:cBhvr additive="base">
                                        <p:cTn id="34" dur="5000" fill="hold"/>
                                        <p:tgtEl>
                                          <p:spTgt spid="63494"/>
                                        </p:tgtEl>
                                        <p:attrNameLst>
                                          <p:attrName>ppt_y</p:attrName>
                                        </p:attrNameLst>
                                      </p:cBhvr>
                                      <p:tavLst>
                                        <p:tav tm="0">
                                          <p:val>
                                            <p:strVal val="0-#ppt_h/2"/>
                                          </p:val>
                                        </p:tav>
                                        <p:tav tm="100000">
                                          <p:val>
                                            <p:strVal val="#ppt_y"/>
                                          </p:val>
                                        </p:tav>
                                      </p:tavLst>
                                    </p:anim>
                                  </p:childTnLst>
                                </p:cTn>
                              </p:par>
                            </p:childTnLst>
                          </p:cTn>
                        </p:par>
                        <p:par>
                          <p:cTn id="35" fill="hold">
                            <p:stCondLst>
                              <p:cond delay="17000"/>
                            </p:stCondLst>
                            <p:childTnLst>
                              <p:par>
                                <p:cTn id="36" presetID="7" presetClass="entr" presetSubtype="1" fill="hold" grpId="0" nodeType="afterEffect">
                                  <p:stCondLst>
                                    <p:cond delay="0"/>
                                  </p:stCondLst>
                                  <p:childTnLst>
                                    <p:set>
                                      <p:cBhvr>
                                        <p:cTn id="37" dur="1" fill="hold">
                                          <p:stCondLst>
                                            <p:cond delay="0"/>
                                          </p:stCondLst>
                                        </p:cTn>
                                        <p:tgtEl>
                                          <p:spTgt spid="63495"/>
                                        </p:tgtEl>
                                        <p:attrNameLst>
                                          <p:attrName>style.visibility</p:attrName>
                                        </p:attrNameLst>
                                      </p:cBhvr>
                                      <p:to>
                                        <p:strVal val="visible"/>
                                      </p:to>
                                    </p:set>
                                    <p:anim calcmode="lin" valueType="num">
                                      <p:cBhvr additive="base">
                                        <p:cTn id="38" dur="5000" fill="hold"/>
                                        <p:tgtEl>
                                          <p:spTgt spid="63495"/>
                                        </p:tgtEl>
                                        <p:attrNameLst>
                                          <p:attrName>ppt_x</p:attrName>
                                        </p:attrNameLst>
                                      </p:cBhvr>
                                      <p:tavLst>
                                        <p:tav tm="0">
                                          <p:val>
                                            <p:strVal val="#ppt_x"/>
                                          </p:val>
                                        </p:tav>
                                        <p:tav tm="100000">
                                          <p:val>
                                            <p:strVal val="#ppt_x"/>
                                          </p:val>
                                        </p:tav>
                                      </p:tavLst>
                                    </p:anim>
                                    <p:anim calcmode="lin" valueType="num">
                                      <p:cBhvr additive="base">
                                        <p:cTn id="39" dur="5000" fill="hold"/>
                                        <p:tgtEl>
                                          <p:spTgt spid="63495"/>
                                        </p:tgtEl>
                                        <p:attrNameLst>
                                          <p:attrName>ppt_y</p:attrName>
                                        </p:attrNameLst>
                                      </p:cBhvr>
                                      <p:tavLst>
                                        <p:tav tm="0">
                                          <p:val>
                                            <p:strVal val="0-#ppt_h/2"/>
                                          </p:val>
                                        </p:tav>
                                        <p:tav tm="100000">
                                          <p:val>
                                            <p:strVal val="#ppt_y"/>
                                          </p:val>
                                        </p:tav>
                                      </p:tavLst>
                                    </p:anim>
                                  </p:childTnLst>
                                </p:cTn>
                              </p:par>
                            </p:childTnLst>
                          </p:cTn>
                        </p:par>
                        <p:par>
                          <p:cTn id="40" fill="hold">
                            <p:stCondLst>
                              <p:cond delay="22000"/>
                            </p:stCondLst>
                            <p:childTnLst>
                              <p:par>
                                <p:cTn id="41" presetID="17" presetClass="entr" presetSubtype="4" fill="hold" grpId="0" nodeType="afterEffect">
                                  <p:stCondLst>
                                    <p:cond delay="0"/>
                                  </p:stCondLst>
                                  <p:childTnLst>
                                    <p:set>
                                      <p:cBhvr>
                                        <p:cTn id="42" dur="1" fill="hold">
                                          <p:stCondLst>
                                            <p:cond delay="0"/>
                                          </p:stCondLst>
                                        </p:cTn>
                                        <p:tgtEl>
                                          <p:spTgt spid="63500"/>
                                        </p:tgtEl>
                                        <p:attrNameLst>
                                          <p:attrName>style.visibility</p:attrName>
                                        </p:attrNameLst>
                                      </p:cBhvr>
                                      <p:to>
                                        <p:strVal val="visible"/>
                                      </p:to>
                                    </p:set>
                                    <p:anim calcmode="lin" valueType="num">
                                      <p:cBhvr>
                                        <p:cTn id="43" dur="500" fill="hold"/>
                                        <p:tgtEl>
                                          <p:spTgt spid="63500"/>
                                        </p:tgtEl>
                                        <p:attrNameLst>
                                          <p:attrName>ppt_x</p:attrName>
                                        </p:attrNameLst>
                                      </p:cBhvr>
                                      <p:tavLst>
                                        <p:tav tm="0">
                                          <p:val>
                                            <p:strVal val="#ppt_x"/>
                                          </p:val>
                                        </p:tav>
                                        <p:tav tm="100000">
                                          <p:val>
                                            <p:strVal val="#ppt_x"/>
                                          </p:val>
                                        </p:tav>
                                      </p:tavLst>
                                    </p:anim>
                                    <p:anim calcmode="lin" valueType="num">
                                      <p:cBhvr>
                                        <p:cTn id="44" dur="500" fill="hold"/>
                                        <p:tgtEl>
                                          <p:spTgt spid="63500"/>
                                        </p:tgtEl>
                                        <p:attrNameLst>
                                          <p:attrName>ppt_y</p:attrName>
                                        </p:attrNameLst>
                                      </p:cBhvr>
                                      <p:tavLst>
                                        <p:tav tm="0">
                                          <p:val>
                                            <p:strVal val="#ppt_y+#ppt_h/2"/>
                                          </p:val>
                                        </p:tav>
                                        <p:tav tm="100000">
                                          <p:val>
                                            <p:strVal val="#ppt_y"/>
                                          </p:val>
                                        </p:tav>
                                      </p:tavLst>
                                    </p:anim>
                                    <p:anim calcmode="lin" valueType="num">
                                      <p:cBhvr>
                                        <p:cTn id="45" dur="500" fill="hold"/>
                                        <p:tgtEl>
                                          <p:spTgt spid="63500"/>
                                        </p:tgtEl>
                                        <p:attrNameLst>
                                          <p:attrName>ppt_w</p:attrName>
                                        </p:attrNameLst>
                                      </p:cBhvr>
                                      <p:tavLst>
                                        <p:tav tm="0">
                                          <p:val>
                                            <p:strVal val="#ppt_w"/>
                                          </p:val>
                                        </p:tav>
                                        <p:tav tm="100000">
                                          <p:val>
                                            <p:strVal val="#ppt_w"/>
                                          </p:val>
                                        </p:tav>
                                      </p:tavLst>
                                    </p:anim>
                                    <p:anim calcmode="lin" valueType="num">
                                      <p:cBhvr>
                                        <p:cTn id="46" dur="500" fill="hold"/>
                                        <p:tgtEl>
                                          <p:spTgt spid="635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autoUpdateAnimBg="0"/>
      <p:bldP spid="63493" grpId="0" autoUpdateAnimBg="0"/>
      <p:bldP spid="63494" grpId="0" autoUpdateAnimBg="0"/>
      <p:bldP spid="63495" grpId="0" autoUpdateAnimBg="0"/>
      <p:bldP spid="63496" grpId="0" autoUpdateAnimBg="0"/>
      <p:bldP spid="63497" grpId="0" animBg="1"/>
      <p:bldP spid="63498" grpId="0" animBg="1"/>
      <p:bldP spid="63499" grpId="0" animBg="1"/>
      <p:bldP spid="63500"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43000"/>
          </a:xfrm>
        </p:spPr>
        <p:txBody>
          <a:bodyPr/>
          <a:lstStyle/>
          <a:p>
            <a:r>
              <a:rPr lang="en-US" b="1">
                <a:effectLst>
                  <a:outerShdw blurRad="38100" dist="38100" dir="2700000" algn="tl">
                    <a:srgbClr val="FFFFFF"/>
                  </a:outerShdw>
                </a:effectLst>
              </a:rPr>
              <a:t>Voltaire (1694 – 1778)</a:t>
            </a:r>
          </a:p>
        </p:txBody>
      </p:sp>
      <p:sp>
        <p:nvSpPr>
          <p:cNvPr id="9219" name="Rectangle 3"/>
          <p:cNvSpPr>
            <a:spLocks noGrp="1" noChangeArrowheads="1"/>
          </p:cNvSpPr>
          <p:nvPr>
            <p:ph type="body" idx="1"/>
          </p:nvPr>
        </p:nvSpPr>
        <p:spPr>
          <a:xfrm>
            <a:off x="381000" y="990600"/>
            <a:ext cx="8001000" cy="5211763"/>
          </a:xfrm>
        </p:spPr>
        <p:txBody>
          <a:bodyPr/>
          <a:lstStyle/>
          <a:p>
            <a:pPr>
              <a:buFontTx/>
              <a:buChar char="•"/>
            </a:pPr>
            <a:r>
              <a:rPr lang="en-US" sz="2400"/>
              <a:t>Arguably, the most famous ‘philosophe’ was Voltaire</a:t>
            </a:r>
          </a:p>
          <a:p>
            <a:pPr>
              <a:buFontTx/>
              <a:buChar char="•"/>
            </a:pPr>
            <a:r>
              <a:rPr lang="en-US" sz="2400"/>
              <a:t>Strong supporter of </a:t>
            </a:r>
            <a:r>
              <a:rPr lang="en-US" sz="2400" b="1">
                <a:solidFill>
                  <a:srgbClr val="00CC00"/>
                </a:solidFill>
              </a:rPr>
              <a:t>Freedom of Speech, Thought, &amp; Religion</a:t>
            </a:r>
            <a:endParaRPr lang="en-US" sz="2400">
              <a:solidFill>
                <a:srgbClr val="00CC00"/>
              </a:solidFill>
            </a:endParaRPr>
          </a:p>
          <a:p>
            <a:pPr>
              <a:buFontTx/>
              <a:buChar char="•"/>
            </a:pPr>
            <a:r>
              <a:rPr lang="en-US" sz="2400"/>
              <a:t>Believed governments should ensure personal freedoms – battled corruption, injustice, and inequality</a:t>
            </a:r>
          </a:p>
          <a:p>
            <a:pPr>
              <a:buFontTx/>
              <a:buChar char="•"/>
            </a:pPr>
            <a:r>
              <a:rPr lang="en-US" sz="2400"/>
              <a:t>Believed in the separation of church and state</a:t>
            </a:r>
          </a:p>
          <a:p>
            <a:pPr>
              <a:buFontTx/>
              <a:buChar char="•"/>
            </a:pPr>
            <a:r>
              <a:rPr lang="en-US" sz="2400"/>
              <a:t>Satirist who used wit as a weapon to expose                       the abuses of his day (the French Monarchy,                       the nobility, and the Catholic Church)</a:t>
            </a:r>
            <a:endParaRPr lang="en-US" sz="2400" i="1"/>
          </a:p>
          <a:p>
            <a:pPr>
              <a:buFontTx/>
              <a:buChar char="•"/>
            </a:pPr>
            <a:r>
              <a:rPr lang="en-US" sz="2400"/>
              <a:t>Wrote</a:t>
            </a:r>
            <a:r>
              <a:rPr lang="en-US" sz="2400" i="1"/>
              <a:t>: Candide</a:t>
            </a:r>
            <a:r>
              <a:rPr lang="en-US" sz="2400"/>
              <a:t> (‘we must cultivate our garden’)</a:t>
            </a:r>
            <a:endParaRPr lang="en-US" sz="2400" i="1"/>
          </a:p>
          <a:p>
            <a:pPr>
              <a:buFontTx/>
              <a:buChar char="•"/>
            </a:pPr>
            <a:r>
              <a:rPr lang="en-US" sz="2400"/>
              <a:t>Was imprisoned and forced into exile</a:t>
            </a:r>
          </a:p>
          <a:p>
            <a:endParaRPr lang="en-US" sz="2400"/>
          </a:p>
        </p:txBody>
      </p:sp>
      <p:pic>
        <p:nvPicPr>
          <p:cNvPr id="9221" name="Picture 5" descr="File:Voltaire.jpg">
            <a:hlinkClick r:id="rId2"/>
          </p:cNvPr>
          <p:cNvPicPr>
            <a:picLocks noChangeAspect="1" noChangeArrowheads="1"/>
          </p:cNvPicPr>
          <p:nvPr/>
        </p:nvPicPr>
        <p:blipFill>
          <a:blip r:embed="rId3" cstate="print"/>
          <a:srcRect/>
          <a:stretch>
            <a:fillRect/>
          </a:stretch>
        </p:blipFill>
        <p:spPr bwMode="auto">
          <a:xfrm>
            <a:off x="6781800" y="3733800"/>
            <a:ext cx="2362200" cy="2895600"/>
          </a:xfrm>
          <a:prstGeom prst="rect">
            <a:avLst/>
          </a:prstGeom>
          <a:noFill/>
        </p:spPr>
      </p:pic>
      <p:sp>
        <p:nvSpPr>
          <p:cNvPr id="9222" name="Rectangle 6"/>
          <p:cNvSpPr>
            <a:spLocks noChangeArrowheads="1"/>
          </p:cNvSpPr>
          <p:nvPr/>
        </p:nvSpPr>
        <p:spPr bwMode="auto">
          <a:xfrm>
            <a:off x="2819400" y="5562600"/>
            <a:ext cx="3657600" cy="1006475"/>
          </a:xfrm>
          <a:prstGeom prst="rect">
            <a:avLst/>
          </a:prstGeom>
          <a:noFill/>
          <a:ln w="9525">
            <a:noFill/>
            <a:miter lim="800000"/>
            <a:headEnd/>
            <a:tailEnd/>
          </a:ln>
          <a:effectLst/>
        </p:spPr>
        <p:txBody>
          <a:bodyPr anchor="ctr">
            <a:spAutoFit/>
          </a:bodyPr>
          <a:lstStyle/>
          <a:p>
            <a:r>
              <a:rPr lang="en-US" sz="2000" b="1">
                <a:latin typeface="Times New Roman" pitchFamily="18" charset="0"/>
                <a:cs typeface="Times New Roman" pitchFamily="18" charset="0"/>
              </a:rPr>
              <a:t>“I do not agree with what you have to say, but I'll defend to the death your right to say it.</a:t>
            </a:r>
            <a:r>
              <a:rPr lang="en-US" sz="2000" b="1"/>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04800"/>
            <a:ext cx="8229600" cy="1143000"/>
          </a:xfrm>
        </p:spPr>
        <p:txBody>
          <a:bodyPr/>
          <a:lstStyle/>
          <a:p>
            <a:r>
              <a:rPr lang="en-US" b="1">
                <a:effectLst>
                  <a:outerShdw blurRad="38100" dist="38100" dir="2700000" algn="tl">
                    <a:srgbClr val="FFFFFF"/>
                  </a:outerShdw>
                </a:effectLst>
              </a:rPr>
              <a:t>Denis Diderot (1713 –1784)</a:t>
            </a:r>
            <a:r>
              <a:rPr lang="en-US"/>
              <a:t> </a:t>
            </a:r>
          </a:p>
        </p:txBody>
      </p:sp>
      <p:sp>
        <p:nvSpPr>
          <p:cNvPr id="10243" name="Rectangle 3"/>
          <p:cNvSpPr>
            <a:spLocks noGrp="1" noChangeArrowheads="1"/>
          </p:cNvSpPr>
          <p:nvPr>
            <p:ph type="body" idx="1"/>
          </p:nvPr>
        </p:nvSpPr>
        <p:spPr>
          <a:xfrm>
            <a:off x="457200" y="1600200"/>
            <a:ext cx="8229600" cy="5257800"/>
          </a:xfrm>
        </p:spPr>
        <p:txBody>
          <a:bodyPr/>
          <a:lstStyle/>
          <a:p>
            <a:pPr>
              <a:buFontTx/>
              <a:buChar char="•"/>
            </a:pPr>
            <a:r>
              <a:rPr lang="en-US"/>
              <a:t>Leading philosophe who edited </a:t>
            </a:r>
            <a:r>
              <a:rPr lang="en-US" b="1" i="1">
                <a:solidFill>
                  <a:srgbClr val="00CC00"/>
                </a:solidFill>
              </a:rPr>
              <a:t>The Encyclopedia</a:t>
            </a:r>
            <a:r>
              <a:rPr lang="en-US"/>
              <a:t>: a collection of articles from Philosophes and scientists covering every subject possible (including criticisms of aspects of society, the church, government, the slave trade, torture, taxes, and war)</a:t>
            </a:r>
          </a:p>
          <a:p>
            <a:pPr>
              <a:buFontTx/>
              <a:buChar char="•"/>
            </a:pPr>
            <a:endParaRPr lang="en-US"/>
          </a:p>
          <a:p>
            <a:pPr>
              <a:buFontTx/>
              <a:buChar char="•"/>
            </a:pPr>
            <a:r>
              <a:rPr lang="en-US"/>
              <a:t>Purpose was to change the general                          way of thinking</a:t>
            </a:r>
          </a:p>
          <a:p>
            <a:pPr>
              <a:buFontTx/>
              <a:buChar char="•"/>
            </a:pPr>
            <a:endParaRPr lang="en-US"/>
          </a:p>
          <a:p>
            <a:pPr>
              <a:buFontTx/>
              <a:buChar char="•"/>
            </a:pPr>
            <a:r>
              <a:rPr lang="en-US"/>
              <a:t>Helped spread Enlightenment ideas</a:t>
            </a:r>
          </a:p>
        </p:txBody>
      </p:sp>
      <p:pic>
        <p:nvPicPr>
          <p:cNvPr id="10245" name="Picture 5" descr="File:Louis-Michel van Loo 001.jpg">
            <a:hlinkClick r:id="rId2"/>
          </p:cNvPr>
          <p:cNvPicPr>
            <a:picLocks noChangeAspect="1" noChangeArrowheads="1"/>
          </p:cNvPicPr>
          <p:nvPr/>
        </p:nvPicPr>
        <p:blipFill>
          <a:blip r:embed="rId3" cstate="print"/>
          <a:srcRect/>
          <a:stretch>
            <a:fillRect/>
          </a:stretch>
        </p:blipFill>
        <p:spPr bwMode="auto">
          <a:xfrm>
            <a:off x="6324600" y="3429000"/>
            <a:ext cx="2638425" cy="32766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04800"/>
            <a:ext cx="8229600" cy="1143000"/>
          </a:xfrm>
        </p:spPr>
        <p:txBody>
          <a:bodyPr/>
          <a:lstStyle/>
          <a:p>
            <a:r>
              <a:rPr lang="en-US" sz="4000" b="1">
                <a:effectLst>
                  <a:outerShdw blurRad="38100" dist="38100" dir="2700000" algn="tl">
                    <a:srgbClr val="FFFFFF"/>
                  </a:outerShdw>
                </a:effectLst>
              </a:rPr>
              <a:t>Jean-Jacques Rousseau (1712–1778)</a:t>
            </a:r>
          </a:p>
        </p:txBody>
      </p:sp>
      <p:sp>
        <p:nvSpPr>
          <p:cNvPr id="8195" name="Rectangle 3"/>
          <p:cNvSpPr>
            <a:spLocks noGrp="1" noChangeArrowheads="1"/>
          </p:cNvSpPr>
          <p:nvPr>
            <p:ph type="body" idx="1"/>
          </p:nvPr>
        </p:nvSpPr>
        <p:spPr>
          <a:xfrm>
            <a:off x="457200" y="1600200"/>
            <a:ext cx="8229600" cy="5257800"/>
          </a:xfrm>
        </p:spPr>
        <p:txBody>
          <a:bodyPr/>
          <a:lstStyle/>
          <a:p>
            <a:pPr>
              <a:lnSpc>
                <a:spcPct val="90000"/>
              </a:lnSpc>
              <a:buFontTx/>
              <a:buChar char="•"/>
            </a:pPr>
            <a:r>
              <a:rPr lang="en-US"/>
              <a:t>Argued that people are naturally good, but society corrupts them through environment, education, and laws</a:t>
            </a:r>
          </a:p>
          <a:p>
            <a:pPr>
              <a:lnSpc>
                <a:spcPct val="90000"/>
              </a:lnSpc>
              <a:buFontTx/>
              <a:buChar char="•"/>
            </a:pPr>
            <a:r>
              <a:rPr lang="en-US"/>
              <a:t>Felt that society placed too many                  limitations on people’s behavior –                        some controls are necessary, but                          should only be imposed by                       governments that had been freely elected</a:t>
            </a:r>
          </a:p>
          <a:p>
            <a:pPr>
              <a:lnSpc>
                <a:spcPct val="90000"/>
              </a:lnSpc>
              <a:buFontTx/>
              <a:buChar char="•"/>
            </a:pPr>
            <a:r>
              <a:rPr lang="en-US"/>
              <a:t>Champion of </a:t>
            </a:r>
            <a:r>
              <a:rPr lang="en-US" b="1">
                <a:solidFill>
                  <a:srgbClr val="00CC00"/>
                </a:solidFill>
              </a:rPr>
              <a:t>democracy</a:t>
            </a:r>
            <a:r>
              <a:rPr lang="en-US"/>
              <a:t> for his idea that           political authority lies with the people</a:t>
            </a:r>
          </a:p>
          <a:p>
            <a:pPr>
              <a:lnSpc>
                <a:spcPct val="90000"/>
              </a:lnSpc>
              <a:buFontTx/>
              <a:buChar char="•"/>
            </a:pPr>
            <a:r>
              <a:rPr lang="en-US"/>
              <a:t>Opposed strong government (oppression)</a:t>
            </a:r>
          </a:p>
          <a:p>
            <a:pPr>
              <a:lnSpc>
                <a:spcPct val="90000"/>
              </a:lnSpc>
              <a:buFontTx/>
              <a:buChar char="•"/>
            </a:pPr>
            <a:r>
              <a:rPr lang="en-US"/>
              <a:t>Published </a:t>
            </a:r>
            <a:r>
              <a:rPr lang="en-US" i="1"/>
              <a:t>The Social Contract in </a:t>
            </a:r>
            <a:r>
              <a:rPr lang="en-US"/>
              <a:t>1762</a:t>
            </a:r>
          </a:p>
        </p:txBody>
      </p:sp>
      <p:pic>
        <p:nvPicPr>
          <p:cNvPr id="8196" name="Picture 4" descr="Social+Contract"/>
          <p:cNvPicPr>
            <a:picLocks noChangeAspect="1" noChangeArrowheads="1"/>
          </p:cNvPicPr>
          <p:nvPr/>
        </p:nvPicPr>
        <p:blipFill>
          <a:blip r:embed="rId2" cstate="print"/>
          <a:srcRect/>
          <a:stretch>
            <a:fillRect/>
          </a:stretch>
        </p:blipFill>
        <p:spPr bwMode="auto">
          <a:xfrm>
            <a:off x="7391400" y="5114925"/>
            <a:ext cx="1174750" cy="1743075"/>
          </a:xfrm>
          <a:prstGeom prst="rect">
            <a:avLst/>
          </a:prstGeom>
          <a:noFill/>
        </p:spPr>
      </p:pic>
      <p:pic>
        <p:nvPicPr>
          <p:cNvPr id="8199" name="Picture 7" descr="File:Jean-Jacques Rousseau (painted portrait).jpg">
            <a:hlinkClick r:id="rId3"/>
          </p:cNvPr>
          <p:cNvPicPr>
            <a:picLocks noChangeAspect="1" noChangeArrowheads="1"/>
          </p:cNvPicPr>
          <p:nvPr/>
        </p:nvPicPr>
        <p:blipFill>
          <a:blip r:embed="rId4" cstate="print"/>
          <a:srcRect/>
          <a:stretch>
            <a:fillRect/>
          </a:stretch>
        </p:blipFill>
        <p:spPr bwMode="auto">
          <a:xfrm>
            <a:off x="6962775" y="2590800"/>
            <a:ext cx="1900238" cy="25146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Rectangle 2"/>
          <p:cNvGraphicFramePr>
            <a:graphicFrameLocks/>
          </p:cNvGraphicFramePr>
          <p:nvPr/>
        </p:nvGraphicFramePr>
        <p:xfrm>
          <a:off x="1524000" y="1397000"/>
          <a:ext cx="6096000" cy="4064000"/>
        </p:xfrm>
        <a:graphic>
          <a:graphicData uri="http://schemas.openxmlformats.org/presentationml/2006/ole">
            <p:oleObj spid="_x0000_s61442" name="ClipArt" r:id="rId4" imgW="0" imgH="0" progId="">
              <p:embed/>
            </p:oleObj>
          </a:graphicData>
        </a:graphic>
      </p:graphicFrame>
      <p:pic>
        <p:nvPicPr>
          <p:cNvPr id="61443" name="Picture 3"/>
          <p:cNvPicPr>
            <a:picLocks noChangeAspect="1" noChangeArrowheads="1"/>
          </p:cNvPicPr>
          <p:nvPr/>
        </p:nvPicPr>
        <p:blipFill>
          <a:blip r:embed="rId5" cstate="print">
            <a:lum bright="70000" contrast="-70000"/>
          </a:blip>
          <a:srcRect b="16914"/>
          <a:stretch>
            <a:fillRect/>
          </a:stretch>
        </p:blipFill>
        <p:spPr bwMode="auto">
          <a:xfrm>
            <a:off x="0" y="0"/>
            <a:ext cx="9144000" cy="6858000"/>
          </a:xfrm>
          <a:prstGeom prst="rect">
            <a:avLst/>
          </a:prstGeom>
          <a:noFill/>
          <a:ln w="9525">
            <a:noFill/>
            <a:miter lim="800000"/>
            <a:headEnd/>
            <a:tailEnd/>
          </a:ln>
          <a:effectLst/>
        </p:spPr>
      </p:pic>
      <p:sp>
        <p:nvSpPr>
          <p:cNvPr id="61444" name="Text Box 4"/>
          <p:cNvSpPr txBox="1">
            <a:spLocks noChangeArrowheads="1"/>
          </p:cNvSpPr>
          <p:nvPr/>
        </p:nvSpPr>
        <p:spPr bwMode="auto">
          <a:xfrm>
            <a:off x="0" y="0"/>
            <a:ext cx="8613775" cy="457200"/>
          </a:xfrm>
          <a:prstGeom prst="rect">
            <a:avLst/>
          </a:prstGeom>
          <a:noFill/>
          <a:ln w="9525">
            <a:noFill/>
            <a:miter lim="800000"/>
            <a:headEnd/>
            <a:tailEnd/>
          </a:ln>
          <a:effectLst/>
        </p:spPr>
        <p:txBody>
          <a:bodyPr wrap="none">
            <a:spAutoFit/>
          </a:bodyPr>
          <a:lstStyle/>
          <a:p>
            <a:pPr eaLnBrk="0" hangingPunct="0"/>
            <a:r>
              <a:rPr lang="en-US" sz="2400" i="1" u="sng">
                <a:solidFill>
                  <a:srgbClr val="A50021"/>
                </a:solidFill>
                <a:latin typeface="Times New Roman" pitchFamily="18" charset="0"/>
              </a:rPr>
              <a:t>Thinker</a:t>
            </a:r>
            <a:r>
              <a:rPr lang="en-US" sz="2400" i="1">
                <a:solidFill>
                  <a:srgbClr val="A50021"/>
                </a:solidFill>
                <a:latin typeface="Times New Roman" pitchFamily="18" charset="0"/>
              </a:rPr>
              <a:t>       </a:t>
            </a:r>
            <a:r>
              <a:rPr lang="en-US" sz="2400" i="1" u="sng">
                <a:solidFill>
                  <a:srgbClr val="A50021"/>
                </a:solidFill>
                <a:latin typeface="Times New Roman" pitchFamily="18" charset="0"/>
              </a:rPr>
              <a:t>Major  Ideas	</a:t>
            </a:r>
            <a:r>
              <a:rPr lang="en-US" sz="2400" i="1">
                <a:solidFill>
                  <a:srgbClr val="A50021"/>
                </a:solidFill>
                <a:latin typeface="Times New Roman" pitchFamily="18" charset="0"/>
              </a:rPr>
              <a:t>    </a:t>
            </a:r>
            <a:r>
              <a:rPr lang="en-US" sz="2400" i="1" u="sng">
                <a:solidFill>
                  <a:srgbClr val="A50021"/>
                </a:solidFill>
                <a:latin typeface="Times New Roman" pitchFamily="18" charset="0"/>
              </a:rPr>
              <a:t>Quotation</a:t>
            </a:r>
            <a:r>
              <a:rPr lang="en-US" sz="2400" i="1">
                <a:solidFill>
                  <a:srgbClr val="A50021"/>
                </a:solidFill>
                <a:latin typeface="Times New Roman" pitchFamily="18" charset="0"/>
              </a:rPr>
              <a:t>              </a:t>
            </a:r>
            <a:r>
              <a:rPr lang="en-US" sz="2400" i="1" u="sng">
                <a:solidFill>
                  <a:srgbClr val="A50021"/>
                </a:solidFill>
                <a:latin typeface="Times New Roman" pitchFamily="18" charset="0"/>
              </a:rPr>
              <a:t>Connection to US</a:t>
            </a:r>
          </a:p>
        </p:txBody>
      </p:sp>
      <p:sp>
        <p:nvSpPr>
          <p:cNvPr id="61445" name="Text Box 5"/>
          <p:cNvSpPr txBox="1">
            <a:spLocks noChangeArrowheads="1"/>
          </p:cNvSpPr>
          <p:nvPr/>
        </p:nvSpPr>
        <p:spPr bwMode="auto">
          <a:xfrm>
            <a:off x="0" y="533400"/>
            <a:ext cx="3810000" cy="3743325"/>
          </a:xfrm>
          <a:prstGeom prst="rect">
            <a:avLst/>
          </a:prstGeom>
          <a:noFill/>
          <a:ln w="9525">
            <a:noFill/>
            <a:miter lim="800000"/>
            <a:headEnd/>
            <a:tailEnd/>
          </a:ln>
          <a:effectLst/>
        </p:spPr>
        <p:txBody>
          <a:bodyPr>
            <a:spAutoFit/>
          </a:bodyPr>
          <a:lstStyle/>
          <a:p>
            <a:pPr eaLnBrk="0" hangingPunct="0"/>
            <a:r>
              <a:rPr lang="en-US" sz="2000" b="1">
                <a:solidFill>
                  <a:srgbClr val="000066"/>
                </a:solidFill>
                <a:latin typeface="Times New Roman" pitchFamily="18" charset="0"/>
              </a:rPr>
              <a:t> Rousseau </a:t>
            </a:r>
            <a:r>
              <a:rPr lang="en-US" sz="2400" b="1">
                <a:solidFill>
                  <a:srgbClr val="000066"/>
                </a:solidFill>
                <a:latin typeface="Times New Roman" pitchFamily="18" charset="0"/>
              </a:rPr>
              <a:t>    People  are  	       basically  good</a:t>
            </a:r>
          </a:p>
          <a:p>
            <a:pPr eaLnBrk="0" hangingPunct="0"/>
            <a:r>
              <a:rPr lang="en-US" sz="2400" b="1">
                <a:solidFill>
                  <a:srgbClr val="000066"/>
                </a:solidFill>
                <a:latin typeface="Times New Roman" pitchFamily="18" charset="0"/>
              </a:rPr>
              <a:t>                   but  become</a:t>
            </a:r>
          </a:p>
          <a:p>
            <a:pPr eaLnBrk="0" hangingPunct="0"/>
            <a:r>
              <a:rPr lang="en-US" sz="2400" b="1">
                <a:solidFill>
                  <a:srgbClr val="000066"/>
                </a:solidFill>
                <a:latin typeface="Times New Roman" pitchFamily="18" charset="0"/>
              </a:rPr>
              <a:t>                   corrupted  by  </a:t>
            </a:r>
          </a:p>
          <a:p>
            <a:pPr eaLnBrk="0" hangingPunct="0"/>
            <a:r>
              <a:rPr lang="en-US" sz="2400" b="1">
                <a:solidFill>
                  <a:srgbClr val="000066"/>
                </a:solidFill>
                <a:latin typeface="Times New Roman" pitchFamily="18" charset="0"/>
              </a:rPr>
              <a:t>                   society.  In  an </a:t>
            </a:r>
          </a:p>
          <a:p>
            <a:pPr eaLnBrk="0" hangingPunct="0"/>
            <a:r>
              <a:rPr lang="en-US" sz="2400" b="1">
                <a:solidFill>
                  <a:srgbClr val="000066"/>
                </a:solidFill>
                <a:latin typeface="Times New Roman" pitchFamily="18" charset="0"/>
              </a:rPr>
              <a:t>                   ideal  society,  </a:t>
            </a:r>
          </a:p>
          <a:p>
            <a:pPr eaLnBrk="0" hangingPunct="0"/>
            <a:r>
              <a:rPr lang="en-US" sz="2400" b="1">
                <a:solidFill>
                  <a:srgbClr val="000066"/>
                </a:solidFill>
                <a:latin typeface="Times New Roman" pitchFamily="18" charset="0"/>
              </a:rPr>
              <a:t>                   people  would</a:t>
            </a:r>
          </a:p>
          <a:p>
            <a:pPr eaLnBrk="0" hangingPunct="0"/>
            <a:r>
              <a:rPr lang="en-US" sz="2400" b="1">
                <a:solidFill>
                  <a:srgbClr val="000066"/>
                </a:solidFill>
                <a:latin typeface="Times New Roman" pitchFamily="18" charset="0"/>
              </a:rPr>
              <a:t>                   make  the  laws </a:t>
            </a:r>
          </a:p>
          <a:p>
            <a:pPr eaLnBrk="0" hangingPunct="0"/>
            <a:r>
              <a:rPr lang="en-US" sz="2400" b="1">
                <a:solidFill>
                  <a:srgbClr val="000066"/>
                </a:solidFill>
                <a:latin typeface="Times New Roman" pitchFamily="18" charset="0"/>
              </a:rPr>
              <a:t>                   &amp;  would obey</a:t>
            </a:r>
          </a:p>
          <a:p>
            <a:pPr eaLnBrk="0" hangingPunct="0"/>
            <a:r>
              <a:rPr lang="en-US" sz="2400" b="1">
                <a:solidFill>
                  <a:srgbClr val="000066"/>
                </a:solidFill>
                <a:latin typeface="Times New Roman" pitchFamily="18" charset="0"/>
              </a:rPr>
              <a:t>                   them  willingly.</a:t>
            </a:r>
            <a:endParaRPr lang="en-US" b="1">
              <a:solidFill>
                <a:srgbClr val="000066"/>
              </a:solidFill>
              <a:latin typeface="Times New Roman" pitchFamily="18" charset="0"/>
            </a:endParaRPr>
          </a:p>
        </p:txBody>
      </p:sp>
      <p:sp>
        <p:nvSpPr>
          <p:cNvPr id="61446" name="Text Box 6"/>
          <p:cNvSpPr txBox="1">
            <a:spLocks noChangeArrowheads="1"/>
          </p:cNvSpPr>
          <p:nvPr/>
        </p:nvSpPr>
        <p:spPr bwMode="auto">
          <a:xfrm>
            <a:off x="3810000" y="533400"/>
            <a:ext cx="2286000" cy="5568950"/>
          </a:xfrm>
          <a:prstGeom prst="rect">
            <a:avLst/>
          </a:prstGeom>
          <a:noFill/>
          <a:ln w="9525">
            <a:noFill/>
            <a:miter lim="800000"/>
            <a:headEnd/>
            <a:tailEnd/>
          </a:ln>
          <a:effectLst/>
        </p:spPr>
        <p:txBody>
          <a:bodyPr>
            <a:spAutoFit/>
          </a:bodyPr>
          <a:lstStyle/>
          <a:p>
            <a:pPr eaLnBrk="0" hangingPunct="0"/>
            <a:r>
              <a:rPr lang="en-US" sz="2400" b="1">
                <a:solidFill>
                  <a:srgbClr val="000066"/>
                </a:solidFill>
                <a:latin typeface="Times New Roman" pitchFamily="18" charset="0"/>
              </a:rPr>
              <a:t>“Only  the  </a:t>
            </a:r>
            <a:r>
              <a:rPr lang="en-US" sz="2400" b="1" i="1">
                <a:solidFill>
                  <a:srgbClr val="A50021"/>
                </a:solidFill>
                <a:latin typeface="Times New Roman" pitchFamily="18" charset="0"/>
              </a:rPr>
              <a:t>general will  </a:t>
            </a:r>
            <a:r>
              <a:rPr lang="en-US" sz="2400" b="1">
                <a:solidFill>
                  <a:srgbClr val="000066"/>
                </a:solidFill>
                <a:latin typeface="Times New Roman" pitchFamily="18" charset="0"/>
              </a:rPr>
              <a:t>can  direct  the</a:t>
            </a:r>
          </a:p>
          <a:p>
            <a:pPr eaLnBrk="0" hangingPunct="0"/>
            <a:r>
              <a:rPr lang="en-US" sz="2400" b="1">
                <a:solidFill>
                  <a:srgbClr val="000066"/>
                </a:solidFill>
                <a:latin typeface="Times New Roman" pitchFamily="18" charset="0"/>
              </a:rPr>
              <a:t>energies  of  the  state  in a  manner  </a:t>
            </a:r>
          </a:p>
          <a:p>
            <a:pPr eaLnBrk="0" hangingPunct="0"/>
            <a:r>
              <a:rPr lang="en-US" sz="2400" b="1">
                <a:solidFill>
                  <a:srgbClr val="000066"/>
                </a:solidFill>
                <a:latin typeface="Times New Roman" pitchFamily="18" charset="0"/>
              </a:rPr>
              <a:t>appropriate  to  the  end  for  which  it  was </a:t>
            </a:r>
          </a:p>
          <a:p>
            <a:pPr eaLnBrk="0" hangingPunct="0"/>
            <a:r>
              <a:rPr lang="en-US" sz="2400" b="1">
                <a:solidFill>
                  <a:srgbClr val="000066"/>
                </a:solidFill>
                <a:latin typeface="Times New Roman" pitchFamily="18" charset="0"/>
              </a:rPr>
              <a:t>founded  ---  i.e.,  the  </a:t>
            </a:r>
          </a:p>
          <a:p>
            <a:pPr eaLnBrk="0" hangingPunct="0"/>
            <a:r>
              <a:rPr lang="en-US" sz="2400" b="1">
                <a:solidFill>
                  <a:srgbClr val="000066"/>
                </a:solidFill>
                <a:latin typeface="Times New Roman" pitchFamily="18" charset="0"/>
              </a:rPr>
              <a:t>common  good.”</a:t>
            </a:r>
          </a:p>
          <a:p>
            <a:pPr eaLnBrk="0" hangingPunct="0"/>
            <a:r>
              <a:rPr lang="en-US" sz="2400" b="1">
                <a:solidFill>
                  <a:srgbClr val="000066"/>
                </a:solidFill>
                <a:latin typeface="Times New Roman" pitchFamily="18" charset="0"/>
              </a:rPr>
              <a:t> </a:t>
            </a:r>
          </a:p>
          <a:p>
            <a:pPr eaLnBrk="0" hangingPunct="0"/>
            <a:endParaRPr lang="en-US" sz="2400">
              <a:latin typeface="Times New Roman" pitchFamily="18" charset="0"/>
            </a:endParaRPr>
          </a:p>
        </p:txBody>
      </p:sp>
      <p:sp>
        <p:nvSpPr>
          <p:cNvPr id="61447" name="Text Box 7"/>
          <p:cNvSpPr txBox="1">
            <a:spLocks noChangeArrowheads="1"/>
          </p:cNvSpPr>
          <p:nvPr/>
        </p:nvSpPr>
        <p:spPr bwMode="auto">
          <a:xfrm>
            <a:off x="6546850" y="533400"/>
            <a:ext cx="2597150" cy="3743325"/>
          </a:xfrm>
          <a:prstGeom prst="rect">
            <a:avLst/>
          </a:prstGeom>
          <a:noFill/>
          <a:ln w="9525">
            <a:noFill/>
            <a:miter lim="800000"/>
            <a:headEnd/>
            <a:tailEnd/>
          </a:ln>
          <a:effectLst/>
        </p:spPr>
        <p:txBody>
          <a:bodyPr>
            <a:spAutoFit/>
          </a:bodyPr>
          <a:lstStyle/>
          <a:p>
            <a:pPr eaLnBrk="0" hangingPunct="0"/>
            <a:r>
              <a:rPr lang="en-US" sz="2400" b="1">
                <a:solidFill>
                  <a:srgbClr val="000066"/>
                </a:solidFill>
                <a:latin typeface="Times New Roman" pitchFamily="18" charset="0"/>
              </a:rPr>
              <a:t>Rousseau  has  been  hailed  as  the  champion</a:t>
            </a:r>
          </a:p>
          <a:p>
            <a:pPr eaLnBrk="0" hangingPunct="0"/>
            <a:r>
              <a:rPr lang="en-US" sz="2400" b="1">
                <a:solidFill>
                  <a:srgbClr val="000066"/>
                </a:solidFill>
                <a:latin typeface="Times New Roman" pitchFamily="18" charset="0"/>
              </a:rPr>
              <a:t>of  democracy  for  his  idea  that  political </a:t>
            </a:r>
          </a:p>
          <a:p>
            <a:pPr eaLnBrk="0" hangingPunct="0"/>
            <a:r>
              <a:rPr lang="en-US" sz="2400" b="1">
                <a:solidFill>
                  <a:srgbClr val="000066"/>
                </a:solidFill>
                <a:latin typeface="Times New Roman" pitchFamily="18" charset="0"/>
              </a:rPr>
              <a:t>authority  lies  with  the  people.  -- Also, pushed</a:t>
            </a:r>
          </a:p>
          <a:p>
            <a:pPr eaLnBrk="0" hangingPunct="0"/>
            <a:r>
              <a:rPr lang="en-US" sz="2400" b="1">
                <a:solidFill>
                  <a:srgbClr val="000066"/>
                </a:solidFill>
                <a:latin typeface="Times New Roman" pitchFamily="18" charset="0"/>
              </a:rPr>
              <a:t>social  contract.</a:t>
            </a:r>
            <a:endParaRPr lang="en-US" b="1">
              <a:latin typeface="Times New Roman" pitchFamily="18" charset="0"/>
            </a:endParaRPr>
          </a:p>
        </p:txBody>
      </p:sp>
      <p:sp>
        <p:nvSpPr>
          <p:cNvPr id="61448" name="Line 8"/>
          <p:cNvSpPr>
            <a:spLocks noChangeShapeType="1"/>
          </p:cNvSpPr>
          <p:nvPr/>
        </p:nvSpPr>
        <p:spPr bwMode="auto">
          <a:xfrm>
            <a:off x="3657600" y="0"/>
            <a:ext cx="0" cy="6858000"/>
          </a:xfrm>
          <a:prstGeom prst="line">
            <a:avLst/>
          </a:prstGeom>
          <a:noFill/>
          <a:ln w="76200">
            <a:solidFill>
              <a:srgbClr val="A50021"/>
            </a:solidFill>
            <a:round/>
            <a:headEnd/>
            <a:tailEnd/>
          </a:ln>
          <a:effectLst/>
        </p:spPr>
        <p:txBody>
          <a:bodyPr wrap="none" anchor="ctr"/>
          <a:lstStyle/>
          <a:p>
            <a:endParaRPr lang="en-US"/>
          </a:p>
        </p:txBody>
      </p:sp>
      <p:sp>
        <p:nvSpPr>
          <p:cNvPr id="61449" name="Line 9"/>
          <p:cNvSpPr>
            <a:spLocks noChangeShapeType="1"/>
          </p:cNvSpPr>
          <p:nvPr/>
        </p:nvSpPr>
        <p:spPr bwMode="auto">
          <a:xfrm>
            <a:off x="6096000" y="0"/>
            <a:ext cx="0" cy="6858000"/>
          </a:xfrm>
          <a:prstGeom prst="line">
            <a:avLst/>
          </a:prstGeom>
          <a:noFill/>
          <a:ln w="76200">
            <a:solidFill>
              <a:srgbClr val="A50021"/>
            </a:solidFill>
            <a:round/>
            <a:headEnd/>
            <a:tailEnd/>
          </a:ln>
          <a:effectLst/>
        </p:spPr>
        <p:txBody>
          <a:bodyPr wrap="none" anchor="ctr"/>
          <a:lstStyle/>
          <a:p>
            <a:endParaRPr lang="en-US"/>
          </a:p>
        </p:txBody>
      </p:sp>
      <p:sp>
        <p:nvSpPr>
          <p:cNvPr id="61450" name="Line 10"/>
          <p:cNvSpPr>
            <a:spLocks noChangeShapeType="1"/>
          </p:cNvSpPr>
          <p:nvPr/>
        </p:nvSpPr>
        <p:spPr bwMode="auto">
          <a:xfrm>
            <a:off x="1295400" y="0"/>
            <a:ext cx="0" cy="6858000"/>
          </a:xfrm>
          <a:prstGeom prst="line">
            <a:avLst/>
          </a:prstGeom>
          <a:noFill/>
          <a:ln w="76200">
            <a:solidFill>
              <a:srgbClr val="A50021"/>
            </a:solidFill>
            <a:round/>
            <a:headEnd/>
            <a:tailEnd/>
          </a:ln>
          <a:effectLst/>
        </p:spPr>
        <p:txBody>
          <a:bodyPr wrap="none" anchor="ctr"/>
          <a:lstStyle/>
          <a:p>
            <a:endParaRPr lang="en-US"/>
          </a:p>
        </p:txBody>
      </p:sp>
      <p:sp>
        <p:nvSpPr>
          <p:cNvPr id="61451" name="Rectangle 11"/>
          <p:cNvSpPr>
            <a:spLocks noChangeArrowheads="1"/>
          </p:cNvSpPr>
          <p:nvPr/>
        </p:nvSpPr>
        <p:spPr bwMode="auto">
          <a:xfrm>
            <a:off x="2057400" y="5943600"/>
            <a:ext cx="4876800" cy="898525"/>
          </a:xfrm>
          <a:prstGeom prst="rect">
            <a:avLst/>
          </a:prstGeom>
          <a:solidFill>
            <a:srgbClr val="FFFF00"/>
          </a:solidFill>
          <a:ln w="76200">
            <a:solidFill>
              <a:srgbClr val="A50021"/>
            </a:solidFill>
            <a:miter lim="800000"/>
            <a:headEnd/>
            <a:tailEnd/>
          </a:ln>
          <a:effectLst/>
        </p:spPr>
        <p:txBody>
          <a:bodyPr>
            <a:spAutoFit/>
          </a:bodyPr>
          <a:lstStyle/>
          <a:p>
            <a:pPr algn="ctr" eaLnBrk="0" hangingPunct="0"/>
            <a:r>
              <a:rPr lang="en-US" sz="2400" i="1" u="sng">
                <a:solidFill>
                  <a:srgbClr val="A50021"/>
                </a:solidFill>
                <a:latin typeface="Times New Roman" pitchFamily="18" charset="0"/>
              </a:rPr>
              <a:t>Publications</a:t>
            </a:r>
          </a:p>
          <a:p>
            <a:pPr algn="ctr" eaLnBrk="0" hangingPunct="0"/>
            <a:r>
              <a:rPr lang="en-US" sz="2400" b="1" i="1">
                <a:solidFill>
                  <a:srgbClr val="000066"/>
                </a:solidFill>
                <a:latin typeface="Times New Roman" pitchFamily="18" charset="0"/>
              </a:rPr>
              <a:t>Social Contract &amp;  Emile</a:t>
            </a:r>
            <a:endParaRPr lang="en-US" sz="2400" i="1" u="sng">
              <a:solidFill>
                <a:srgbClr val="A50021"/>
              </a:solidFill>
              <a:latin typeface="Times New Roman" pitchFamily="18" charset="0"/>
            </a:endParaRPr>
          </a:p>
        </p:txBody>
      </p:sp>
    </p:spTree>
  </p:cSld>
  <p:clrMapOvr>
    <a:masterClrMapping/>
  </p:clrMapOvr>
  <p:transition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1450"/>
                                        </p:tgtEl>
                                        <p:attrNameLst>
                                          <p:attrName>style.visibility</p:attrName>
                                        </p:attrNameLst>
                                      </p:cBhvr>
                                      <p:to>
                                        <p:strVal val="visible"/>
                                      </p:to>
                                    </p:set>
                                    <p:animEffect transition="in" filter="wipe(up)">
                                      <p:cBhvr>
                                        <p:cTn id="7" dur="500"/>
                                        <p:tgtEl>
                                          <p:spTgt spid="6145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1448"/>
                                        </p:tgtEl>
                                        <p:attrNameLst>
                                          <p:attrName>style.visibility</p:attrName>
                                        </p:attrNameLst>
                                      </p:cBhvr>
                                      <p:to>
                                        <p:strVal val="visible"/>
                                      </p:to>
                                    </p:set>
                                    <p:animEffect transition="in" filter="wipe(up)">
                                      <p:cBhvr>
                                        <p:cTn id="11" dur="500"/>
                                        <p:tgtEl>
                                          <p:spTgt spid="6144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1449"/>
                                        </p:tgtEl>
                                        <p:attrNameLst>
                                          <p:attrName>style.visibility</p:attrName>
                                        </p:attrNameLst>
                                      </p:cBhvr>
                                      <p:to>
                                        <p:strVal val="visible"/>
                                      </p:to>
                                    </p:set>
                                    <p:animEffect transition="in" filter="wipe(up)">
                                      <p:cBhvr>
                                        <p:cTn id="15" dur="500"/>
                                        <p:tgtEl>
                                          <p:spTgt spid="6144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1444"/>
                                        </p:tgtEl>
                                        <p:attrNameLst>
                                          <p:attrName>style.visibility</p:attrName>
                                        </p:attrNameLst>
                                      </p:cBhvr>
                                      <p:to>
                                        <p:strVal val="visible"/>
                                      </p:to>
                                    </p:set>
                                    <p:animEffect transition="in" filter="wipe(up)">
                                      <p:cBhvr>
                                        <p:cTn id="19" dur="500"/>
                                        <p:tgtEl>
                                          <p:spTgt spid="61444"/>
                                        </p:tgtEl>
                                      </p:cBhvr>
                                    </p:animEffect>
                                  </p:childTnLst>
                                </p:cTn>
                              </p:par>
                            </p:childTnLst>
                          </p:cTn>
                        </p:par>
                        <p:par>
                          <p:cTn id="20" fill="hold">
                            <p:stCondLst>
                              <p:cond delay="2000"/>
                            </p:stCondLst>
                            <p:childTnLst>
                              <p:par>
                                <p:cTn id="21" presetID="7" presetClass="entr" presetSubtype="1" fill="hold" grpId="0" nodeType="afterEffect">
                                  <p:stCondLst>
                                    <p:cond delay="0"/>
                                  </p:stCondLst>
                                  <p:childTnLst>
                                    <p:set>
                                      <p:cBhvr>
                                        <p:cTn id="22" dur="1" fill="hold">
                                          <p:stCondLst>
                                            <p:cond delay="0"/>
                                          </p:stCondLst>
                                        </p:cTn>
                                        <p:tgtEl>
                                          <p:spTgt spid="61445"/>
                                        </p:tgtEl>
                                        <p:attrNameLst>
                                          <p:attrName>style.visibility</p:attrName>
                                        </p:attrNameLst>
                                      </p:cBhvr>
                                      <p:to>
                                        <p:strVal val="visible"/>
                                      </p:to>
                                    </p:set>
                                    <p:anim calcmode="lin" valueType="num">
                                      <p:cBhvr additive="base">
                                        <p:cTn id="23" dur="5000" fill="hold"/>
                                        <p:tgtEl>
                                          <p:spTgt spid="61445"/>
                                        </p:tgtEl>
                                        <p:attrNameLst>
                                          <p:attrName>ppt_x</p:attrName>
                                        </p:attrNameLst>
                                      </p:cBhvr>
                                      <p:tavLst>
                                        <p:tav tm="0">
                                          <p:val>
                                            <p:strVal val="#ppt_x"/>
                                          </p:val>
                                        </p:tav>
                                        <p:tav tm="100000">
                                          <p:val>
                                            <p:strVal val="#ppt_x"/>
                                          </p:val>
                                        </p:tav>
                                      </p:tavLst>
                                    </p:anim>
                                    <p:anim calcmode="lin" valueType="num">
                                      <p:cBhvr additive="base">
                                        <p:cTn id="24" dur="5000" fill="hold"/>
                                        <p:tgtEl>
                                          <p:spTgt spid="61445"/>
                                        </p:tgtEl>
                                        <p:attrNameLst>
                                          <p:attrName>ppt_y</p:attrName>
                                        </p:attrNameLst>
                                      </p:cBhvr>
                                      <p:tavLst>
                                        <p:tav tm="0">
                                          <p:val>
                                            <p:strVal val="0-#ppt_h/2"/>
                                          </p:val>
                                        </p:tav>
                                        <p:tav tm="100000">
                                          <p:val>
                                            <p:strVal val="#ppt_y"/>
                                          </p:val>
                                        </p:tav>
                                      </p:tavLst>
                                    </p:anim>
                                  </p:childTnLst>
                                </p:cTn>
                              </p:par>
                            </p:childTnLst>
                          </p:cTn>
                        </p:par>
                        <p:par>
                          <p:cTn id="25" fill="hold">
                            <p:stCondLst>
                              <p:cond delay="7000"/>
                            </p:stCondLst>
                            <p:childTnLst>
                              <p:par>
                                <p:cTn id="26" presetID="7" presetClass="entr" presetSubtype="1" fill="hold" grpId="0" nodeType="afterEffect">
                                  <p:stCondLst>
                                    <p:cond delay="0"/>
                                  </p:stCondLst>
                                  <p:childTnLst>
                                    <p:set>
                                      <p:cBhvr>
                                        <p:cTn id="27" dur="1" fill="hold">
                                          <p:stCondLst>
                                            <p:cond delay="0"/>
                                          </p:stCondLst>
                                        </p:cTn>
                                        <p:tgtEl>
                                          <p:spTgt spid="61446"/>
                                        </p:tgtEl>
                                        <p:attrNameLst>
                                          <p:attrName>style.visibility</p:attrName>
                                        </p:attrNameLst>
                                      </p:cBhvr>
                                      <p:to>
                                        <p:strVal val="visible"/>
                                      </p:to>
                                    </p:set>
                                    <p:anim calcmode="lin" valueType="num">
                                      <p:cBhvr additive="base">
                                        <p:cTn id="28" dur="5000" fill="hold"/>
                                        <p:tgtEl>
                                          <p:spTgt spid="61446"/>
                                        </p:tgtEl>
                                        <p:attrNameLst>
                                          <p:attrName>ppt_x</p:attrName>
                                        </p:attrNameLst>
                                      </p:cBhvr>
                                      <p:tavLst>
                                        <p:tav tm="0">
                                          <p:val>
                                            <p:strVal val="#ppt_x"/>
                                          </p:val>
                                        </p:tav>
                                        <p:tav tm="100000">
                                          <p:val>
                                            <p:strVal val="#ppt_x"/>
                                          </p:val>
                                        </p:tav>
                                      </p:tavLst>
                                    </p:anim>
                                    <p:anim calcmode="lin" valueType="num">
                                      <p:cBhvr additive="base">
                                        <p:cTn id="29" dur="5000" fill="hold"/>
                                        <p:tgtEl>
                                          <p:spTgt spid="61446"/>
                                        </p:tgtEl>
                                        <p:attrNameLst>
                                          <p:attrName>ppt_y</p:attrName>
                                        </p:attrNameLst>
                                      </p:cBhvr>
                                      <p:tavLst>
                                        <p:tav tm="0">
                                          <p:val>
                                            <p:strVal val="0-#ppt_h/2"/>
                                          </p:val>
                                        </p:tav>
                                        <p:tav tm="100000">
                                          <p:val>
                                            <p:strVal val="#ppt_y"/>
                                          </p:val>
                                        </p:tav>
                                      </p:tavLst>
                                    </p:anim>
                                  </p:childTnLst>
                                </p:cTn>
                              </p:par>
                            </p:childTnLst>
                          </p:cTn>
                        </p:par>
                        <p:par>
                          <p:cTn id="30" fill="hold">
                            <p:stCondLst>
                              <p:cond delay="12000"/>
                            </p:stCondLst>
                            <p:childTnLst>
                              <p:par>
                                <p:cTn id="31" presetID="7" presetClass="entr" presetSubtype="1" fill="hold" grpId="0" nodeType="afterEffect">
                                  <p:stCondLst>
                                    <p:cond delay="0"/>
                                  </p:stCondLst>
                                  <p:childTnLst>
                                    <p:set>
                                      <p:cBhvr>
                                        <p:cTn id="32" dur="1" fill="hold">
                                          <p:stCondLst>
                                            <p:cond delay="0"/>
                                          </p:stCondLst>
                                        </p:cTn>
                                        <p:tgtEl>
                                          <p:spTgt spid="61447"/>
                                        </p:tgtEl>
                                        <p:attrNameLst>
                                          <p:attrName>style.visibility</p:attrName>
                                        </p:attrNameLst>
                                      </p:cBhvr>
                                      <p:to>
                                        <p:strVal val="visible"/>
                                      </p:to>
                                    </p:set>
                                    <p:anim calcmode="lin" valueType="num">
                                      <p:cBhvr additive="base">
                                        <p:cTn id="33" dur="5000" fill="hold"/>
                                        <p:tgtEl>
                                          <p:spTgt spid="61447"/>
                                        </p:tgtEl>
                                        <p:attrNameLst>
                                          <p:attrName>ppt_x</p:attrName>
                                        </p:attrNameLst>
                                      </p:cBhvr>
                                      <p:tavLst>
                                        <p:tav tm="0">
                                          <p:val>
                                            <p:strVal val="#ppt_x"/>
                                          </p:val>
                                        </p:tav>
                                        <p:tav tm="100000">
                                          <p:val>
                                            <p:strVal val="#ppt_x"/>
                                          </p:val>
                                        </p:tav>
                                      </p:tavLst>
                                    </p:anim>
                                    <p:anim calcmode="lin" valueType="num">
                                      <p:cBhvr additive="base">
                                        <p:cTn id="34" dur="5000" fill="hold"/>
                                        <p:tgtEl>
                                          <p:spTgt spid="61447"/>
                                        </p:tgtEl>
                                        <p:attrNameLst>
                                          <p:attrName>ppt_y</p:attrName>
                                        </p:attrNameLst>
                                      </p:cBhvr>
                                      <p:tavLst>
                                        <p:tav tm="0">
                                          <p:val>
                                            <p:strVal val="0-#ppt_h/2"/>
                                          </p:val>
                                        </p:tav>
                                        <p:tav tm="100000">
                                          <p:val>
                                            <p:strVal val="#ppt_y"/>
                                          </p:val>
                                        </p:tav>
                                      </p:tavLst>
                                    </p:anim>
                                  </p:childTnLst>
                                </p:cTn>
                              </p:par>
                            </p:childTnLst>
                          </p:cTn>
                        </p:par>
                        <p:par>
                          <p:cTn id="35" fill="hold">
                            <p:stCondLst>
                              <p:cond delay="17000"/>
                            </p:stCondLst>
                            <p:childTnLst>
                              <p:par>
                                <p:cTn id="36" presetID="17" presetClass="entr" presetSubtype="4" fill="hold" grpId="0" nodeType="afterEffect">
                                  <p:stCondLst>
                                    <p:cond delay="0"/>
                                  </p:stCondLst>
                                  <p:childTnLst>
                                    <p:set>
                                      <p:cBhvr>
                                        <p:cTn id="37" dur="1" fill="hold">
                                          <p:stCondLst>
                                            <p:cond delay="0"/>
                                          </p:stCondLst>
                                        </p:cTn>
                                        <p:tgtEl>
                                          <p:spTgt spid="61451"/>
                                        </p:tgtEl>
                                        <p:attrNameLst>
                                          <p:attrName>style.visibility</p:attrName>
                                        </p:attrNameLst>
                                      </p:cBhvr>
                                      <p:to>
                                        <p:strVal val="visible"/>
                                      </p:to>
                                    </p:set>
                                    <p:anim calcmode="lin" valueType="num">
                                      <p:cBhvr>
                                        <p:cTn id="38" dur="500" fill="hold"/>
                                        <p:tgtEl>
                                          <p:spTgt spid="61451"/>
                                        </p:tgtEl>
                                        <p:attrNameLst>
                                          <p:attrName>ppt_x</p:attrName>
                                        </p:attrNameLst>
                                      </p:cBhvr>
                                      <p:tavLst>
                                        <p:tav tm="0">
                                          <p:val>
                                            <p:strVal val="#ppt_x"/>
                                          </p:val>
                                        </p:tav>
                                        <p:tav tm="100000">
                                          <p:val>
                                            <p:strVal val="#ppt_x"/>
                                          </p:val>
                                        </p:tav>
                                      </p:tavLst>
                                    </p:anim>
                                    <p:anim calcmode="lin" valueType="num">
                                      <p:cBhvr>
                                        <p:cTn id="39" dur="500" fill="hold"/>
                                        <p:tgtEl>
                                          <p:spTgt spid="61451"/>
                                        </p:tgtEl>
                                        <p:attrNameLst>
                                          <p:attrName>ppt_y</p:attrName>
                                        </p:attrNameLst>
                                      </p:cBhvr>
                                      <p:tavLst>
                                        <p:tav tm="0">
                                          <p:val>
                                            <p:strVal val="#ppt_y+#ppt_h/2"/>
                                          </p:val>
                                        </p:tav>
                                        <p:tav tm="100000">
                                          <p:val>
                                            <p:strVal val="#ppt_y"/>
                                          </p:val>
                                        </p:tav>
                                      </p:tavLst>
                                    </p:anim>
                                    <p:anim calcmode="lin" valueType="num">
                                      <p:cBhvr>
                                        <p:cTn id="40" dur="500" fill="hold"/>
                                        <p:tgtEl>
                                          <p:spTgt spid="61451"/>
                                        </p:tgtEl>
                                        <p:attrNameLst>
                                          <p:attrName>ppt_w</p:attrName>
                                        </p:attrNameLst>
                                      </p:cBhvr>
                                      <p:tavLst>
                                        <p:tav tm="0">
                                          <p:val>
                                            <p:strVal val="#ppt_w"/>
                                          </p:val>
                                        </p:tav>
                                        <p:tav tm="100000">
                                          <p:val>
                                            <p:strVal val="#ppt_w"/>
                                          </p:val>
                                        </p:tav>
                                      </p:tavLst>
                                    </p:anim>
                                    <p:anim calcmode="lin" valueType="num">
                                      <p:cBhvr>
                                        <p:cTn id="41" dur="500" fill="hold"/>
                                        <p:tgtEl>
                                          <p:spTgt spid="614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utoUpdateAnimBg="0"/>
      <p:bldP spid="61445" grpId="0" autoUpdateAnimBg="0"/>
      <p:bldP spid="61446" grpId="0" autoUpdateAnimBg="0"/>
      <p:bldP spid="61447" grpId="0" autoUpdateAnimBg="0"/>
      <p:bldP spid="61448" grpId="0" animBg="1"/>
      <p:bldP spid="61449" grpId="0" animBg="1"/>
      <p:bldP spid="61450" grpId="0" animBg="1"/>
      <p:bldP spid="61451"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04800"/>
            <a:ext cx="8229600" cy="1143000"/>
          </a:xfrm>
        </p:spPr>
        <p:txBody>
          <a:bodyPr/>
          <a:lstStyle/>
          <a:p>
            <a:r>
              <a:rPr lang="en-US" sz="4000" b="1">
                <a:effectLst>
                  <a:outerShdw blurRad="38100" dist="38100" dir="2700000" algn="tl">
                    <a:srgbClr val="FFFFFF"/>
                  </a:outerShdw>
                </a:effectLst>
              </a:rPr>
              <a:t>Mary Wollstonecraft (1759–1797)</a:t>
            </a:r>
            <a:endParaRPr lang="en-US" b="1">
              <a:effectLst>
                <a:outerShdw blurRad="38100" dist="38100" dir="2700000" algn="tl">
                  <a:srgbClr val="FFFFFF"/>
                </a:outerShdw>
              </a:effectLst>
            </a:endParaRPr>
          </a:p>
        </p:txBody>
      </p:sp>
      <p:sp>
        <p:nvSpPr>
          <p:cNvPr id="11267" name="Rectangle 3"/>
          <p:cNvSpPr>
            <a:spLocks noGrp="1" noChangeArrowheads="1"/>
          </p:cNvSpPr>
          <p:nvPr>
            <p:ph type="body" idx="1"/>
          </p:nvPr>
        </p:nvSpPr>
        <p:spPr>
          <a:xfrm>
            <a:off x="304800" y="1524000"/>
            <a:ext cx="8229600" cy="4525963"/>
          </a:xfrm>
        </p:spPr>
        <p:txBody>
          <a:bodyPr/>
          <a:lstStyle/>
          <a:p>
            <a:pPr>
              <a:buFontTx/>
              <a:buChar char="•"/>
            </a:pPr>
            <a:r>
              <a:rPr lang="en-US"/>
              <a:t>Early spokesperson for </a:t>
            </a:r>
            <a:r>
              <a:rPr lang="en-US" b="1"/>
              <a:t>Women’s Rights</a:t>
            </a:r>
            <a:endParaRPr lang="en-US"/>
          </a:p>
          <a:p>
            <a:pPr>
              <a:buFontTx/>
              <a:buChar char="•"/>
            </a:pPr>
            <a:endParaRPr lang="en-US"/>
          </a:p>
          <a:p>
            <a:pPr>
              <a:buFontTx/>
              <a:buChar char="•"/>
            </a:pPr>
            <a:r>
              <a:rPr lang="en-US" b="1">
                <a:solidFill>
                  <a:srgbClr val="00CC00"/>
                </a:solidFill>
              </a:rPr>
              <a:t>Argued that women should have the                     same rights as men</a:t>
            </a:r>
            <a:r>
              <a:rPr lang="en-US"/>
              <a:t> </a:t>
            </a:r>
          </a:p>
          <a:p>
            <a:pPr lvl="1">
              <a:buFontTx/>
              <a:buChar char="–"/>
            </a:pPr>
            <a:r>
              <a:rPr lang="en-US"/>
              <a:t>Governments should extend political                rights to women</a:t>
            </a:r>
          </a:p>
          <a:p>
            <a:pPr lvl="1">
              <a:buFontTx/>
              <a:buChar char="–"/>
            </a:pPr>
            <a:r>
              <a:rPr lang="en-US"/>
              <a:t>Women should enjoy educational freedoms </a:t>
            </a:r>
          </a:p>
          <a:p>
            <a:pPr>
              <a:buFontTx/>
              <a:buChar char="•"/>
            </a:pPr>
            <a:endParaRPr lang="en-US"/>
          </a:p>
          <a:p>
            <a:pPr>
              <a:buFontTx/>
              <a:buChar char="•"/>
            </a:pPr>
            <a:r>
              <a:rPr lang="en-US"/>
              <a:t>Wrote: </a:t>
            </a:r>
            <a:r>
              <a:rPr lang="en-US" i="1"/>
              <a:t>A Vindication of the Rights of Woman </a:t>
            </a:r>
            <a:r>
              <a:rPr lang="en-US"/>
              <a:t>in </a:t>
            </a:r>
            <a:r>
              <a:rPr lang="en-US" i="1"/>
              <a:t>1792</a:t>
            </a:r>
          </a:p>
        </p:txBody>
      </p:sp>
      <p:pic>
        <p:nvPicPr>
          <p:cNvPr id="11269" name="Picture 5" descr="File:Marywollstonecraft.jpg">
            <a:hlinkClick r:id="rId2"/>
          </p:cNvPr>
          <p:cNvPicPr>
            <a:picLocks noChangeAspect="1" noChangeArrowheads="1"/>
          </p:cNvPicPr>
          <p:nvPr/>
        </p:nvPicPr>
        <p:blipFill>
          <a:blip r:embed="rId3" cstate="print"/>
          <a:srcRect/>
          <a:stretch>
            <a:fillRect/>
          </a:stretch>
        </p:blipFill>
        <p:spPr bwMode="auto">
          <a:xfrm>
            <a:off x="6832600" y="1524000"/>
            <a:ext cx="2311400" cy="28194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0"/>
            <a:ext cx="8229600" cy="1143000"/>
          </a:xfrm>
        </p:spPr>
        <p:txBody>
          <a:bodyPr/>
          <a:lstStyle/>
          <a:p>
            <a:r>
              <a:rPr lang="en-US" sz="4000" b="1">
                <a:effectLst>
                  <a:outerShdw blurRad="38100" dist="38100" dir="2700000" algn="tl">
                    <a:srgbClr val="FFFFFF"/>
                  </a:outerShdw>
                </a:effectLst>
              </a:rPr>
              <a:t>Adam Smith (1723–1790)</a:t>
            </a:r>
          </a:p>
        </p:txBody>
      </p:sp>
      <p:sp>
        <p:nvSpPr>
          <p:cNvPr id="49155" name="Rectangle 3"/>
          <p:cNvSpPr>
            <a:spLocks noGrp="1" noChangeArrowheads="1"/>
          </p:cNvSpPr>
          <p:nvPr>
            <p:ph type="body" idx="1"/>
          </p:nvPr>
        </p:nvSpPr>
        <p:spPr>
          <a:xfrm>
            <a:off x="228600" y="1219200"/>
            <a:ext cx="6858000" cy="5638800"/>
          </a:xfrm>
        </p:spPr>
        <p:txBody>
          <a:bodyPr/>
          <a:lstStyle/>
          <a:p>
            <a:pPr>
              <a:lnSpc>
                <a:spcPct val="80000"/>
              </a:lnSpc>
              <a:buFontTx/>
              <a:buChar char="•"/>
            </a:pPr>
            <a:r>
              <a:rPr lang="en-US" sz="2400"/>
              <a:t>The French Physiocrats (those who focused on economic reforms) and the Scottish philosopher Adam Smith founded modern economics</a:t>
            </a:r>
          </a:p>
          <a:p>
            <a:pPr>
              <a:lnSpc>
                <a:spcPct val="80000"/>
              </a:lnSpc>
              <a:buFontTx/>
              <a:buChar char="•"/>
            </a:pPr>
            <a:r>
              <a:rPr lang="en-US" sz="2400"/>
              <a:t>The Physiocrats believed that if people were free to pursue their economic self-interest, all society would benefit</a:t>
            </a:r>
          </a:p>
          <a:p>
            <a:pPr>
              <a:lnSpc>
                <a:spcPct val="80000"/>
              </a:lnSpc>
              <a:buFontTx/>
              <a:buChar char="•"/>
            </a:pPr>
            <a:r>
              <a:rPr lang="en-US" sz="2400"/>
              <a:t>They developed the doctrine of </a:t>
            </a:r>
            <a:r>
              <a:rPr lang="en-US" sz="2400" b="1">
                <a:solidFill>
                  <a:srgbClr val="00CC00"/>
                </a:solidFill>
              </a:rPr>
              <a:t>laissez-faire</a:t>
            </a:r>
            <a:r>
              <a:rPr lang="en-US" sz="2400" b="1"/>
              <a:t>,</a:t>
            </a:r>
            <a:r>
              <a:rPr lang="en-US" sz="2400"/>
              <a:t> which argued that the government should not interfere with natural economic processes by             imposing regulations (“</a:t>
            </a:r>
            <a:r>
              <a:rPr lang="en-US" sz="2400" b="1">
                <a:solidFill>
                  <a:srgbClr val="00CC00"/>
                </a:solidFill>
              </a:rPr>
              <a:t>hands off</a:t>
            </a:r>
            <a:r>
              <a:rPr lang="en-US" sz="2400"/>
              <a:t>”)</a:t>
            </a:r>
          </a:p>
          <a:p>
            <a:pPr lvl="1">
              <a:lnSpc>
                <a:spcPct val="80000"/>
              </a:lnSpc>
              <a:buFontTx/>
              <a:buChar char="–"/>
            </a:pPr>
            <a:r>
              <a:rPr lang="en-US" sz="2400"/>
              <a:t>Smith wrote about this in his                       book, </a:t>
            </a:r>
            <a:r>
              <a:rPr lang="en-US" sz="2400" i="1"/>
              <a:t>The Wealth of Nations</a:t>
            </a:r>
          </a:p>
          <a:p>
            <a:pPr>
              <a:lnSpc>
                <a:spcPct val="80000"/>
              </a:lnSpc>
              <a:buFontTx/>
              <a:buChar char="•"/>
            </a:pPr>
            <a:r>
              <a:rPr lang="en-US" sz="2400"/>
              <a:t>This policy replaced that of                     mercantilism, which required                  government regulation of the                       economy to achieve a favorable                     balance of trade</a:t>
            </a:r>
          </a:p>
        </p:txBody>
      </p:sp>
      <p:pic>
        <p:nvPicPr>
          <p:cNvPr id="49156" name="Picture 4"/>
          <p:cNvPicPr>
            <a:picLocks noChangeAspect="1" noChangeArrowheads="1"/>
          </p:cNvPicPr>
          <p:nvPr/>
        </p:nvPicPr>
        <p:blipFill>
          <a:blip r:embed="rId2" cstate="print"/>
          <a:srcRect/>
          <a:stretch>
            <a:fillRect/>
          </a:stretch>
        </p:blipFill>
        <p:spPr bwMode="auto">
          <a:xfrm>
            <a:off x="5410200" y="4038600"/>
            <a:ext cx="3543300" cy="265747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b="1">
                <a:effectLst>
                  <a:outerShdw blurRad="38100" dist="38100" dir="2700000" algn="tl">
                    <a:srgbClr val="FFFFFF"/>
                  </a:outerShdw>
                </a:effectLst>
              </a:rPr>
              <a:t>Essential Understanding</a:t>
            </a:r>
          </a:p>
        </p:txBody>
      </p:sp>
      <p:sp>
        <p:nvSpPr>
          <p:cNvPr id="88067" name="Rectangle 3"/>
          <p:cNvSpPr>
            <a:spLocks noGrp="1" noChangeArrowheads="1"/>
          </p:cNvSpPr>
          <p:nvPr>
            <p:ph type="body" idx="1"/>
          </p:nvPr>
        </p:nvSpPr>
        <p:spPr/>
        <p:txBody>
          <a:bodyPr/>
          <a:lstStyle/>
          <a:p>
            <a:pPr algn="ctr"/>
            <a:endParaRPr lang="en-US" dirty="0"/>
          </a:p>
          <a:p>
            <a:pPr algn="ctr"/>
            <a:r>
              <a:rPr lang="en-US" dirty="0"/>
              <a:t>Enlightenment thinkers believed that human progress was possible through the application of scientific </a:t>
            </a:r>
            <a:r>
              <a:rPr lang="en-US" dirty="0" smtClean="0"/>
              <a:t>knowledge, reason, and logic </a:t>
            </a:r>
            <a:r>
              <a:rPr lang="en-US" dirty="0"/>
              <a:t>to issues of law and government.  Enlightenment ideas influenced the leaders of the American Revolution and the writing of the Declaration of Independence.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304800"/>
            <a:ext cx="8229600" cy="1143000"/>
          </a:xfrm>
        </p:spPr>
        <p:txBody>
          <a:bodyPr/>
          <a:lstStyle/>
          <a:p>
            <a:r>
              <a:rPr lang="en-US" sz="4000" b="1">
                <a:effectLst>
                  <a:outerShdw blurRad="38100" dist="38100" dir="2700000" algn="tl">
                    <a:srgbClr val="FFFFFF"/>
                  </a:outerShdw>
                </a:effectLst>
              </a:rPr>
              <a:t>Adam Smith</a:t>
            </a:r>
          </a:p>
        </p:txBody>
      </p:sp>
      <p:sp>
        <p:nvSpPr>
          <p:cNvPr id="52227" name="Rectangle 3"/>
          <p:cNvSpPr>
            <a:spLocks noGrp="1" noChangeArrowheads="1"/>
          </p:cNvSpPr>
          <p:nvPr>
            <p:ph type="body" idx="1"/>
          </p:nvPr>
        </p:nvSpPr>
        <p:spPr/>
        <p:txBody>
          <a:bodyPr/>
          <a:lstStyle/>
          <a:p>
            <a:pPr>
              <a:buFontTx/>
              <a:buChar char="•"/>
            </a:pPr>
            <a:r>
              <a:rPr lang="en-US"/>
              <a:t>Smith said the government had only three legitimate functions: protecting society from invasion (army), defending citizens from injustice (police), and maintaining public works like roads and canals that private individuals could not afford</a:t>
            </a:r>
            <a:endParaRPr lang="en-US" b="1" i="1"/>
          </a:p>
        </p:txBody>
      </p:sp>
      <p:pic>
        <p:nvPicPr>
          <p:cNvPr id="52229" name="Picture 5" descr="adamsmith"/>
          <p:cNvPicPr>
            <a:picLocks noChangeAspect="1" noChangeArrowheads="1"/>
          </p:cNvPicPr>
          <p:nvPr/>
        </p:nvPicPr>
        <p:blipFill>
          <a:blip r:embed="rId2" cstate="print"/>
          <a:srcRect/>
          <a:stretch>
            <a:fillRect/>
          </a:stretch>
        </p:blipFill>
        <p:spPr bwMode="auto">
          <a:xfrm>
            <a:off x="3733800" y="3962400"/>
            <a:ext cx="2438400" cy="2438400"/>
          </a:xfrm>
          <a:prstGeom prst="rect">
            <a:avLst/>
          </a:prstGeom>
          <a:noFill/>
        </p:spPr>
      </p:pic>
      <p:pic>
        <p:nvPicPr>
          <p:cNvPr id="52231" name="Picture 7" descr="300px-Wealth_of_Nations_title"/>
          <p:cNvPicPr>
            <a:picLocks noChangeAspect="1" noChangeArrowheads="1"/>
          </p:cNvPicPr>
          <p:nvPr/>
        </p:nvPicPr>
        <p:blipFill>
          <a:blip r:embed="rId3" cstate="print"/>
          <a:srcRect/>
          <a:stretch>
            <a:fillRect/>
          </a:stretch>
        </p:blipFill>
        <p:spPr bwMode="auto">
          <a:xfrm>
            <a:off x="6477000" y="3505200"/>
            <a:ext cx="2074863" cy="29718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cstate="print">
            <a:lum bright="70000" contrast="-70000"/>
          </a:blip>
          <a:srcRect b="10249"/>
          <a:stretch>
            <a:fillRect/>
          </a:stretch>
        </p:blipFill>
        <p:spPr bwMode="auto">
          <a:xfrm>
            <a:off x="0" y="0"/>
            <a:ext cx="9144000" cy="6858000"/>
          </a:xfrm>
          <a:prstGeom prst="rect">
            <a:avLst/>
          </a:prstGeom>
          <a:noFill/>
          <a:ln w="9525">
            <a:noFill/>
            <a:miter lim="800000"/>
            <a:headEnd/>
            <a:tailEnd/>
          </a:ln>
          <a:effectLst/>
        </p:spPr>
      </p:pic>
      <p:sp>
        <p:nvSpPr>
          <p:cNvPr id="76803" name="Rectangle 3"/>
          <p:cNvSpPr>
            <a:spLocks noChangeArrowheads="1"/>
          </p:cNvSpPr>
          <p:nvPr/>
        </p:nvSpPr>
        <p:spPr bwMode="auto">
          <a:xfrm>
            <a:off x="0" y="1143000"/>
            <a:ext cx="6096000" cy="5754688"/>
          </a:xfrm>
          <a:prstGeom prst="rect">
            <a:avLst/>
          </a:prstGeom>
          <a:noFill/>
          <a:ln w="76200">
            <a:solidFill>
              <a:srgbClr val="A50021"/>
            </a:solidFill>
            <a:miter lim="800000"/>
            <a:headEnd/>
            <a:tailEnd/>
          </a:ln>
          <a:effectLst/>
        </p:spPr>
        <p:txBody>
          <a:bodyPr>
            <a:spAutoFit/>
          </a:bodyPr>
          <a:lstStyle/>
          <a:p>
            <a:pPr algn="ctr" eaLnBrk="0" hangingPunct="0"/>
            <a:r>
              <a:rPr lang="en-US" sz="2800" b="1" u="sng">
                <a:solidFill>
                  <a:srgbClr val="A50021"/>
                </a:solidFill>
                <a:latin typeface="Times New Roman" pitchFamily="18" charset="0"/>
              </a:rPr>
              <a:t>The  Wealth  of  Nations (1776)</a:t>
            </a:r>
            <a:endParaRPr lang="en-US" sz="2400" b="1">
              <a:solidFill>
                <a:srgbClr val="000066"/>
              </a:solidFill>
              <a:latin typeface="Times New Roman" pitchFamily="18" charset="0"/>
            </a:endParaRPr>
          </a:p>
          <a:p>
            <a:pPr eaLnBrk="0" hangingPunct="0"/>
            <a:r>
              <a:rPr lang="en-US" sz="2600" b="1">
                <a:solidFill>
                  <a:srgbClr val="000066"/>
                </a:solidFill>
                <a:latin typeface="Times New Roman" pitchFamily="18" charset="0"/>
              </a:rPr>
              <a:t>In his famous treatise, </a:t>
            </a:r>
            <a:r>
              <a:rPr lang="en-US" sz="2600" b="1" i="1">
                <a:solidFill>
                  <a:srgbClr val="000066"/>
                </a:solidFill>
                <a:latin typeface="Times New Roman" pitchFamily="18" charset="0"/>
              </a:rPr>
              <a:t>The Wealth of Nations,</a:t>
            </a:r>
            <a:r>
              <a:rPr lang="en-US" sz="2600" b="1">
                <a:solidFill>
                  <a:srgbClr val="000066"/>
                </a:solidFill>
                <a:latin typeface="Times New Roman" pitchFamily="18" charset="0"/>
              </a:rPr>
              <a:t> Adam Smith argued that private competition free from regulation produces and distributes wealth better than government-regulated markets. Since 1776, when Smith produced his work, his argument has been used to justify capitalism and discourage government intervention in trade and exchange. Smith believed that private businesses seeking their own interests organize the economy most efficiently, “as if by an invisible hand.” </a:t>
            </a:r>
          </a:p>
        </p:txBody>
      </p:sp>
      <p:sp>
        <p:nvSpPr>
          <p:cNvPr id="76804" name="Text Box 4"/>
          <p:cNvSpPr txBox="1">
            <a:spLocks noChangeArrowheads="1"/>
          </p:cNvSpPr>
          <p:nvPr/>
        </p:nvSpPr>
        <p:spPr bwMode="auto">
          <a:xfrm>
            <a:off x="0" y="0"/>
            <a:ext cx="4040188" cy="595313"/>
          </a:xfrm>
          <a:prstGeom prst="rect">
            <a:avLst/>
          </a:prstGeom>
          <a:solidFill>
            <a:srgbClr val="FFFF00"/>
          </a:solidFill>
          <a:ln w="76200">
            <a:solidFill>
              <a:srgbClr val="A50021"/>
            </a:solidFill>
            <a:miter lim="800000"/>
            <a:headEnd/>
            <a:tailEnd/>
          </a:ln>
          <a:effectLst/>
        </p:spPr>
        <p:txBody>
          <a:bodyPr wrap="none">
            <a:spAutoFit/>
          </a:bodyPr>
          <a:lstStyle/>
          <a:p>
            <a:pPr eaLnBrk="0" hangingPunct="0"/>
            <a:r>
              <a:rPr lang="en-US" sz="2800" b="1" i="1">
                <a:solidFill>
                  <a:srgbClr val="A50021"/>
                </a:solidFill>
                <a:latin typeface="Times New Roman" pitchFamily="18" charset="0"/>
              </a:rPr>
              <a:t>Laissez-faire (Capitalism)</a:t>
            </a:r>
            <a:endParaRPr lang="en-US" sz="2400">
              <a:solidFill>
                <a:srgbClr val="A50021"/>
              </a:solidFill>
              <a:latin typeface="Times New Roman" pitchFamily="18" charset="0"/>
            </a:endParaRPr>
          </a:p>
        </p:txBody>
      </p:sp>
      <p:pic>
        <p:nvPicPr>
          <p:cNvPr id="76805" name="Picture 5"/>
          <p:cNvPicPr>
            <a:picLocks noChangeAspect="1" noChangeArrowheads="1"/>
          </p:cNvPicPr>
          <p:nvPr/>
        </p:nvPicPr>
        <p:blipFill>
          <a:blip r:embed="rId2" cstate="print"/>
          <a:srcRect t="5945" b="10139"/>
          <a:stretch>
            <a:fillRect/>
          </a:stretch>
        </p:blipFill>
        <p:spPr bwMode="auto">
          <a:xfrm>
            <a:off x="6781800" y="76200"/>
            <a:ext cx="2286000" cy="2286000"/>
          </a:xfrm>
          <a:prstGeom prst="rect">
            <a:avLst/>
          </a:prstGeom>
          <a:noFill/>
          <a:ln w="76200">
            <a:solidFill>
              <a:srgbClr val="A50021"/>
            </a:solidFill>
            <a:miter lim="800000"/>
            <a:headEnd/>
            <a:tailEnd/>
          </a:ln>
          <a:effectLst/>
        </p:spPr>
      </p:pic>
      <p:sp>
        <p:nvSpPr>
          <p:cNvPr id="76806" name="Text Box 6"/>
          <p:cNvSpPr txBox="1">
            <a:spLocks noChangeArrowheads="1"/>
          </p:cNvSpPr>
          <p:nvPr/>
        </p:nvSpPr>
        <p:spPr bwMode="auto">
          <a:xfrm>
            <a:off x="6781800" y="1895475"/>
            <a:ext cx="2362200" cy="466725"/>
          </a:xfrm>
          <a:prstGeom prst="rect">
            <a:avLst/>
          </a:prstGeom>
          <a:solidFill>
            <a:srgbClr val="FF7C80"/>
          </a:solidFill>
          <a:ln w="9525">
            <a:solidFill>
              <a:srgbClr val="660033"/>
            </a:solidFill>
            <a:miter lim="800000"/>
            <a:headEnd/>
            <a:tailEnd/>
          </a:ln>
          <a:effectLst/>
        </p:spPr>
        <p:txBody>
          <a:bodyPr>
            <a:spAutoFit/>
          </a:bodyPr>
          <a:lstStyle/>
          <a:p>
            <a:pPr algn="ctr" eaLnBrk="0" hangingPunct="0"/>
            <a:r>
              <a:rPr lang="en-US" sz="2400" b="1">
                <a:solidFill>
                  <a:srgbClr val="660033"/>
                </a:solidFill>
                <a:latin typeface="Times New Roman" pitchFamily="18" charset="0"/>
              </a:rPr>
              <a:t>Adam Smith</a:t>
            </a:r>
          </a:p>
        </p:txBody>
      </p:sp>
    </p:spTree>
  </p:cSld>
  <p:clrMapOvr>
    <a:masterClrMapping/>
  </p:clrMapOvr>
  <p:transition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76804"/>
                                        </p:tgtEl>
                                        <p:attrNameLst>
                                          <p:attrName>style.visibility</p:attrName>
                                        </p:attrNameLst>
                                      </p:cBhvr>
                                      <p:to>
                                        <p:strVal val="visible"/>
                                      </p:to>
                                    </p:set>
                                    <p:anim calcmode="lin" valueType="num">
                                      <p:cBhvr additive="base">
                                        <p:cTn id="7" dur="500" fill="hold"/>
                                        <p:tgtEl>
                                          <p:spTgt spid="76804"/>
                                        </p:tgtEl>
                                        <p:attrNameLst>
                                          <p:attrName>ppt_x</p:attrName>
                                        </p:attrNameLst>
                                      </p:cBhvr>
                                      <p:tavLst>
                                        <p:tav tm="0">
                                          <p:val>
                                            <p:strVal val="0-#ppt_w/2"/>
                                          </p:val>
                                        </p:tav>
                                        <p:tav tm="100000">
                                          <p:val>
                                            <p:strVal val="#ppt_x"/>
                                          </p:val>
                                        </p:tav>
                                      </p:tavLst>
                                    </p:anim>
                                    <p:anim calcmode="lin" valueType="num">
                                      <p:cBhvr additive="base">
                                        <p:cTn id="8" dur="500" fill="hold"/>
                                        <p:tgtEl>
                                          <p:spTgt spid="7680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 presetClass="entr" presetSubtype="5" fill="hold" nodeType="afterEffect">
                                  <p:stCondLst>
                                    <p:cond delay="0"/>
                                  </p:stCondLst>
                                  <p:childTnLst>
                                    <p:set>
                                      <p:cBhvr>
                                        <p:cTn id="11" dur="1" fill="hold">
                                          <p:stCondLst>
                                            <p:cond delay="0"/>
                                          </p:stCondLst>
                                        </p:cTn>
                                        <p:tgtEl>
                                          <p:spTgt spid="76805"/>
                                        </p:tgtEl>
                                        <p:attrNameLst>
                                          <p:attrName>style.visibility</p:attrName>
                                        </p:attrNameLst>
                                      </p:cBhvr>
                                      <p:to>
                                        <p:strVal val="visible"/>
                                      </p:to>
                                    </p:set>
                                    <p:animEffect transition="in" filter="checkerboard(down)">
                                      <p:cBhvr>
                                        <p:cTn id="12" dur="500"/>
                                        <p:tgtEl>
                                          <p:spTgt spid="76805"/>
                                        </p:tgtEl>
                                      </p:cBhvr>
                                    </p:animEffec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499"/>
                                          </p:stCondLst>
                                        </p:cTn>
                                        <p:tgtEl>
                                          <p:spTgt spid="76806"/>
                                        </p:tgtEl>
                                        <p:attrNameLst>
                                          <p:attrName>style.visibility</p:attrName>
                                        </p:attrNameLst>
                                      </p:cBhvr>
                                      <p:to>
                                        <p:strVal val="visible"/>
                                      </p:to>
                                    </p:set>
                                  </p:childTnLst>
                                </p:cTn>
                              </p:par>
                            </p:childTnLst>
                          </p:cTn>
                        </p:par>
                        <p:par>
                          <p:cTn id="16" fill="hold">
                            <p:stCondLst>
                              <p:cond delay="1500"/>
                            </p:stCondLst>
                            <p:childTnLst>
                              <p:par>
                                <p:cTn id="17" presetID="2" presetClass="entr" presetSubtype="12" fill="hold" grpId="0" nodeType="afterEffect">
                                  <p:stCondLst>
                                    <p:cond delay="0"/>
                                  </p:stCondLst>
                                  <p:childTnLst>
                                    <p:set>
                                      <p:cBhvr>
                                        <p:cTn id="18" dur="1" fill="hold">
                                          <p:stCondLst>
                                            <p:cond delay="0"/>
                                          </p:stCondLst>
                                        </p:cTn>
                                        <p:tgtEl>
                                          <p:spTgt spid="76803"/>
                                        </p:tgtEl>
                                        <p:attrNameLst>
                                          <p:attrName>style.visibility</p:attrName>
                                        </p:attrNameLst>
                                      </p:cBhvr>
                                      <p:to>
                                        <p:strVal val="visible"/>
                                      </p:to>
                                    </p:set>
                                    <p:anim calcmode="lin" valueType="num">
                                      <p:cBhvr additive="base">
                                        <p:cTn id="19" dur="500" fill="hold"/>
                                        <p:tgtEl>
                                          <p:spTgt spid="76803"/>
                                        </p:tgtEl>
                                        <p:attrNameLst>
                                          <p:attrName>ppt_x</p:attrName>
                                        </p:attrNameLst>
                                      </p:cBhvr>
                                      <p:tavLst>
                                        <p:tav tm="0">
                                          <p:val>
                                            <p:strVal val="0-#ppt_w/2"/>
                                          </p:val>
                                        </p:tav>
                                        <p:tav tm="100000">
                                          <p:val>
                                            <p:strVal val="#ppt_x"/>
                                          </p:val>
                                        </p:tav>
                                      </p:tavLst>
                                    </p:anim>
                                    <p:anim calcmode="lin" valueType="num">
                                      <p:cBhvr additive="base">
                                        <p:cTn id="20" dur="500" fill="hold"/>
                                        <p:tgtEl>
                                          <p:spTgt spid="768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nimBg="1" autoUpdateAnimBg="0"/>
      <p:bldP spid="76804" grpId="0" animBg="1" autoUpdateAnimBg="0"/>
      <p:bldP spid="76806"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b="1">
                <a:effectLst>
                  <a:outerShdw blurRad="38100" dist="38100" dir="2700000" algn="tl">
                    <a:srgbClr val="FFFFFF"/>
                  </a:outerShdw>
                </a:effectLst>
              </a:rPr>
              <a:t>Censorship</a:t>
            </a:r>
          </a:p>
        </p:txBody>
      </p:sp>
      <p:sp>
        <p:nvSpPr>
          <p:cNvPr id="107523" name="Rectangle 3"/>
          <p:cNvSpPr>
            <a:spLocks noGrp="1" noChangeArrowheads="1"/>
          </p:cNvSpPr>
          <p:nvPr>
            <p:ph type="body" idx="1"/>
          </p:nvPr>
        </p:nvSpPr>
        <p:spPr>
          <a:xfrm>
            <a:off x="457200" y="1600200"/>
            <a:ext cx="3962400" cy="4525963"/>
          </a:xfrm>
        </p:spPr>
        <p:txBody>
          <a:bodyPr/>
          <a:lstStyle/>
          <a:p>
            <a:pPr algn="ctr"/>
            <a:r>
              <a:rPr lang="en-US"/>
              <a:t>Some government and church authorities felt they had a sacred duty to defend the old order so they waged a war of </a:t>
            </a:r>
            <a:r>
              <a:rPr lang="en-US" b="1">
                <a:solidFill>
                  <a:srgbClr val="00CC00"/>
                </a:solidFill>
              </a:rPr>
              <a:t>censorship</a:t>
            </a:r>
            <a:r>
              <a:rPr lang="en-US"/>
              <a:t>, or restricting access to ideas and information; however, ideas spread regardless</a:t>
            </a:r>
          </a:p>
          <a:p>
            <a:endParaRPr lang="en-US"/>
          </a:p>
        </p:txBody>
      </p:sp>
      <p:pic>
        <p:nvPicPr>
          <p:cNvPr id="107524" name="Picture 4"/>
          <p:cNvPicPr>
            <a:picLocks noChangeAspect="1" noChangeArrowheads="1"/>
          </p:cNvPicPr>
          <p:nvPr/>
        </p:nvPicPr>
        <p:blipFill>
          <a:blip r:embed="rId2" cstate="print"/>
          <a:srcRect/>
          <a:stretch>
            <a:fillRect/>
          </a:stretch>
        </p:blipFill>
        <p:spPr bwMode="auto">
          <a:xfrm>
            <a:off x="4776788" y="1447800"/>
            <a:ext cx="3943350" cy="51054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ctrTitle"/>
          </p:nvPr>
        </p:nvSpPr>
        <p:spPr/>
        <p:txBody>
          <a:bodyPr/>
          <a:lstStyle/>
          <a:p>
            <a:r>
              <a:rPr lang="en-US" sz="4800" b="1" i="1">
                <a:solidFill>
                  <a:srgbClr val="DAB000"/>
                </a:solidFill>
                <a:effectLst>
                  <a:outerShdw blurRad="38100" dist="38100" dir="2700000" algn="tl">
                    <a:srgbClr val="000000"/>
                  </a:outerShdw>
                </a:effectLst>
              </a:rPr>
              <a:t>Enlightened</a:t>
            </a:r>
            <a:br>
              <a:rPr lang="en-US" sz="4800" b="1" i="1">
                <a:solidFill>
                  <a:srgbClr val="DAB000"/>
                </a:solidFill>
                <a:effectLst>
                  <a:outerShdw blurRad="38100" dist="38100" dir="2700000" algn="tl">
                    <a:srgbClr val="000000"/>
                  </a:outerShdw>
                </a:effectLst>
              </a:rPr>
            </a:br>
            <a:r>
              <a:rPr lang="en-US" sz="4800" b="1" i="1">
                <a:solidFill>
                  <a:srgbClr val="DAB000"/>
                </a:solidFill>
                <a:effectLst>
                  <a:outerShdw blurRad="38100" dist="38100" dir="2700000" algn="tl">
                    <a:srgbClr val="000000"/>
                  </a:outerShdw>
                </a:effectLst>
              </a:rPr>
              <a:t>Despotism</a:t>
            </a:r>
          </a:p>
        </p:txBody>
      </p:sp>
      <p:sp>
        <p:nvSpPr>
          <p:cNvPr id="33797" name="Rectangle 5"/>
          <p:cNvSpPr>
            <a:spLocks noGrp="1" noChangeArrowheads="1"/>
          </p:cNvSpPr>
          <p:nvPr>
            <p:ph type="subTitle" idx="1"/>
          </p:nvPr>
        </p:nvSpPr>
        <p:spPr>
          <a:xfrm>
            <a:off x="1066800" y="3962400"/>
            <a:ext cx="7239000" cy="1752600"/>
          </a:xfrm>
        </p:spPr>
        <p:txBody>
          <a:bodyPr/>
          <a:lstStyle/>
          <a:p>
            <a:r>
              <a:rPr lang="en-US"/>
              <a:t>Despotism: rule by a despot or tyrant; cruel and arbitrary use of power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04800"/>
            <a:ext cx="8229600" cy="1143000"/>
          </a:xfrm>
        </p:spPr>
        <p:txBody>
          <a:bodyPr/>
          <a:lstStyle/>
          <a:p>
            <a:r>
              <a:rPr lang="en-US" b="1">
                <a:effectLst>
                  <a:outerShdw blurRad="38100" dist="38100" dir="2700000" algn="tl">
                    <a:srgbClr val="FFFFFF"/>
                  </a:outerShdw>
                </a:effectLst>
              </a:rPr>
              <a:t>Goals of Enlightened Rulers</a:t>
            </a:r>
          </a:p>
        </p:txBody>
      </p:sp>
      <p:sp>
        <p:nvSpPr>
          <p:cNvPr id="36867" name="Rectangle 3"/>
          <p:cNvSpPr>
            <a:spLocks noGrp="1" noChangeArrowheads="1"/>
          </p:cNvSpPr>
          <p:nvPr>
            <p:ph type="body" idx="1"/>
          </p:nvPr>
        </p:nvSpPr>
        <p:spPr/>
        <p:txBody>
          <a:bodyPr/>
          <a:lstStyle/>
          <a:p>
            <a:pPr eaLnBrk="0" hangingPunct="0">
              <a:spcBef>
                <a:spcPct val="0"/>
              </a:spcBef>
              <a:buFontTx/>
              <a:buChar char="•"/>
            </a:pPr>
            <a:r>
              <a:rPr lang="en-US" sz="2400"/>
              <a:t>Some monarchs did accept Enlightenment ideas.  They became </a:t>
            </a:r>
            <a:r>
              <a:rPr lang="en-US" sz="2400" b="1">
                <a:solidFill>
                  <a:srgbClr val="00CC00"/>
                </a:solidFill>
              </a:rPr>
              <a:t>enlightened despots</a:t>
            </a:r>
            <a:r>
              <a:rPr lang="en-US" sz="2400"/>
              <a:t>, or absolute rulers who used their  power to bring about political and social change (governed by Enlightenment principles while retaining royal power).</a:t>
            </a:r>
          </a:p>
          <a:p>
            <a:pPr>
              <a:lnSpc>
                <a:spcPct val="80000"/>
              </a:lnSpc>
              <a:buFontTx/>
              <a:buChar char="•"/>
            </a:pPr>
            <a:endParaRPr lang="en-US" sz="2400"/>
          </a:p>
          <a:p>
            <a:pPr>
              <a:lnSpc>
                <a:spcPct val="80000"/>
              </a:lnSpc>
              <a:buFontTx/>
              <a:buChar char="•"/>
            </a:pPr>
            <a:r>
              <a:rPr lang="en-US" sz="2400"/>
              <a:t>The Philosophes hoped to convince the ruling classes that reform was necessary and believed that enlightened rulers were to: establish and preserve natural rights; nurture the arts, sciences, and education; and to enforce the laws fairly over all subjects</a:t>
            </a:r>
          </a:p>
          <a:p>
            <a:pPr>
              <a:lnSpc>
                <a:spcPct val="80000"/>
              </a:lnSpc>
              <a:buFontTx/>
              <a:buChar char="•"/>
            </a:pPr>
            <a:endParaRPr lang="en-US" sz="2400"/>
          </a:p>
          <a:p>
            <a:pPr>
              <a:lnSpc>
                <a:spcPct val="80000"/>
              </a:lnSpc>
              <a:buFontTx/>
              <a:buChar char="•"/>
            </a:pPr>
            <a:r>
              <a:rPr lang="en-US" sz="2400"/>
              <a:t>Philosophes tried to influence rulers in </a:t>
            </a:r>
            <a:r>
              <a:rPr lang="en-US" sz="2400" b="1"/>
              <a:t>Prussia, Austria,</a:t>
            </a:r>
            <a:r>
              <a:rPr lang="en-US" sz="2400"/>
              <a:t> and </a:t>
            </a:r>
            <a:r>
              <a:rPr lang="en-US" sz="2400" b="1"/>
              <a:t>Russia </a:t>
            </a:r>
            <a:r>
              <a:rPr lang="en-US" sz="2400"/>
              <a:t>to make enlightened reforms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0"/>
            <a:ext cx="8229600" cy="1143000"/>
          </a:xfrm>
        </p:spPr>
        <p:txBody>
          <a:bodyPr/>
          <a:lstStyle/>
          <a:p>
            <a:r>
              <a:rPr lang="en-US" sz="4000" b="1">
                <a:effectLst>
                  <a:outerShdw blurRad="38100" dist="38100" dir="2700000" algn="tl">
                    <a:srgbClr val="FFFFFF"/>
                  </a:outerShdw>
                </a:effectLst>
              </a:rPr>
              <a:t>Frederick II the Great of Prussia </a:t>
            </a:r>
            <a:br>
              <a:rPr lang="en-US" sz="4000" b="1">
                <a:effectLst>
                  <a:outerShdw blurRad="38100" dist="38100" dir="2700000" algn="tl">
                    <a:srgbClr val="FFFFFF"/>
                  </a:outerShdw>
                </a:effectLst>
              </a:rPr>
            </a:br>
            <a:r>
              <a:rPr lang="en-US" sz="4000" b="1">
                <a:effectLst>
                  <a:outerShdw blurRad="38100" dist="38100" dir="2700000" algn="tl">
                    <a:srgbClr val="FFFFFF"/>
                  </a:outerShdw>
                </a:effectLst>
              </a:rPr>
              <a:t>(r. 1740-1786)</a:t>
            </a:r>
          </a:p>
        </p:txBody>
      </p:sp>
      <p:sp>
        <p:nvSpPr>
          <p:cNvPr id="37891" name="Rectangle 3"/>
          <p:cNvSpPr>
            <a:spLocks noGrp="1" noChangeArrowheads="1"/>
          </p:cNvSpPr>
          <p:nvPr>
            <p:ph type="body" idx="1"/>
          </p:nvPr>
        </p:nvSpPr>
        <p:spPr>
          <a:xfrm>
            <a:off x="457200" y="1295400"/>
            <a:ext cx="8229600" cy="5410200"/>
          </a:xfrm>
        </p:spPr>
        <p:txBody>
          <a:bodyPr/>
          <a:lstStyle/>
          <a:p>
            <a:pPr>
              <a:lnSpc>
                <a:spcPct val="80000"/>
              </a:lnSpc>
              <a:buFontTx/>
              <a:buChar char="•"/>
            </a:pPr>
            <a:r>
              <a:rPr lang="en-US" sz="2400"/>
              <a:t>One of Europe’s most cultured kings</a:t>
            </a:r>
          </a:p>
          <a:p>
            <a:pPr>
              <a:lnSpc>
                <a:spcPct val="80000"/>
              </a:lnSpc>
              <a:buFontTx/>
              <a:buChar char="•"/>
            </a:pPr>
            <a:endParaRPr lang="en-US" sz="2400"/>
          </a:p>
          <a:p>
            <a:pPr>
              <a:lnSpc>
                <a:spcPct val="80000"/>
              </a:lnSpc>
              <a:buFontTx/>
              <a:buChar char="•"/>
            </a:pPr>
            <a:r>
              <a:rPr lang="en-US" sz="2400"/>
              <a:t>He exerted extremely tight control over his subjects – still, he saw himself as the ‘first servant of the state,’ with a duty to work for the common good</a:t>
            </a:r>
          </a:p>
          <a:p>
            <a:pPr lvl="1">
              <a:lnSpc>
                <a:spcPct val="80000"/>
              </a:lnSpc>
              <a:buFontTx/>
              <a:buChar char="–"/>
            </a:pPr>
            <a:r>
              <a:rPr lang="en-US" sz="2400"/>
              <a:t>When the king wasn’t busy fighting wars, he had swamps drained &amp; forced peasants  to grow new crops such as potatoes</a:t>
            </a:r>
          </a:p>
          <a:p>
            <a:pPr lvl="1">
              <a:lnSpc>
                <a:spcPct val="80000"/>
              </a:lnSpc>
              <a:buFontTx/>
              <a:buChar char="–"/>
            </a:pPr>
            <a:r>
              <a:rPr lang="en-US" sz="2400"/>
              <a:t>He tolerated religious differences,                        welcoming victims of religious persecution</a:t>
            </a:r>
          </a:p>
          <a:p>
            <a:pPr lvl="1">
              <a:lnSpc>
                <a:spcPct val="80000"/>
              </a:lnSpc>
              <a:buFontTx/>
              <a:buChar char="–"/>
            </a:pPr>
            <a:r>
              <a:rPr lang="en-US" sz="2400"/>
              <a:t>He abolished torture, except in treason and                  murder cases, and granted limited freedom                         of speech and limited freedom of  the press</a:t>
            </a:r>
          </a:p>
          <a:p>
            <a:pPr>
              <a:lnSpc>
                <a:spcPct val="80000"/>
              </a:lnSpc>
              <a:buFontTx/>
              <a:buChar char="•"/>
            </a:pPr>
            <a:endParaRPr lang="en-US" sz="2400">
              <a:sym typeface="Symbol" pitchFamily="18" charset="2"/>
            </a:endParaRPr>
          </a:p>
          <a:p>
            <a:pPr>
              <a:lnSpc>
                <a:spcPct val="80000"/>
              </a:lnSpc>
              <a:buFontTx/>
              <a:buChar char="•"/>
            </a:pPr>
            <a:r>
              <a:rPr lang="en-US" sz="2400">
                <a:sym typeface="Symbol" pitchFamily="18" charset="2"/>
              </a:rPr>
              <a:t>In the end, however, Frederick desired a                        stronger monarchy and more power for himself</a:t>
            </a:r>
          </a:p>
        </p:txBody>
      </p:sp>
      <p:pic>
        <p:nvPicPr>
          <p:cNvPr id="37892" name="Picture 4" descr="Frederick the Great"/>
          <p:cNvPicPr>
            <a:picLocks noChangeAspect="1" noChangeArrowheads="1"/>
          </p:cNvPicPr>
          <p:nvPr/>
        </p:nvPicPr>
        <p:blipFill>
          <a:blip r:embed="rId2" cstate="print"/>
          <a:srcRect l="12000" r="2000"/>
          <a:stretch>
            <a:fillRect/>
          </a:stretch>
        </p:blipFill>
        <p:spPr bwMode="auto">
          <a:xfrm>
            <a:off x="6905625" y="3962400"/>
            <a:ext cx="1995488" cy="2514600"/>
          </a:xfrm>
          <a:prstGeom prst="rect">
            <a:avLst/>
          </a:prstGeom>
          <a:noFill/>
          <a:ln w="9525">
            <a:solidFill>
              <a:srgbClr val="FFFF66"/>
            </a:solid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0"/>
            <a:ext cx="8458200" cy="1143000"/>
          </a:xfrm>
        </p:spPr>
        <p:txBody>
          <a:bodyPr/>
          <a:lstStyle/>
          <a:p>
            <a:r>
              <a:rPr lang="en-US" sz="4000" b="1">
                <a:effectLst>
                  <a:outerShdw blurRad="38100" dist="38100" dir="2700000" algn="tl">
                    <a:srgbClr val="FFFFFF"/>
                  </a:outerShdw>
                </a:effectLst>
              </a:rPr>
              <a:t>Catherine the Great of  Russia</a:t>
            </a:r>
            <a:br>
              <a:rPr lang="en-US" sz="4000" b="1">
                <a:effectLst>
                  <a:outerShdw blurRad="38100" dist="38100" dir="2700000" algn="tl">
                    <a:srgbClr val="FFFFFF"/>
                  </a:outerShdw>
                </a:effectLst>
              </a:rPr>
            </a:br>
            <a:r>
              <a:rPr lang="en-US" sz="4000" b="1">
                <a:effectLst>
                  <a:outerShdw blurRad="38100" dist="38100" dir="2700000" algn="tl">
                    <a:srgbClr val="FFFFFF"/>
                  </a:outerShdw>
                </a:effectLst>
              </a:rPr>
              <a:t>(r. 1762-1796)</a:t>
            </a:r>
          </a:p>
        </p:txBody>
      </p:sp>
      <p:sp>
        <p:nvSpPr>
          <p:cNvPr id="32771" name="Rectangle 3"/>
          <p:cNvSpPr>
            <a:spLocks noGrp="1" noChangeArrowheads="1"/>
          </p:cNvSpPr>
          <p:nvPr>
            <p:ph type="body" idx="1"/>
          </p:nvPr>
        </p:nvSpPr>
        <p:spPr>
          <a:xfrm>
            <a:off x="457200" y="1295400"/>
            <a:ext cx="8458200" cy="5562600"/>
          </a:xfrm>
        </p:spPr>
        <p:txBody>
          <a:bodyPr/>
          <a:lstStyle/>
          <a:p>
            <a:pPr>
              <a:lnSpc>
                <a:spcPct val="90000"/>
              </a:lnSpc>
              <a:buFontTx/>
              <a:buChar char="•"/>
            </a:pPr>
            <a:r>
              <a:rPr lang="en-US"/>
              <a:t>She read the works of philosophes and exchanged letters with Voltaire and Diderot</a:t>
            </a:r>
          </a:p>
          <a:p>
            <a:pPr>
              <a:lnSpc>
                <a:spcPct val="90000"/>
              </a:lnSpc>
              <a:buFontTx/>
              <a:buChar char="•"/>
            </a:pPr>
            <a:r>
              <a:rPr lang="en-US"/>
              <a:t>Believed in the Enlightenment ideas of equality and liberty</a:t>
            </a:r>
          </a:p>
          <a:p>
            <a:pPr>
              <a:lnSpc>
                <a:spcPct val="90000"/>
              </a:lnSpc>
              <a:buFontTx/>
              <a:buChar char="•"/>
            </a:pPr>
            <a:r>
              <a:rPr lang="en-US"/>
              <a:t>She made limited reforms in law                                and government but ultimately                               didn’t want to give up power –                                when a serf revolt broke out, she                         ruthlessly suppressed it</a:t>
            </a:r>
          </a:p>
          <a:p>
            <a:pPr>
              <a:lnSpc>
                <a:spcPct val="90000"/>
              </a:lnSpc>
              <a:buFontTx/>
              <a:buChar char="•"/>
            </a:pPr>
            <a:r>
              <a:rPr lang="en-US"/>
              <a:t>In the end, she did not adopt                                Enlightenment reforms because                                         she needed the support of the                                 Russian nobility who opposed change</a:t>
            </a:r>
          </a:p>
        </p:txBody>
      </p:sp>
      <p:pic>
        <p:nvPicPr>
          <p:cNvPr id="32773" name="Picture 5" descr="catherine_II01"/>
          <p:cNvPicPr>
            <a:picLocks noChangeAspect="1" noChangeArrowheads="1"/>
          </p:cNvPicPr>
          <p:nvPr/>
        </p:nvPicPr>
        <p:blipFill>
          <a:blip r:embed="rId2" cstate="print"/>
          <a:srcRect/>
          <a:stretch>
            <a:fillRect/>
          </a:stretch>
        </p:blipFill>
        <p:spPr bwMode="auto">
          <a:xfrm>
            <a:off x="6238875" y="2590800"/>
            <a:ext cx="2905125" cy="370522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304800"/>
            <a:ext cx="8229600" cy="1143000"/>
          </a:xfrm>
        </p:spPr>
        <p:txBody>
          <a:bodyPr/>
          <a:lstStyle/>
          <a:p>
            <a:r>
              <a:rPr lang="en-US" sz="4000" b="1">
                <a:effectLst>
                  <a:outerShdw blurRad="38100" dist="38100" dir="2700000" algn="tl">
                    <a:srgbClr val="FFFFFF"/>
                  </a:outerShdw>
                </a:effectLst>
              </a:rPr>
              <a:t>Joseph II of Austria </a:t>
            </a:r>
            <a:br>
              <a:rPr lang="en-US" sz="4000" b="1">
                <a:effectLst>
                  <a:outerShdw blurRad="38100" dist="38100" dir="2700000" algn="tl">
                    <a:srgbClr val="FFFFFF"/>
                  </a:outerShdw>
                </a:effectLst>
              </a:rPr>
            </a:br>
            <a:r>
              <a:rPr lang="en-US" sz="4000" b="1">
                <a:effectLst>
                  <a:outerShdw blurRad="38100" dist="38100" dir="2700000" algn="tl">
                    <a:srgbClr val="FFFFFF"/>
                  </a:outerShdw>
                </a:effectLst>
              </a:rPr>
              <a:t>(r. 1765-1790)</a:t>
            </a:r>
          </a:p>
        </p:txBody>
      </p:sp>
      <p:sp>
        <p:nvSpPr>
          <p:cNvPr id="31747" name="Rectangle 3"/>
          <p:cNvSpPr>
            <a:spLocks noGrp="1" noChangeArrowheads="1"/>
          </p:cNvSpPr>
          <p:nvPr>
            <p:ph type="body" idx="1"/>
          </p:nvPr>
        </p:nvSpPr>
        <p:spPr>
          <a:xfrm>
            <a:off x="457200" y="1524000"/>
            <a:ext cx="8382000" cy="5334000"/>
          </a:xfrm>
        </p:spPr>
        <p:txBody>
          <a:bodyPr/>
          <a:lstStyle/>
          <a:p>
            <a:pPr>
              <a:buFontTx/>
              <a:buChar char="•"/>
            </a:pPr>
            <a:r>
              <a:rPr lang="en-US"/>
              <a:t>The most radical Enlightenment Despot</a:t>
            </a:r>
          </a:p>
          <a:p>
            <a:pPr>
              <a:buFontTx/>
              <a:buChar char="•"/>
            </a:pPr>
            <a:r>
              <a:rPr lang="en-US"/>
              <a:t>His mother was Maria Theresa</a:t>
            </a:r>
          </a:p>
          <a:p>
            <a:pPr>
              <a:buFontTx/>
              <a:buChar char="•"/>
            </a:pPr>
            <a:r>
              <a:rPr lang="en-US"/>
              <a:t>“Undercover Boss” (</a:t>
            </a:r>
            <a:r>
              <a:rPr lang="en-US" b="1">
                <a:solidFill>
                  <a:srgbClr val="00CC00"/>
                </a:solidFill>
              </a:rPr>
              <a:t>traveled in                                        disguise among his subjects to learn                                           of their problems</a:t>
            </a:r>
            <a:r>
              <a:rPr lang="en-US"/>
              <a:t>)</a:t>
            </a:r>
          </a:p>
          <a:p>
            <a:pPr>
              <a:buFontTx/>
              <a:buChar char="•"/>
            </a:pPr>
            <a:r>
              <a:rPr lang="en-US"/>
              <a:t>He recognized equality before the                             law and enacted reforms, including                        religious toleration and free press</a:t>
            </a:r>
          </a:p>
          <a:p>
            <a:pPr>
              <a:buFontTx/>
              <a:buChar char="•"/>
            </a:pPr>
            <a:r>
              <a:rPr lang="en-US"/>
              <a:t>His program largely failed</a:t>
            </a:r>
          </a:p>
          <a:p>
            <a:pPr>
              <a:buFontTx/>
              <a:buChar char="•"/>
            </a:pPr>
            <a:r>
              <a:rPr lang="en-US"/>
              <a:t>Nobles were alienated because of                                             the serfs’ being freed</a:t>
            </a:r>
          </a:p>
        </p:txBody>
      </p:sp>
      <p:pic>
        <p:nvPicPr>
          <p:cNvPr id="31748" name="Picture 4" descr="Joseph II - 2"/>
          <p:cNvPicPr>
            <a:picLocks noChangeAspect="1" noChangeArrowheads="1"/>
          </p:cNvPicPr>
          <p:nvPr/>
        </p:nvPicPr>
        <p:blipFill>
          <a:blip r:embed="rId2" cstate="print"/>
          <a:srcRect/>
          <a:stretch>
            <a:fillRect/>
          </a:stretch>
        </p:blipFill>
        <p:spPr bwMode="auto">
          <a:xfrm>
            <a:off x="6330950" y="1981200"/>
            <a:ext cx="2813050" cy="40386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b="1">
                <a:effectLst>
                  <a:outerShdw blurRad="38100" dist="38100" dir="2700000" algn="tl">
                    <a:srgbClr val="FFFFFF"/>
                  </a:outerShdw>
                </a:effectLst>
              </a:rPr>
              <a:t>Results of the Enlightenment</a:t>
            </a:r>
          </a:p>
        </p:txBody>
      </p:sp>
      <p:sp>
        <p:nvSpPr>
          <p:cNvPr id="41987" name="Rectangle 3"/>
          <p:cNvSpPr>
            <a:spLocks noGrp="1" noChangeArrowheads="1"/>
          </p:cNvSpPr>
          <p:nvPr>
            <p:ph type="body" idx="1"/>
          </p:nvPr>
        </p:nvSpPr>
        <p:spPr>
          <a:xfrm>
            <a:off x="457200" y="1600200"/>
            <a:ext cx="8229600" cy="5257800"/>
          </a:xfrm>
        </p:spPr>
        <p:txBody>
          <a:bodyPr/>
          <a:lstStyle/>
          <a:p>
            <a:pPr>
              <a:buFontTx/>
              <a:buChar char="•"/>
            </a:pPr>
            <a:r>
              <a:rPr lang="en-US"/>
              <a:t>Ideas about freedom and representative government inspired leaders in the American colonies to revolt and establish an independent republic (United States of America), which in turn influenced the French Revolution and the Latin American Revolutions</a:t>
            </a:r>
          </a:p>
          <a:p>
            <a:pPr>
              <a:buFontTx/>
              <a:buChar char="•"/>
            </a:pPr>
            <a:endParaRPr lang="en-US"/>
          </a:p>
          <a:p>
            <a:pPr>
              <a:buFontTx/>
              <a:buChar char="•"/>
            </a:pPr>
            <a:r>
              <a:rPr lang="en-US"/>
              <a:t>The Declaration of Independence, the Constitution of the United States, and the Bill of Rights incorporated Enlightenment ideas</a:t>
            </a:r>
          </a:p>
          <a:p>
            <a:pPr lvl="1">
              <a:buFontTx/>
              <a:buChar char="–"/>
            </a:pPr>
            <a:r>
              <a:rPr lang="en-US"/>
              <a:t>Can you identify some of the ideas?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b="1">
                <a:effectLst>
                  <a:outerShdw blurRad="38100" dist="38100" dir="2700000" algn="tl">
                    <a:srgbClr val="FFFFFF"/>
                  </a:outerShdw>
                </a:effectLst>
              </a:rPr>
              <a:t>Enlightenment: Main Ideas</a:t>
            </a:r>
          </a:p>
        </p:txBody>
      </p:sp>
      <p:sp>
        <p:nvSpPr>
          <p:cNvPr id="104451" name="Rectangle 3"/>
          <p:cNvSpPr>
            <a:spLocks noGrp="1" noChangeArrowheads="1"/>
          </p:cNvSpPr>
          <p:nvPr>
            <p:ph type="body" idx="1"/>
          </p:nvPr>
        </p:nvSpPr>
        <p:spPr/>
        <p:txBody>
          <a:bodyPr/>
          <a:lstStyle/>
          <a:p>
            <a:pPr>
              <a:buFontTx/>
              <a:buChar char="•"/>
            </a:pPr>
            <a:r>
              <a:rPr lang="en-US"/>
              <a:t>Applied reason to the human world</a:t>
            </a:r>
          </a:p>
          <a:p>
            <a:pPr>
              <a:buFontTx/>
              <a:buChar char="•"/>
            </a:pPr>
            <a:r>
              <a:rPr lang="en-US"/>
              <a:t>Stimulated religious tolerance</a:t>
            </a:r>
          </a:p>
          <a:p>
            <a:pPr>
              <a:buFontTx/>
              <a:buChar char="•"/>
            </a:pPr>
            <a:r>
              <a:rPr lang="en-US"/>
              <a:t>Fueled democratic revolutions around the world</a:t>
            </a:r>
          </a:p>
          <a:p>
            <a:pPr>
              <a:buFontTx/>
              <a:buChar char="•"/>
            </a:pPr>
            <a:r>
              <a:rPr lang="en-US"/>
              <a:t>Influenced the framers of the United States Constitution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0"/>
            <a:ext cx="8229600" cy="1143000"/>
          </a:xfrm>
        </p:spPr>
        <p:txBody>
          <a:bodyPr/>
          <a:lstStyle/>
          <a:p>
            <a:r>
              <a:rPr lang="en-US"/>
              <a:t>Political Systems</a:t>
            </a:r>
          </a:p>
        </p:txBody>
      </p:sp>
      <p:sp>
        <p:nvSpPr>
          <p:cNvPr id="77827" name="Rectangle 3"/>
          <p:cNvSpPr>
            <a:spLocks noGrp="1" noChangeArrowheads="1"/>
          </p:cNvSpPr>
          <p:nvPr>
            <p:ph type="body" idx="1"/>
          </p:nvPr>
        </p:nvSpPr>
        <p:spPr>
          <a:xfrm>
            <a:off x="457200" y="1066800"/>
            <a:ext cx="8229600" cy="5791200"/>
          </a:xfrm>
        </p:spPr>
        <p:txBody>
          <a:bodyPr/>
          <a:lstStyle/>
          <a:p>
            <a:pPr>
              <a:lnSpc>
                <a:spcPct val="80000"/>
              </a:lnSpc>
              <a:buFontTx/>
              <a:buChar char="•"/>
            </a:pPr>
            <a:r>
              <a:rPr lang="en-US" sz="1600"/>
              <a:t>Autocracy/Dictatorship</a:t>
            </a:r>
          </a:p>
          <a:p>
            <a:pPr lvl="1">
              <a:lnSpc>
                <a:spcPct val="80000"/>
              </a:lnSpc>
              <a:buFontTx/>
              <a:buChar char="–"/>
            </a:pPr>
            <a:r>
              <a:rPr lang="en-US" sz="1600"/>
              <a:t>Absolute power/unlimited authority; right of governing in a single person</a:t>
            </a:r>
          </a:p>
          <a:p>
            <a:pPr lvl="1">
              <a:lnSpc>
                <a:spcPct val="80000"/>
              </a:lnSpc>
              <a:buFontTx/>
              <a:buChar char="–"/>
            </a:pPr>
            <a:r>
              <a:rPr lang="en-US" sz="1600"/>
              <a:t>Requires a massive amount of force (e.g., army) to exert control over unwilling people</a:t>
            </a:r>
          </a:p>
          <a:p>
            <a:pPr>
              <a:lnSpc>
                <a:spcPct val="80000"/>
              </a:lnSpc>
              <a:buFontTx/>
              <a:buChar char="•"/>
            </a:pPr>
            <a:r>
              <a:rPr lang="en-US" sz="1600"/>
              <a:t>Communism </a:t>
            </a:r>
          </a:p>
          <a:p>
            <a:pPr lvl="1">
              <a:lnSpc>
                <a:spcPct val="80000"/>
              </a:lnSpc>
              <a:buFontTx/>
              <a:buChar char="–"/>
            </a:pPr>
            <a:r>
              <a:rPr lang="en-US" sz="1600"/>
              <a:t>A scheme of equalizing the social conditions of life (e.g., distributing wealth equally to all people)</a:t>
            </a:r>
          </a:p>
          <a:p>
            <a:pPr lvl="1">
              <a:lnSpc>
                <a:spcPct val="80000"/>
              </a:lnSpc>
              <a:buFontTx/>
              <a:buChar char="–"/>
            </a:pPr>
            <a:r>
              <a:rPr lang="en-US" sz="1600"/>
              <a:t>No private ownership of property</a:t>
            </a:r>
          </a:p>
          <a:p>
            <a:pPr lvl="1">
              <a:lnSpc>
                <a:spcPct val="80000"/>
              </a:lnSpc>
              <a:buFontTx/>
              <a:buChar char="–"/>
            </a:pPr>
            <a:r>
              <a:rPr lang="en-US" sz="1600"/>
              <a:t>The individual is second to the society</a:t>
            </a:r>
          </a:p>
          <a:p>
            <a:pPr>
              <a:lnSpc>
                <a:spcPct val="80000"/>
              </a:lnSpc>
              <a:buFontTx/>
              <a:buChar char="•"/>
            </a:pPr>
            <a:r>
              <a:rPr lang="en-US" sz="1600"/>
              <a:t>Democracy</a:t>
            </a:r>
          </a:p>
          <a:p>
            <a:pPr lvl="1">
              <a:lnSpc>
                <a:spcPct val="80000"/>
              </a:lnSpc>
              <a:buFontTx/>
              <a:buChar char="–"/>
            </a:pPr>
            <a:r>
              <a:rPr lang="en-US" sz="1600"/>
              <a:t>Government by the people; a form of government in which the supreme power is vested in the people and exercised directly by them or by their elected representatives under a free electoral system</a:t>
            </a:r>
          </a:p>
          <a:p>
            <a:pPr>
              <a:lnSpc>
                <a:spcPct val="80000"/>
              </a:lnSpc>
              <a:buFontTx/>
              <a:buChar char="•"/>
            </a:pPr>
            <a:r>
              <a:rPr lang="en-US" sz="1600"/>
              <a:t>Facism</a:t>
            </a:r>
          </a:p>
          <a:p>
            <a:pPr lvl="1">
              <a:lnSpc>
                <a:spcPct val="80000"/>
              </a:lnSpc>
              <a:buFontTx/>
              <a:buChar char="–"/>
            </a:pPr>
            <a:r>
              <a:rPr lang="en-US" sz="1600"/>
              <a:t>Characterized by elements of pride in the nation </a:t>
            </a:r>
          </a:p>
          <a:p>
            <a:pPr lvl="1">
              <a:lnSpc>
                <a:spcPct val="80000"/>
              </a:lnSpc>
              <a:buFontTx/>
              <a:buChar char="–"/>
            </a:pPr>
            <a:r>
              <a:rPr lang="en-US" sz="1600"/>
              <a:t>Anti -Marxism, -parliamentary democracy</a:t>
            </a:r>
          </a:p>
          <a:p>
            <a:pPr lvl="1">
              <a:lnSpc>
                <a:spcPct val="80000"/>
              </a:lnSpc>
              <a:buFontTx/>
              <a:buChar char="–"/>
            </a:pPr>
            <a:r>
              <a:rPr lang="en-US" sz="1600"/>
              <a:t>Emphasis on military, strong government, and loyalty to a strong leader</a:t>
            </a:r>
          </a:p>
          <a:p>
            <a:pPr lvl="1">
              <a:lnSpc>
                <a:spcPct val="80000"/>
              </a:lnSpc>
              <a:buFontTx/>
              <a:buChar char="–"/>
            </a:pPr>
            <a:r>
              <a:rPr lang="en-US" sz="1600"/>
              <a:t>The individual is second to the state or race</a:t>
            </a:r>
          </a:p>
          <a:p>
            <a:pPr>
              <a:lnSpc>
                <a:spcPct val="80000"/>
              </a:lnSpc>
              <a:buFontTx/>
              <a:buChar char="•"/>
            </a:pPr>
            <a:r>
              <a:rPr lang="en-US" sz="1600"/>
              <a:t>Monarchy</a:t>
            </a:r>
          </a:p>
          <a:p>
            <a:pPr lvl="1">
              <a:lnSpc>
                <a:spcPct val="80000"/>
              </a:lnSpc>
              <a:buFontTx/>
              <a:buChar char="–"/>
            </a:pPr>
            <a:r>
              <a:rPr lang="en-US" sz="1600"/>
              <a:t>Form of rulership whereby a king or queen, emperor or empress, holds absolute (e.g., some countries in Africa, the Middle East, and Asia) or limited (e.g., constitutional monarch in England) power, usually inherited</a:t>
            </a:r>
          </a:p>
          <a:p>
            <a:pPr>
              <a:lnSpc>
                <a:spcPct val="80000"/>
              </a:lnSpc>
              <a:buFontTx/>
              <a:buChar char="•"/>
            </a:pPr>
            <a:r>
              <a:rPr lang="en-US" sz="1600"/>
              <a:t>Theocracy</a:t>
            </a:r>
          </a:p>
          <a:p>
            <a:pPr lvl="1">
              <a:lnSpc>
                <a:spcPct val="80000"/>
              </a:lnSpc>
              <a:buFontTx/>
              <a:buChar char="–"/>
            </a:pPr>
            <a:r>
              <a:rPr lang="en-US" sz="1600"/>
              <a:t>A state or government which is run by priests or clergy</a:t>
            </a:r>
          </a:p>
          <a:p>
            <a:pPr lvl="1">
              <a:lnSpc>
                <a:spcPct val="80000"/>
              </a:lnSpc>
              <a:buFontTx/>
              <a:buChar char="–"/>
            </a:pPr>
            <a:r>
              <a:rPr lang="en-US" sz="1600"/>
              <a:t>Theocracies are becoming more common as Islamic fundamentalism grows in strength</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304800"/>
            <a:ext cx="8229600" cy="1143000"/>
          </a:xfrm>
        </p:spPr>
        <p:txBody>
          <a:bodyPr/>
          <a:lstStyle/>
          <a:p>
            <a:r>
              <a:rPr lang="en-US" b="1">
                <a:effectLst>
                  <a:outerShdw blurRad="38100" dist="38100" dir="2700000" algn="tl">
                    <a:srgbClr val="FFFFFF"/>
                  </a:outerShdw>
                </a:effectLst>
              </a:rPr>
              <a:t>Think, Pair, Share</a:t>
            </a:r>
          </a:p>
        </p:txBody>
      </p:sp>
      <p:sp>
        <p:nvSpPr>
          <p:cNvPr id="101379" name="Rectangle 3"/>
          <p:cNvSpPr>
            <a:spLocks noGrp="1" noChangeArrowheads="1"/>
          </p:cNvSpPr>
          <p:nvPr>
            <p:ph type="body" idx="1"/>
          </p:nvPr>
        </p:nvSpPr>
        <p:spPr/>
        <p:txBody>
          <a:bodyPr/>
          <a:lstStyle/>
          <a:p>
            <a:pPr algn="ctr">
              <a:lnSpc>
                <a:spcPct val="90000"/>
              </a:lnSpc>
            </a:pPr>
            <a:r>
              <a:rPr lang="en-US"/>
              <a:t>Now, we will look at sections of the United States Constitution and the Bill of Rights</a:t>
            </a:r>
          </a:p>
          <a:p>
            <a:pPr>
              <a:lnSpc>
                <a:spcPct val="90000"/>
              </a:lnSpc>
              <a:buFontTx/>
              <a:buChar char="•"/>
            </a:pPr>
            <a:endParaRPr lang="en-US"/>
          </a:p>
          <a:p>
            <a:pPr>
              <a:lnSpc>
                <a:spcPct val="90000"/>
              </a:lnSpc>
            </a:pPr>
            <a:r>
              <a:rPr lang="en-US" b="1"/>
              <a:t>DIRECTIONS:</a:t>
            </a:r>
          </a:p>
          <a:p>
            <a:pPr>
              <a:lnSpc>
                <a:spcPct val="90000"/>
              </a:lnSpc>
              <a:buFontTx/>
              <a:buChar char="•"/>
            </a:pPr>
            <a:r>
              <a:rPr lang="en-US"/>
              <a:t>Think about which passages were influenced by an Enlightenment thinker</a:t>
            </a:r>
          </a:p>
          <a:p>
            <a:pPr>
              <a:lnSpc>
                <a:spcPct val="90000"/>
              </a:lnSpc>
              <a:buFontTx/>
              <a:buChar char="•"/>
            </a:pPr>
            <a:r>
              <a:rPr lang="en-US"/>
              <a:t>Then, think about which thinker influenced the passage</a:t>
            </a:r>
          </a:p>
          <a:p>
            <a:pPr>
              <a:lnSpc>
                <a:spcPct val="90000"/>
              </a:lnSpc>
              <a:buFontTx/>
              <a:buChar char="•"/>
            </a:pPr>
            <a:r>
              <a:rPr lang="en-US"/>
              <a:t>Share your ideas with your neighbor</a:t>
            </a:r>
          </a:p>
          <a:p>
            <a:pPr>
              <a:lnSpc>
                <a:spcPct val="90000"/>
              </a:lnSpc>
              <a:buFontTx/>
              <a:buChar char="•"/>
            </a:pPr>
            <a:r>
              <a:rPr lang="en-US"/>
              <a:t>Be prepared to share your thoughts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Text Box 4"/>
          <p:cNvSpPr txBox="1">
            <a:spLocks noChangeArrowheads="1"/>
          </p:cNvSpPr>
          <p:nvPr/>
        </p:nvSpPr>
        <p:spPr bwMode="auto">
          <a:xfrm>
            <a:off x="1143000" y="0"/>
            <a:ext cx="7010400" cy="6858000"/>
          </a:xfrm>
          <a:prstGeom prst="rect">
            <a:avLst/>
          </a:prstGeom>
          <a:solidFill>
            <a:srgbClr val="FFFFFF"/>
          </a:solidFill>
          <a:ln w="9525">
            <a:solidFill>
              <a:srgbClr val="000000"/>
            </a:solidFill>
            <a:miter lim="800000"/>
            <a:headEnd/>
            <a:tailEnd/>
          </a:ln>
        </p:spPr>
        <p:txBody>
          <a:bodyPr/>
          <a:lstStyle/>
          <a:p>
            <a:pPr algn="ctr"/>
            <a:r>
              <a:rPr lang="en-US" altLang="zh-CN" sz="2400" b="1">
                <a:latin typeface="Times New Roman" pitchFamily="18" charset="0"/>
                <a:ea typeface="SimSun" pitchFamily="2" charset="-122"/>
              </a:rPr>
              <a:t>The Constitution of the United States of America</a:t>
            </a:r>
          </a:p>
          <a:p>
            <a:pPr algn="ctr"/>
            <a:endParaRPr lang="en-US" altLang="zh-CN" sz="2400" b="1">
              <a:latin typeface="Times New Roman" pitchFamily="18" charset="0"/>
              <a:ea typeface="SimSun" pitchFamily="2" charset="-122"/>
            </a:endParaRPr>
          </a:p>
          <a:p>
            <a:r>
              <a:rPr lang="en-US" altLang="zh-CN" sz="2400">
                <a:latin typeface="Times New Roman" pitchFamily="18" charset="0"/>
                <a:ea typeface="SimSun" pitchFamily="2" charset="-122"/>
              </a:rPr>
              <a:t>Article 1	All legislative Powers herein granted</a:t>
            </a:r>
          </a:p>
          <a:p>
            <a:r>
              <a:rPr lang="en-US" altLang="zh-CN" sz="2400">
                <a:latin typeface="Times New Roman" pitchFamily="18" charset="0"/>
                <a:ea typeface="SimSun" pitchFamily="2" charset="-122"/>
              </a:rPr>
              <a:t>Section 1	shall be vested in (given to) a Congress</a:t>
            </a:r>
          </a:p>
          <a:p>
            <a:r>
              <a:rPr lang="en-US" altLang="zh-CN" sz="2400">
                <a:latin typeface="Times New Roman" pitchFamily="18" charset="0"/>
                <a:ea typeface="SimSun" pitchFamily="2" charset="-122"/>
              </a:rPr>
              <a:t>		of the United States, which shall consist 		of a Senate and House of 				Representatives.</a:t>
            </a:r>
          </a:p>
          <a:p>
            <a:endParaRPr lang="en-US" altLang="zh-CN" sz="2400">
              <a:latin typeface="Times New Roman" pitchFamily="18" charset="0"/>
              <a:ea typeface="SimSun" pitchFamily="2" charset="-122"/>
            </a:endParaRPr>
          </a:p>
          <a:p>
            <a:r>
              <a:rPr lang="en-US" altLang="zh-CN" sz="2400">
                <a:latin typeface="Times New Roman" pitchFamily="18" charset="0"/>
                <a:ea typeface="SimSun" pitchFamily="2" charset="-122"/>
              </a:rPr>
              <a:t>Article II	The executive Power shall be vested in a Section 1	President of the United States of </a:t>
            </a:r>
          </a:p>
          <a:p>
            <a:r>
              <a:rPr lang="en-US" altLang="zh-CN" sz="2400">
                <a:latin typeface="Times New Roman" pitchFamily="18" charset="0"/>
                <a:ea typeface="SimSun" pitchFamily="2" charset="-122"/>
              </a:rPr>
              <a:t>		America.</a:t>
            </a:r>
          </a:p>
          <a:p>
            <a:endParaRPr lang="en-US" altLang="zh-CN" sz="2400">
              <a:latin typeface="Times New Roman" pitchFamily="18" charset="0"/>
              <a:ea typeface="SimSun" pitchFamily="2" charset="-122"/>
            </a:endParaRPr>
          </a:p>
          <a:p>
            <a:r>
              <a:rPr lang="en-US" altLang="zh-CN" sz="2400">
                <a:latin typeface="Times New Roman" pitchFamily="18" charset="0"/>
                <a:ea typeface="SimSun" pitchFamily="2" charset="-122"/>
              </a:rPr>
              <a:t>Article III	The judicial Power of the United States Section 1	shall be vested in one supreme Court, </a:t>
            </a:r>
          </a:p>
          <a:p>
            <a:r>
              <a:rPr lang="en-US" altLang="zh-CN" sz="2400">
                <a:latin typeface="Times New Roman" pitchFamily="18" charset="0"/>
                <a:ea typeface="SimSun" pitchFamily="2" charset="-122"/>
              </a:rPr>
              <a:t>		and in such inferior (lower) Courts as 		the Congress may from time to time 			ordain and establish.</a:t>
            </a:r>
          </a:p>
          <a:p>
            <a:endParaRPr lang="en-US" altLang="zh-CN" sz="2400">
              <a:latin typeface="Times New Roman" pitchFamily="18" charset="0"/>
              <a:ea typeface="SimSun"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Text Box 4"/>
          <p:cNvSpPr txBox="1">
            <a:spLocks noChangeArrowheads="1"/>
          </p:cNvSpPr>
          <p:nvPr/>
        </p:nvSpPr>
        <p:spPr bwMode="auto">
          <a:xfrm>
            <a:off x="1143000" y="0"/>
            <a:ext cx="7010400" cy="6858000"/>
          </a:xfrm>
          <a:prstGeom prst="rect">
            <a:avLst/>
          </a:prstGeom>
          <a:solidFill>
            <a:srgbClr val="FFFFFF"/>
          </a:solidFill>
          <a:ln w="9525">
            <a:solidFill>
              <a:srgbClr val="000000"/>
            </a:solidFill>
            <a:miter lim="800000"/>
            <a:headEnd/>
            <a:tailEnd/>
          </a:ln>
        </p:spPr>
        <p:txBody>
          <a:bodyPr/>
          <a:lstStyle/>
          <a:p>
            <a:pPr algn="ctr"/>
            <a:r>
              <a:rPr lang="en-US" altLang="zh-CN" sz="2400" b="1">
                <a:latin typeface="Times New Roman" pitchFamily="18" charset="0"/>
                <a:ea typeface="SimSun" pitchFamily="2" charset="-122"/>
              </a:rPr>
              <a:t>The Bill of Rights</a:t>
            </a:r>
          </a:p>
          <a:p>
            <a:endParaRPr lang="en-US" altLang="zh-CN" sz="2400">
              <a:latin typeface="Times New Roman" pitchFamily="18" charset="0"/>
              <a:ea typeface="SimSun" pitchFamily="2" charset="-122"/>
            </a:endParaRPr>
          </a:p>
          <a:p>
            <a:r>
              <a:rPr lang="en-US" altLang="zh-CN" sz="2400">
                <a:latin typeface="Times New Roman" pitchFamily="18" charset="0"/>
                <a:ea typeface="SimSun" pitchFamily="2" charset="-122"/>
              </a:rPr>
              <a:t>Amendment 1: Congress shall make no law respecting an establishment of religion, or prohibiting the free exercise thereof; or abridging (limiting) the 	freedom of speech or of the press.</a:t>
            </a:r>
          </a:p>
          <a:p>
            <a:endParaRPr lang="en-US" altLang="zh-CN" sz="2400">
              <a:latin typeface="Times New Roman" pitchFamily="18" charset="0"/>
              <a:ea typeface="SimSun" pitchFamily="2" charset="-122"/>
            </a:endParaRPr>
          </a:p>
          <a:p>
            <a:r>
              <a:rPr lang="en-US" altLang="zh-CN" sz="2400">
                <a:latin typeface="Times New Roman" pitchFamily="18" charset="0"/>
                <a:ea typeface="SimSun" pitchFamily="2" charset="-122"/>
              </a:rPr>
              <a:t>Amendment 5: No person shall…be subject for the same offense to be twice put in jeopardy of life or limb; nor shall be compelled (forced) in any criminal case to be a witness against himself; nor be deprived of life, liberty, or property, without due process of law.</a:t>
            </a:r>
          </a:p>
          <a:p>
            <a:endParaRPr lang="en-US" altLang="zh-CN" sz="2400">
              <a:latin typeface="Times New Roman" pitchFamily="18" charset="0"/>
              <a:ea typeface="SimSun" pitchFamily="2" charset="-122"/>
            </a:endParaRPr>
          </a:p>
          <a:p>
            <a:r>
              <a:rPr lang="en-US" altLang="zh-CN" sz="2400">
                <a:latin typeface="Times New Roman" pitchFamily="18" charset="0"/>
                <a:ea typeface="SimSun" pitchFamily="2" charset="-122"/>
                <a:cs typeface="Times New Roman" pitchFamily="18" charset="0"/>
              </a:rPr>
              <a:t>Amendment 8: </a:t>
            </a:r>
            <a:r>
              <a:rPr lang="en-US" sz="2400">
                <a:latin typeface="Times New Roman" pitchFamily="18" charset="0"/>
                <a:cs typeface="Times New Roman" pitchFamily="18" charset="0"/>
              </a:rPr>
              <a:t>Excessive bail shall not be required, nor excessive fines imposed, nor cruel and unusual punishments inflicted.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457200" y="0"/>
            <a:ext cx="8153400" cy="6858000"/>
          </a:xfrm>
          <a:prstGeom prst="rect">
            <a:avLst/>
          </a:prstGeom>
          <a:solidFill>
            <a:srgbClr val="FFFFFF"/>
          </a:solidFill>
          <a:ln w="9525">
            <a:solidFill>
              <a:srgbClr val="000000"/>
            </a:solidFill>
            <a:miter lim="800000"/>
            <a:headEnd/>
            <a:tailEnd/>
          </a:ln>
        </p:spPr>
        <p:txBody>
          <a:bodyPr/>
          <a:lstStyle/>
          <a:p>
            <a:pPr algn="ctr"/>
            <a:r>
              <a:rPr lang="en-US" altLang="zh-CN" sz="2400" b="1">
                <a:latin typeface="Times New Roman" pitchFamily="18" charset="0"/>
                <a:ea typeface="SimSun" pitchFamily="2" charset="-122"/>
              </a:rPr>
              <a:t>The Constitution of the United States of America</a:t>
            </a:r>
          </a:p>
          <a:p>
            <a:pPr algn="ctr"/>
            <a:endParaRPr lang="en-US" altLang="zh-CN" sz="2400" b="1">
              <a:latin typeface="Times New Roman" pitchFamily="18" charset="0"/>
              <a:ea typeface="SimSun" pitchFamily="2" charset="-122"/>
            </a:endParaRPr>
          </a:p>
          <a:p>
            <a:r>
              <a:rPr lang="en-US" altLang="zh-CN" sz="2400">
                <a:latin typeface="Times New Roman" pitchFamily="18" charset="0"/>
                <a:ea typeface="SimSun" pitchFamily="2" charset="-122"/>
              </a:rPr>
              <a:t>Article 1	All legislative Powers herein granted</a:t>
            </a:r>
          </a:p>
          <a:p>
            <a:r>
              <a:rPr lang="en-US" altLang="zh-CN" sz="2400">
                <a:latin typeface="Times New Roman" pitchFamily="18" charset="0"/>
                <a:ea typeface="SimSun" pitchFamily="2" charset="-122"/>
              </a:rPr>
              <a:t>Section 1	shall be vested in (given to) a Congress</a:t>
            </a:r>
          </a:p>
          <a:p>
            <a:r>
              <a:rPr lang="en-US" altLang="zh-CN" sz="2400">
                <a:latin typeface="Times New Roman" pitchFamily="18" charset="0"/>
                <a:ea typeface="SimSun" pitchFamily="2" charset="-122"/>
              </a:rPr>
              <a:t>		of the United States, which shall consist 			of a Senate and House of Representatives.</a:t>
            </a:r>
          </a:p>
          <a:p>
            <a:endParaRPr lang="en-US" altLang="zh-CN" sz="2400">
              <a:latin typeface="Times New Roman" pitchFamily="18" charset="0"/>
              <a:ea typeface="SimSun" pitchFamily="2" charset="-122"/>
            </a:endParaRPr>
          </a:p>
          <a:p>
            <a:r>
              <a:rPr lang="en-US" altLang="zh-CN" sz="2400">
                <a:latin typeface="Times New Roman" pitchFamily="18" charset="0"/>
                <a:ea typeface="SimSun" pitchFamily="2" charset="-122"/>
              </a:rPr>
              <a:t>Article II	The executive Power shall be vested in a </a:t>
            </a:r>
          </a:p>
          <a:p>
            <a:r>
              <a:rPr lang="en-US" altLang="zh-CN" sz="2400">
                <a:latin typeface="Times New Roman" pitchFamily="18" charset="0"/>
                <a:ea typeface="SimSun" pitchFamily="2" charset="-122"/>
              </a:rPr>
              <a:t>Section 1	President of the United States of America.</a:t>
            </a:r>
          </a:p>
          <a:p>
            <a:endParaRPr lang="en-US" altLang="zh-CN" sz="2400">
              <a:latin typeface="Times New Roman" pitchFamily="18" charset="0"/>
              <a:ea typeface="SimSun" pitchFamily="2" charset="-122"/>
            </a:endParaRPr>
          </a:p>
          <a:p>
            <a:r>
              <a:rPr lang="en-US" altLang="zh-CN" sz="2400">
                <a:latin typeface="Times New Roman" pitchFamily="18" charset="0"/>
                <a:ea typeface="SimSun" pitchFamily="2" charset="-122"/>
              </a:rPr>
              <a:t>Article III	The judicial Power of the United States </a:t>
            </a:r>
          </a:p>
          <a:p>
            <a:r>
              <a:rPr lang="en-US" altLang="zh-CN" sz="2400">
                <a:latin typeface="Times New Roman" pitchFamily="18" charset="0"/>
                <a:ea typeface="SimSun" pitchFamily="2" charset="-122"/>
              </a:rPr>
              <a:t>Section 1	shall be vested in one supreme Court, and in such </a:t>
            </a:r>
          </a:p>
          <a:p>
            <a:r>
              <a:rPr lang="en-US" altLang="zh-CN" sz="2400">
                <a:latin typeface="Times New Roman" pitchFamily="18" charset="0"/>
                <a:ea typeface="SimSun" pitchFamily="2" charset="-122"/>
              </a:rPr>
              <a:t>		inferior (lower) Courts as the Congress may from </a:t>
            </a:r>
          </a:p>
          <a:p>
            <a:r>
              <a:rPr lang="en-US" altLang="zh-CN" sz="2400">
                <a:latin typeface="Times New Roman" pitchFamily="18" charset="0"/>
                <a:ea typeface="SimSun" pitchFamily="2" charset="-122"/>
              </a:rPr>
              <a:t>		time to time ordain and establish.</a:t>
            </a:r>
          </a:p>
          <a:p>
            <a:endParaRPr lang="en-US" altLang="zh-CN" sz="2400">
              <a:latin typeface="Times New Roman" pitchFamily="18" charset="0"/>
              <a:ea typeface="SimSun" pitchFamily="2" charset="-122"/>
            </a:endParaRPr>
          </a:p>
          <a:p>
            <a:pPr algn="ctr"/>
            <a:r>
              <a:rPr lang="en-US" altLang="zh-CN" sz="3200">
                <a:solidFill>
                  <a:srgbClr val="00CC00"/>
                </a:solidFill>
                <a:latin typeface="Times New Roman" pitchFamily="18" charset="0"/>
                <a:ea typeface="SimSun" pitchFamily="2" charset="-122"/>
              </a:rPr>
              <a:t>ANSWER: Montesquieu</a:t>
            </a:r>
          </a:p>
          <a:p>
            <a:pPr algn="ctr"/>
            <a:r>
              <a:rPr lang="en-US" altLang="zh-CN" sz="3200">
                <a:solidFill>
                  <a:srgbClr val="00CC00"/>
                </a:solidFill>
                <a:latin typeface="Times New Roman" pitchFamily="18" charset="0"/>
                <a:ea typeface="SimSun" pitchFamily="2" charset="-122"/>
              </a:rPr>
              <a:t>Three Branches of Government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533400" y="0"/>
            <a:ext cx="8001000" cy="6858000"/>
          </a:xfrm>
          <a:prstGeom prst="rect">
            <a:avLst/>
          </a:prstGeom>
          <a:solidFill>
            <a:srgbClr val="FFFFFF"/>
          </a:solidFill>
          <a:ln w="9525">
            <a:solidFill>
              <a:srgbClr val="000000"/>
            </a:solidFill>
            <a:miter lim="800000"/>
            <a:headEnd/>
            <a:tailEnd/>
          </a:ln>
        </p:spPr>
        <p:txBody>
          <a:bodyPr/>
          <a:lstStyle/>
          <a:p>
            <a:pPr algn="ctr"/>
            <a:r>
              <a:rPr lang="en-US" altLang="zh-CN" sz="2400" b="1">
                <a:latin typeface="Times New Roman" pitchFamily="18" charset="0"/>
                <a:ea typeface="SimSun" pitchFamily="2" charset="-122"/>
              </a:rPr>
              <a:t>The Bill of Rights</a:t>
            </a:r>
          </a:p>
          <a:p>
            <a:endParaRPr lang="en-US" altLang="zh-CN" sz="2400">
              <a:latin typeface="Times New Roman" pitchFamily="18" charset="0"/>
              <a:ea typeface="SimSun" pitchFamily="2" charset="-122"/>
            </a:endParaRPr>
          </a:p>
          <a:p>
            <a:r>
              <a:rPr lang="en-US" altLang="zh-CN" sz="2400">
                <a:latin typeface="Times New Roman" pitchFamily="18" charset="0"/>
                <a:ea typeface="SimSun" pitchFamily="2" charset="-122"/>
              </a:rPr>
              <a:t>Amendment 1: Congress shall make no law respecting an establishment of religion, or prohibiting the free exercise thereof; or abridging (limiting) the freedom of speech or of the press.  </a:t>
            </a:r>
            <a:r>
              <a:rPr lang="en-US" altLang="zh-CN" sz="2400">
                <a:solidFill>
                  <a:srgbClr val="00CC00"/>
                </a:solidFill>
                <a:latin typeface="Times New Roman" pitchFamily="18" charset="0"/>
                <a:ea typeface="SimSun" pitchFamily="2" charset="-122"/>
              </a:rPr>
              <a:t>ANSWER: Voltaire</a:t>
            </a:r>
          </a:p>
          <a:p>
            <a:endParaRPr lang="en-US" altLang="zh-CN" sz="2400">
              <a:solidFill>
                <a:srgbClr val="00CC00"/>
              </a:solidFill>
              <a:latin typeface="Times New Roman" pitchFamily="18" charset="0"/>
              <a:ea typeface="SimSun" pitchFamily="2" charset="-122"/>
            </a:endParaRPr>
          </a:p>
          <a:p>
            <a:r>
              <a:rPr lang="en-US" altLang="zh-CN" sz="2400">
                <a:latin typeface="Times New Roman" pitchFamily="18" charset="0"/>
                <a:ea typeface="SimSun" pitchFamily="2" charset="-122"/>
              </a:rPr>
              <a:t>Amendment 5: No person shall…be subject for the same offense to be twice put in jeopardy of life or limb; nor shall be compelled (forced) in any criminal case to be a witness against himself; nor be deprived of life, liberty, or property, without due process of law.  </a:t>
            </a:r>
            <a:r>
              <a:rPr lang="en-US" altLang="zh-CN" sz="2400">
                <a:solidFill>
                  <a:srgbClr val="00CC00"/>
                </a:solidFill>
                <a:latin typeface="Times New Roman" pitchFamily="18" charset="0"/>
                <a:ea typeface="SimSun" pitchFamily="2" charset="-122"/>
              </a:rPr>
              <a:t>ANSWER: Locke</a:t>
            </a:r>
          </a:p>
          <a:p>
            <a:endParaRPr lang="en-US" altLang="zh-CN" sz="2400">
              <a:latin typeface="Times New Roman" pitchFamily="18" charset="0"/>
              <a:ea typeface="SimSun" pitchFamily="2" charset="-122"/>
            </a:endParaRPr>
          </a:p>
          <a:p>
            <a:r>
              <a:rPr lang="en-US" altLang="zh-CN" sz="2400">
                <a:latin typeface="Times New Roman" pitchFamily="18" charset="0"/>
                <a:ea typeface="SimSun" pitchFamily="2" charset="-122"/>
              </a:rPr>
              <a:t>Amendment 8: </a:t>
            </a:r>
            <a:r>
              <a:rPr lang="en-US" sz="2400">
                <a:latin typeface="Times New Roman" pitchFamily="18" charset="0"/>
                <a:cs typeface="Times New Roman" pitchFamily="18" charset="0"/>
              </a:rPr>
              <a:t>Excessive bail shall not be required, nor excessive fines imposed, nor cruel and unusual punishments inflicted.  </a:t>
            </a:r>
            <a:r>
              <a:rPr lang="en-US" altLang="zh-CN" sz="2400">
                <a:solidFill>
                  <a:srgbClr val="00CC00"/>
                </a:solidFill>
                <a:latin typeface="Times New Roman" pitchFamily="18" charset="0"/>
                <a:ea typeface="SimSun" pitchFamily="2" charset="-122"/>
              </a:rPr>
              <a:t>ANSWER: Beccaria </a:t>
            </a:r>
            <a:endParaRPr lang="en-US" sz="2400">
              <a:solidFill>
                <a:srgbClr val="00CC00"/>
              </a:solidFill>
              <a:latin typeface="Times New Roman" pitchFamily="18" charset="0"/>
              <a:ea typeface="SimSun"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type="body" idx="1"/>
          </p:nvPr>
        </p:nvSpPr>
        <p:spPr>
          <a:xfrm>
            <a:off x="457200" y="152400"/>
            <a:ext cx="8229600" cy="6705600"/>
          </a:xfrm>
        </p:spPr>
        <p:txBody>
          <a:bodyPr/>
          <a:lstStyle/>
          <a:p>
            <a:pPr>
              <a:lnSpc>
                <a:spcPct val="80000"/>
              </a:lnSpc>
              <a:buFontTx/>
              <a:buChar char="•"/>
            </a:pPr>
            <a:r>
              <a:rPr lang="en-US" sz="2400"/>
              <a:t>Declaration of Independence</a:t>
            </a:r>
          </a:p>
          <a:p>
            <a:pPr lvl="1">
              <a:lnSpc>
                <a:spcPct val="80000"/>
              </a:lnSpc>
              <a:buFontTx/>
              <a:buChar char="–"/>
            </a:pPr>
            <a:r>
              <a:rPr lang="en-US" sz="2400"/>
              <a:t>The government has an obligation to protect the people’s natural rights to ‘life, liberty, and property’ (Locke)</a:t>
            </a:r>
          </a:p>
          <a:p>
            <a:pPr lvl="1">
              <a:lnSpc>
                <a:spcPct val="80000"/>
              </a:lnSpc>
              <a:buFontTx/>
              <a:buChar char="–"/>
            </a:pPr>
            <a:r>
              <a:rPr lang="en-US" sz="2400"/>
              <a:t>The people have a right to ‘alter or abolish’ unjust governments (a right to revolt) (Locke)</a:t>
            </a:r>
          </a:p>
          <a:p>
            <a:pPr lvl="1">
              <a:lnSpc>
                <a:spcPct val="80000"/>
              </a:lnSpc>
              <a:buFontTx/>
              <a:buChar char="–"/>
            </a:pPr>
            <a:r>
              <a:rPr lang="en-US" sz="2400"/>
              <a:t>The principle of popular sovereignty, which states that all power comes from the people, is another important point in the Declaration</a:t>
            </a:r>
          </a:p>
          <a:p>
            <a:pPr>
              <a:lnSpc>
                <a:spcPct val="80000"/>
              </a:lnSpc>
              <a:buFontTx/>
              <a:buChar char="•"/>
            </a:pPr>
            <a:r>
              <a:rPr lang="en-US" sz="2400"/>
              <a:t>Constitution</a:t>
            </a:r>
          </a:p>
          <a:p>
            <a:pPr lvl="1">
              <a:lnSpc>
                <a:spcPct val="80000"/>
              </a:lnSpc>
              <a:buFontTx/>
              <a:buChar char="–"/>
            </a:pPr>
            <a:r>
              <a:rPr lang="en-US" sz="2400"/>
              <a:t>A social contract into which the people would enter (Hobbes, Rousseau)</a:t>
            </a:r>
          </a:p>
          <a:p>
            <a:pPr lvl="1">
              <a:lnSpc>
                <a:spcPct val="80000"/>
              </a:lnSpc>
              <a:buFontTx/>
              <a:buChar char="–"/>
            </a:pPr>
            <a:r>
              <a:rPr lang="en-US" sz="2400"/>
              <a:t>Elected legislature and an elected president, instead of a hereditary monarch (Locke, Montesquieu) </a:t>
            </a:r>
          </a:p>
          <a:p>
            <a:pPr lvl="1">
              <a:lnSpc>
                <a:spcPct val="80000"/>
              </a:lnSpc>
              <a:buFontTx/>
              <a:buChar char="–"/>
            </a:pPr>
            <a:r>
              <a:rPr lang="en-US" sz="2400"/>
              <a:t>Separation of powers among the legislative, executive, and judicial branches (Montesquieu)</a:t>
            </a:r>
          </a:p>
          <a:p>
            <a:pPr lvl="1">
              <a:lnSpc>
                <a:spcPct val="80000"/>
              </a:lnSpc>
              <a:buFontTx/>
              <a:buChar char="–"/>
            </a:pPr>
            <a:r>
              <a:rPr lang="en-US" sz="2400"/>
              <a:t>Checks and balances (Montesquieu) </a:t>
            </a:r>
          </a:p>
          <a:p>
            <a:pPr>
              <a:lnSpc>
                <a:spcPct val="80000"/>
              </a:lnSpc>
              <a:buFontTx/>
              <a:buChar char="•"/>
            </a:pPr>
            <a:r>
              <a:rPr lang="en-US" sz="2400"/>
              <a:t>Bill of Rights (important to the passage of the Constitution)</a:t>
            </a:r>
          </a:p>
          <a:p>
            <a:pPr lvl="1">
              <a:lnSpc>
                <a:spcPct val="80000"/>
              </a:lnSpc>
              <a:buFontTx/>
              <a:buChar char="–"/>
            </a:pPr>
            <a:r>
              <a:rPr lang="en-US" sz="2400"/>
              <a:t>People had basic rights that the government must protect, such as freedom of religion, speech, and the press (Voltaire)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b="1">
                <a:effectLst>
                  <a:outerShdw blurRad="38100" dist="38100" dir="2700000" algn="tl">
                    <a:srgbClr val="FFFFFF"/>
                  </a:outerShdw>
                </a:effectLst>
              </a:rPr>
              <a:t>Coming up…</a:t>
            </a:r>
          </a:p>
        </p:txBody>
      </p:sp>
      <p:sp>
        <p:nvSpPr>
          <p:cNvPr id="97283" name="Rectangle 3"/>
          <p:cNvSpPr>
            <a:spLocks noGrp="1" noChangeArrowheads="1"/>
          </p:cNvSpPr>
          <p:nvPr>
            <p:ph type="body" idx="1"/>
          </p:nvPr>
        </p:nvSpPr>
        <p:spPr/>
        <p:txBody>
          <a:bodyPr/>
          <a:lstStyle/>
          <a:p>
            <a:pPr algn="ctr"/>
            <a:endParaRPr lang="en-US"/>
          </a:p>
          <a:p>
            <a:pPr algn="ctr"/>
            <a:r>
              <a:rPr lang="en-US"/>
              <a:t>1789: The French Revolution toppled the monarchy in the name of liberty and equality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8229600" cy="1143000"/>
          </a:xfrm>
        </p:spPr>
        <p:txBody>
          <a:bodyPr/>
          <a:lstStyle/>
          <a:p>
            <a:r>
              <a:rPr lang="en-US" b="1">
                <a:effectLst>
                  <a:outerShdw blurRad="38100" dist="38100" dir="2700000" algn="tl">
                    <a:srgbClr val="FFFFFF"/>
                  </a:outerShdw>
                </a:effectLst>
              </a:rPr>
              <a:t>What was the Enlightenment?</a:t>
            </a:r>
          </a:p>
        </p:txBody>
      </p:sp>
      <p:sp>
        <p:nvSpPr>
          <p:cNvPr id="15363" name="Rectangle 3"/>
          <p:cNvSpPr>
            <a:spLocks noGrp="1" noChangeArrowheads="1"/>
          </p:cNvSpPr>
          <p:nvPr>
            <p:ph type="body" idx="1"/>
          </p:nvPr>
        </p:nvSpPr>
        <p:spPr>
          <a:xfrm>
            <a:off x="457200" y="1600200"/>
            <a:ext cx="8229600" cy="4953000"/>
          </a:xfrm>
        </p:spPr>
        <p:txBody>
          <a:bodyPr/>
          <a:lstStyle/>
          <a:p>
            <a:pPr>
              <a:lnSpc>
                <a:spcPct val="90000"/>
              </a:lnSpc>
              <a:buFontTx/>
              <a:buChar char="•"/>
            </a:pPr>
            <a:r>
              <a:rPr lang="en-US"/>
              <a:t>The Enlightenment was an 18</a:t>
            </a:r>
            <a:r>
              <a:rPr lang="en-US" baseline="30000"/>
              <a:t>th</a:t>
            </a:r>
            <a:r>
              <a:rPr lang="en-US"/>
              <a:t> Century </a:t>
            </a:r>
            <a:r>
              <a:rPr lang="en-US">
                <a:solidFill>
                  <a:srgbClr val="00CC00"/>
                </a:solidFill>
              </a:rPr>
              <a:t>philosophical</a:t>
            </a:r>
            <a:r>
              <a:rPr lang="en-US"/>
              <a:t> movement (a change of outlook) built on the achievements of the Scientific Revolution </a:t>
            </a:r>
          </a:p>
          <a:p>
            <a:pPr>
              <a:lnSpc>
                <a:spcPct val="90000"/>
              </a:lnSpc>
              <a:buFontTx/>
              <a:buChar char="•"/>
            </a:pPr>
            <a:endParaRPr lang="en-US"/>
          </a:p>
          <a:p>
            <a:pPr>
              <a:lnSpc>
                <a:spcPct val="90000"/>
              </a:lnSpc>
              <a:buFontTx/>
              <a:buChar char="•"/>
            </a:pPr>
            <a:r>
              <a:rPr lang="en-US"/>
              <a:t>The Enlightenment philosophers hoped to make a better society by applying </a:t>
            </a:r>
            <a:r>
              <a:rPr lang="en-US">
                <a:solidFill>
                  <a:srgbClr val="00CC00"/>
                </a:solidFill>
              </a:rPr>
              <a:t>reason</a:t>
            </a:r>
            <a:r>
              <a:rPr lang="en-US"/>
              <a:t> to social, political, and economic problems </a:t>
            </a:r>
          </a:p>
          <a:p>
            <a:pPr>
              <a:lnSpc>
                <a:spcPct val="90000"/>
              </a:lnSpc>
              <a:buFontTx/>
              <a:buChar char="•"/>
            </a:pPr>
            <a:endParaRPr lang="en-US"/>
          </a:p>
          <a:p>
            <a:pPr>
              <a:lnSpc>
                <a:spcPct val="90000"/>
              </a:lnSpc>
              <a:buFontTx/>
              <a:buChar char="•"/>
            </a:pPr>
            <a:r>
              <a:rPr lang="en-US"/>
              <a:t>Discussion was about reason,                                 natural law, government, and                           progress</a:t>
            </a:r>
          </a:p>
        </p:txBody>
      </p:sp>
      <p:pic>
        <p:nvPicPr>
          <p:cNvPr id="15364" name="Picture 4" descr="age-of-reason-619_1"/>
          <p:cNvPicPr>
            <a:picLocks noChangeAspect="1" noChangeArrowheads="1"/>
          </p:cNvPicPr>
          <p:nvPr/>
        </p:nvPicPr>
        <p:blipFill>
          <a:blip r:embed="rId2" cstate="print"/>
          <a:srcRect/>
          <a:stretch>
            <a:fillRect/>
          </a:stretch>
        </p:blipFill>
        <p:spPr bwMode="auto">
          <a:xfrm>
            <a:off x="5638800" y="4191000"/>
            <a:ext cx="2743200" cy="24860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b="1">
                <a:effectLst>
                  <a:outerShdw blurRad="38100" dist="38100" dir="2700000" algn="tl">
                    <a:srgbClr val="FFFFFF"/>
                  </a:outerShdw>
                </a:effectLst>
              </a:rPr>
              <a:t>Roots of the Enlightenment</a:t>
            </a:r>
          </a:p>
        </p:txBody>
      </p:sp>
      <p:sp>
        <p:nvSpPr>
          <p:cNvPr id="83971" name="Rectangle 3"/>
          <p:cNvSpPr>
            <a:spLocks noGrp="1" noChangeArrowheads="1"/>
          </p:cNvSpPr>
          <p:nvPr>
            <p:ph type="body" idx="1"/>
          </p:nvPr>
        </p:nvSpPr>
        <p:spPr>
          <a:xfrm>
            <a:off x="457200" y="1600200"/>
            <a:ext cx="8229600" cy="5257800"/>
          </a:xfrm>
        </p:spPr>
        <p:txBody>
          <a:bodyPr/>
          <a:lstStyle/>
          <a:p>
            <a:pPr>
              <a:lnSpc>
                <a:spcPct val="90000"/>
              </a:lnSpc>
              <a:buFontTx/>
              <a:buChar char="•"/>
            </a:pPr>
            <a:r>
              <a:rPr lang="en-US" sz="2400"/>
              <a:t>The </a:t>
            </a:r>
            <a:r>
              <a:rPr lang="en-US" sz="2400">
                <a:solidFill>
                  <a:srgbClr val="00CC00"/>
                </a:solidFill>
              </a:rPr>
              <a:t>Scientific Revolution</a:t>
            </a:r>
          </a:p>
          <a:p>
            <a:pPr lvl="1">
              <a:lnSpc>
                <a:spcPct val="90000"/>
              </a:lnSpc>
              <a:buFontTx/>
              <a:buChar char="–"/>
            </a:pPr>
            <a:r>
              <a:rPr lang="en-US" sz="2400"/>
              <a:t>Scientific successes created great confidence in the power of reason – if people could use reason to find laws that governed the physical world (physical sciences), why not use reason to discover laws that govern human nature?</a:t>
            </a:r>
          </a:p>
          <a:p>
            <a:pPr>
              <a:lnSpc>
                <a:spcPct val="90000"/>
              </a:lnSpc>
              <a:buFontTx/>
              <a:buChar char="•"/>
            </a:pPr>
            <a:r>
              <a:rPr lang="en-US" sz="2400"/>
              <a:t>The </a:t>
            </a:r>
            <a:r>
              <a:rPr lang="en-US" sz="2400">
                <a:solidFill>
                  <a:srgbClr val="00CC00"/>
                </a:solidFill>
              </a:rPr>
              <a:t>Renaissance</a:t>
            </a:r>
            <a:r>
              <a:rPr lang="en-US" sz="2400"/>
              <a:t> and </a:t>
            </a:r>
            <a:r>
              <a:rPr lang="en-US" sz="2400">
                <a:solidFill>
                  <a:srgbClr val="00CC00"/>
                </a:solidFill>
              </a:rPr>
              <a:t>Reformation</a:t>
            </a:r>
          </a:p>
          <a:p>
            <a:pPr lvl="1">
              <a:lnSpc>
                <a:spcPct val="90000"/>
              </a:lnSpc>
              <a:buFontTx/>
              <a:buChar char="–"/>
            </a:pPr>
            <a:r>
              <a:rPr lang="en-US" sz="2400"/>
              <a:t>The humanists of the Renaissance questioned accepted beliefs and celebrated the worth of the individual</a:t>
            </a:r>
          </a:p>
          <a:p>
            <a:pPr lvl="1">
              <a:lnSpc>
                <a:spcPct val="90000"/>
              </a:lnSpc>
              <a:buFontTx/>
              <a:buChar char="–"/>
            </a:pPr>
            <a:r>
              <a:rPr lang="en-US" sz="2400"/>
              <a:t>During the Reformation, Protestants rebelled against the Catholic Church</a:t>
            </a:r>
          </a:p>
          <a:p>
            <a:pPr>
              <a:lnSpc>
                <a:spcPct val="90000"/>
              </a:lnSpc>
              <a:buFontTx/>
              <a:buChar char="•"/>
            </a:pPr>
            <a:r>
              <a:rPr lang="en-US" sz="2400"/>
              <a:t>Classical and </a:t>
            </a:r>
            <a:r>
              <a:rPr lang="en-US" sz="2400">
                <a:solidFill>
                  <a:srgbClr val="00CC00"/>
                </a:solidFill>
              </a:rPr>
              <a:t>Christian</a:t>
            </a:r>
            <a:r>
              <a:rPr lang="en-US" sz="2400"/>
              <a:t> Influences</a:t>
            </a:r>
          </a:p>
          <a:p>
            <a:pPr lvl="1">
              <a:lnSpc>
                <a:spcPct val="90000"/>
              </a:lnSpc>
              <a:buFontTx/>
              <a:buChar char="–"/>
            </a:pPr>
            <a:r>
              <a:rPr lang="en-US" sz="2400"/>
              <a:t>Many Enlightenment thinkers were inspired by classical culture, going all the way back to the ancient Greeks (some pointed to the democracies of ancient Athens and Rome)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b="1">
                <a:effectLst>
                  <a:outerShdw blurRad="38100" dist="38100" dir="2700000" algn="tl">
                    <a:srgbClr val="FFFFFF"/>
                  </a:outerShdw>
                </a:effectLst>
              </a:rPr>
              <a:t>Natural Law</a:t>
            </a:r>
          </a:p>
        </p:txBody>
      </p:sp>
      <p:sp>
        <p:nvSpPr>
          <p:cNvPr id="90115" name="Rectangle 3"/>
          <p:cNvSpPr>
            <a:spLocks noGrp="1" noChangeArrowheads="1"/>
          </p:cNvSpPr>
          <p:nvPr>
            <p:ph type="body" idx="1"/>
          </p:nvPr>
        </p:nvSpPr>
        <p:spPr/>
        <p:txBody>
          <a:bodyPr/>
          <a:lstStyle/>
          <a:p>
            <a:endParaRPr lang="en-US"/>
          </a:p>
          <a:p>
            <a:pPr algn="ctr"/>
            <a:r>
              <a:rPr lang="en-US"/>
              <a:t>Natural law = rules discoverable by reason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0"/>
            <a:ext cx="8229600" cy="1143000"/>
          </a:xfrm>
        </p:spPr>
        <p:txBody>
          <a:bodyPr/>
          <a:lstStyle/>
          <a:p>
            <a:pPr algn="l"/>
            <a:r>
              <a:rPr lang="en-US" b="1">
                <a:effectLst>
                  <a:outerShdw blurRad="38100" dist="38100" dir="2700000" algn="tl">
                    <a:srgbClr val="FFFFFF"/>
                  </a:outerShdw>
                </a:effectLst>
              </a:rPr>
              <a:t>       Philosophes</a:t>
            </a:r>
          </a:p>
        </p:txBody>
      </p:sp>
      <p:sp>
        <p:nvSpPr>
          <p:cNvPr id="81923" name="Rectangle 3"/>
          <p:cNvSpPr>
            <a:spLocks noGrp="1" noChangeArrowheads="1"/>
          </p:cNvSpPr>
          <p:nvPr>
            <p:ph type="body" idx="1"/>
          </p:nvPr>
        </p:nvSpPr>
        <p:spPr>
          <a:xfrm>
            <a:off x="457200" y="1066800"/>
            <a:ext cx="6019800" cy="5486400"/>
          </a:xfrm>
        </p:spPr>
        <p:txBody>
          <a:bodyPr/>
          <a:lstStyle/>
          <a:p>
            <a:pPr>
              <a:lnSpc>
                <a:spcPct val="90000"/>
              </a:lnSpc>
              <a:buFontTx/>
              <a:buChar char="•"/>
            </a:pPr>
            <a:r>
              <a:rPr lang="en-US"/>
              <a:t>Thinkers called </a:t>
            </a:r>
            <a:r>
              <a:rPr lang="en-US">
                <a:solidFill>
                  <a:srgbClr val="00CC00"/>
                </a:solidFill>
              </a:rPr>
              <a:t>philosophes</a:t>
            </a:r>
            <a:r>
              <a:rPr lang="en-US"/>
              <a:t> (French for ‘philosophers’) championed the Enlightenment ideas</a:t>
            </a:r>
          </a:p>
          <a:p>
            <a:pPr>
              <a:lnSpc>
                <a:spcPct val="90000"/>
              </a:lnSpc>
              <a:buFontTx/>
              <a:buChar char="•"/>
            </a:pPr>
            <a:endParaRPr lang="en-US"/>
          </a:p>
          <a:p>
            <a:pPr>
              <a:lnSpc>
                <a:spcPct val="90000"/>
              </a:lnSpc>
              <a:buFontTx/>
              <a:buChar char="•"/>
            </a:pPr>
            <a:r>
              <a:rPr lang="en-US"/>
              <a:t>Philosophes often gathered in informal meetings called </a:t>
            </a:r>
            <a:r>
              <a:rPr lang="en-US">
                <a:solidFill>
                  <a:srgbClr val="00CC00"/>
                </a:solidFill>
              </a:rPr>
              <a:t>salons</a:t>
            </a:r>
            <a:r>
              <a:rPr lang="en-US"/>
              <a:t>, held in the elegant homes of the wealthy </a:t>
            </a:r>
          </a:p>
          <a:p>
            <a:pPr>
              <a:lnSpc>
                <a:spcPct val="90000"/>
              </a:lnSpc>
              <a:buFontTx/>
              <a:buChar char="•"/>
            </a:pPr>
            <a:endParaRPr lang="en-US"/>
          </a:p>
          <a:p>
            <a:pPr>
              <a:lnSpc>
                <a:spcPct val="90000"/>
              </a:lnSpc>
              <a:buFontTx/>
              <a:buChar char="•"/>
            </a:pPr>
            <a:r>
              <a:rPr lang="en-US"/>
              <a:t>During the salons, they        exchanged and debated ideas,     which helped to shape and         spread the ideas of the   Enlightenment</a:t>
            </a:r>
          </a:p>
        </p:txBody>
      </p:sp>
      <p:pic>
        <p:nvPicPr>
          <p:cNvPr id="81924" name="Picture 4"/>
          <p:cNvPicPr>
            <a:picLocks noChangeAspect="1" noChangeArrowheads="1"/>
          </p:cNvPicPr>
          <p:nvPr/>
        </p:nvPicPr>
        <p:blipFill>
          <a:blip r:embed="rId2" cstate="print"/>
          <a:srcRect/>
          <a:stretch>
            <a:fillRect/>
          </a:stretch>
        </p:blipFill>
        <p:spPr bwMode="auto">
          <a:xfrm>
            <a:off x="6318250" y="304800"/>
            <a:ext cx="2530475" cy="3276600"/>
          </a:xfrm>
          <a:prstGeom prst="rect">
            <a:avLst/>
          </a:prstGeom>
          <a:noFill/>
          <a:ln w="9525">
            <a:noFill/>
            <a:miter lim="800000"/>
            <a:headEnd/>
            <a:tailEnd/>
          </a:ln>
          <a:effectLst/>
        </p:spPr>
      </p:pic>
      <p:pic>
        <p:nvPicPr>
          <p:cNvPr id="81925" name="Picture 5"/>
          <p:cNvPicPr>
            <a:picLocks noChangeAspect="1" noChangeArrowheads="1"/>
          </p:cNvPicPr>
          <p:nvPr/>
        </p:nvPicPr>
        <p:blipFill>
          <a:blip r:embed="rId3" cstate="print"/>
          <a:srcRect/>
          <a:stretch>
            <a:fillRect/>
          </a:stretch>
        </p:blipFill>
        <p:spPr bwMode="auto">
          <a:xfrm>
            <a:off x="5181600" y="3954463"/>
            <a:ext cx="3810000" cy="267652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Madame Geoffrin’s Salon</a:t>
            </a:r>
          </a:p>
        </p:txBody>
      </p:sp>
      <p:pic>
        <p:nvPicPr>
          <p:cNvPr id="23557" name="Picture 5" descr="File:Salon de Madame Geoffrin.jpg">
            <a:hlinkClick r:id="rId2"/>
          </p:cNvPr>
          <p:cNvPicPr>
            <a:picLocks noChangeAspect="1" noChangeArrowheads="1"/>
          </p:cNvPicPr>
          <p:nvPr/>
        </p:nvPicPr>
        <p:blipFill>
          <a:blip r:embed="rId3" cstate="print"/>
          <a:srcRect/>
          <a:stretch>
            <a:fillRect/>
          </a:stretch>
        </p:blipFill>
        <p:spPr bwMode="auto">
          <a:xfrm>
            <a:off x="457200" y="1371600"/>
            <a:ext cx="8077200" cy="5319713"/>
          </a:xfrm>
          <a:prstGeom prst="rect">
            <a:avLst/>
          </a:prstGeom>
          <a:noFill/>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3266</TotalTime>
  <Words>3118</Words>
  <Application>Microsoft Office PowerPoint</Application>
  <PresentationFormat>On-screen Show (4:3)</PresentationFormat>
  <Paragraphs>360</Paragraphs>
  <Slides>46</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Default Design</vt:lpstr>
      <vt:lpstr>ClipArt</vt:lpstr>
      <vt:lpstr>The Enlightenment: The Age of Reason</vt:lpstr>
      <vt:lpstr>Slide 2</vt:lpstr>
      <vt:lpstr>Essential Understanding</vt:lpstr>
      <vt:lpstr>Political Systems</vt:lpstr>
      <vt:lpstr>What was the Enlightenment?</vt:lpstr>
      <vt:lpstr>Roots of the Enlightenment</vt:lpstr>
      <vt:lpstr>Natural Law</vt:lpstr>
      <vt:lpstr>       Philosophes</vt:lpstr>
      <vt:lpstr>Madame Geoffrin’s Salon</vt:lpstr>
      <vt:lpstr>New Ideas vs. Old Beliefs</vt:lpstr>
      <vt:lpstr>      Questions</vt:lpstr>
      <vt:lpstr>René Descartes (1596 –1650)</vt:lpstr>
      <vt:lpstr>Thomas Hobbes (1588–1679) </vt:lpstr>
      <vt:lpstr>Leviathan -1651</vt:lpstr>
      <vt:lpstr>Slide 15</vt:lpstr>
      <vt:lpstr>The Social Contract</vt:lpstr>
      <vt:lpstr>John Locke (1632–1704) </vt:lpstr>
      <vt:lpstr>What are Natural Rights?</vt:lpstr>
      <vt:lpstr>John Locke</vt:lpstr>
      <vt:lpstr>Influencing Revolution</vt:lpstr>
      <vt:lpstr>Slide 21</vt:lpstr>
      <vt:lpstr>Baron de Montesquieu (1689-1755) </vt:lpstr>
      <vt:lpstr>Slide 23</vt:lpstr>
      <vt:lpstr>Voltaire (1694 – 1778)</vt:lpstr>
      <vt:lpstr>Denis Diderot (1713 –1784) </vt:lpstr>
      <vt:lpstr>Jean-Jacques Rousseau (1712–1778)</vt:lpstr>
      <vt:lpstr>Slide 27</vt:lpstr>
      <vt:lpstr>Mary Wollstonecraft (1759–1797)</vt:lpstr>
      <vt:lpstr>Adam Smith (1723–1790)</vt:lpstr>
      <vt:lpstr>Adam Smith</vt:lpstr>
      <vt:lpstr>Slide 31</vt:lpstr>
      <vt:lpstr>Censorship</vt:lpstr>
      <vt:lpstr>Enlightened Despotism</vt:lpstr>
      <vt:lpstr>Goals of Enlightened Rulers</vt:lpstr>
      <vt:lpstr>Frederick II the Great of Prussia  (r. 1740-1786)</vt:lpstr>
      <vt:lpstr>Catherine the Great of  Russia (r. 1762-1796)</vt:lpstr>
      <vt:lpstr>Joseph II of Austria  (r. 1765-1790)</vt:lpstr>
      <vt:lpstr>Results of the Enlightenment</vt:lpstr>
      <vt:lpstr>Enlightenment: Main Ideas</vt:lpstr>
      <vt:lpstr>Think, Pair, Share</vt:lpstr>
      <vt:lpstr>Slide 41</vt:lpstr>
      <vt:lpstr>Slide 42</vt:lpstr>
      <vt:lpstr>Slide 43</vt:lpstr>
      <vt:lpstr>Slide 44</vt:lpstr>
      <vt:lpstr>Slide 45</vt:lpstr>
      <vt:lpstr>Coming up…</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Age of Reason</dc:title>
  <dc:creator>Anne</dc:creator>
  <cp:lastModifiedBy>EISD</cp:lastModifiedBy>
  <cp:revision>142</cp:revision>
  <dcterms:created xsi:type="dcterms:W3CDTF">2010-01-21T00:52:04Z</dcterms:created>
  <dcterms:modified xsi:type="dcterms:W3CDTF">2013-03-05T15:35:30Z</dcterms:modified>
</cp:coreProperties>
</file>