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F761D-C1FC-42FB-86EB-8E973DB19D70}"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F761D-C1FC-42FB-86EB-8E973DB19D70}"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F761D-C1FC-42FB-86EB-8E973DB19D70}"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F761D-C1FC-42FB-86EB-8E973DB19D70}"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F761D-C1FC-42FB-86EB-8E973DB19D70}"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5F761D-C1FC-42FB-86EB-8E973DB19D70}"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F761D-C1FC-42FB-86EB-8E973DB19D70}" type="datetimeFigureOut">
              <a:rPr lang="en-US" smtClean="0"/>
              <a:pPr/>
              <a:t>9/24/2012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F761D-C1FC-42FB-86EB-8E973DB19D70}" type="datetimeFigureOut">
              <a:rPr lang="en-US" smtClean="0"/>
              <a:pPr/>
              <a:t>9/24/2012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F761D-C1FC-42FB-86EB-8E973DB19D70}" type="datetimeFigureOut">
              <a:rPr lang="en-US" smtClean="0"/>
              <a:pPr/>
              <a:t>9/24/2012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F761D-C1FC-42FB-86EB-8E973DB19D70}"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F761D-C1FC-42FB-86EB-8E973DB19D70}"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7BD77-12B1-49B6-96EB-D6BE6DCE7F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F761D-C1FC-42FB-86EB-8E973DB19D70}" type="datetimeFigureOut">
              <a:rPr lang="en-US" smtClean="0"/>
              <a:pPr/>
              <a:t>9/24/2012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7BD77-12B1-49B6-96EB-D6BE6DCE7F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a/ac/Silk-worms.jpg"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Image:Qinshihuang2.jpg" TargetMode="External"/><Relationship Id="rId2" Type="http://schemas.openxmlformats.org/officeDocument/2006/relationships/image" Target="../media/image42.emf"/><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hyperlink" Target="http://upload.wikimedia.org/wikipedia/en/3/38/GreatWall_2004_Summer_4.jpg"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f/f8/Greatwall-SA3.jpg" TargetMode="External"/><Relationship Id="rId5" Type="http://schemas.openxmlformats.org/officeDocument/2006/relationships/image" Target="../media/image48.jpeg"/><Relationship Id="rId4" Type="http://schemas.openxmlformats.org/officeDocument/2006/relationships/hyperlink" Target="http://upload.wikimedia.org/wikipedia/commons/1/16/GreatWallNearBeijingWinter.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upload.wikimedia.org/wikipedia/commons/7/7a/Xian_museum.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en.wikipedia.org/wiki/Image:HanWuDi.jpg" TargetMode="Externa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ancientedge.com/product_49.html" TargetMode="Externa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wideangle.ca/archives/2005/12/forbidden_flyer.html" TargetMode="Externa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84996" name="Object 4"/>
          <p:cNvGraphicFramePr>
            <a:graphicFrameLocks noChangeAspect="1"/>
          </p:cNvGraphicFramePr>
          <p:nvPr/>
        </p:nvGraphicFramePr>
        <p:xfrm>
          <a:off x="457200" y="304800"/>
          <a:ext cx="8350250" cy="1544638"/>
        </p:xfrm>
        <a:graphic>
          <a:graphicData uri="http://schemas.openxmlformats.org/presentationml/2006/ole">
            <p:oleObj spid="_x0000_s1026" name="Image" r:id="rId4" imgW="8350610" imgH="1545339"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500" fill="hold"/>
                                        <p:tgtEl>
                                          <p:spTgt spid="84996"/>
                                        </p:tgtEl>
                                        <p:attrNameLst>
                                          <p:attrName>ppt_w</p:attrName>
                                        </p:attrNameLst>
                                      </p:cBhvr>
                                      <p:tavLst>
                                        <p:tav tm="0">
                                          <p:val>
                                            <p:fltVal val="0"/>
                                          </p:val>
                                        </p:tav>
                                        <p:tav tm="100000">
                                          <p:val>
                                            <p:strVal val="#ppt_w"/>
                                          </p:val>
                                        </p:tav>
                                      </p:tavLst>
                                    </p:anim>
                                    <p:anim calcmode="lin" valueType="num">
                                      <p:cBhvr>
                                        <p:cTn id="8" dur="500" fill="hold"/>
                                        <p:tgtEl>
                                          <p:spTgt spid="84996"/>
                                        </p:tgtEl>
                                        <p:attrNameLst>
                                          <p:attrName>ppt_h</p:attrName>
                                        </p:attrNameLst>
                                      </p:cBhvr>
                                      <p:tavLst>
                                        <p:tav tm="0">
                                          <p:val>
                                            <p:fltVal val="0"/>
                                          </p:val>
                                        </p:tav>
                                        <p:tav tm="100000">
                                          <p:val>
                                            <p:strVal val="#ppt_h"/>
                                          </p:val>
                                        </p:tav>
                                      </p:tavLst>
                                    </p:anim>
                                    <p:animEffect transition="in" filter="fade">
                                      <p:cBhvr>
                                        <p:cTn id="9"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ChangeArrowheads="1"/>
          </p:cNvSpPr>
          <p:nvPr/>
        </p:nvSpPr>
        <p:spPr bwMode="auto">
          <a:xfrm>
            <a:off x="228600" y="265113"/>
            <a:ext cx="8534400" cy="6456362"/>
          </a:xfrm>
          <a:prstGeom prst="rect">
            <a:avLst/>
          </a:prstGeom>
          <a:noFill/>
          <a:ln w="9525">
            <a:noFill/>
            <a:miter lim="800000"/>
            <a:headEnd/>
            <a:tailEnd/>
          </a:ln>
        </p:spPr>
        <p:txBody>
          <a:bodyPr anchor="ctr">
            <a:spAutoFit/>
          </a:bodyPr>
          <a:lstStyle/>
          <a:p>
            <a:r>
              <a:rPr lang="en-US" b="1"/>
              <a:t>The Mandate of Heaven/Dynastic Cycle</a:t>
            </a:r>
            <a:endParaRPr lang="en-US"/>
          </a:p>
          <a:p>
            <a:endParaRPr lang="en-US"/>
          </a:p>
          <a:p>
            <a:r>
              <a:rPr lang="en-US" b="1"/>
              <a:t>Mandate of Heaven</a:t>
            </a:r>
            <a:r>
              <a:rPr lang="en-US"/>
              <a:t>: </a:t>
            </a:r>
          </a:p>
          <a:p>
            <a:r>
              <a:rPr lang="en-US"/>
              <a:t>The Zhou </a:t>
            </a:r>
            <a:r>
              <a:rPr lang="en-US" u="sng"/>
              <a:t>used the Mandate of Heaven to justify their rule</a:t>
            </a:r>
            <a:r>
              <a:rPr lang="en-US"/>
              <a:t>. </a:t>
            </a:r>
          </a:p>
          <a:p>
            <a:r>
              <a:rPr lang="en-US" u="sng"/>
              <a:t>Heaven, the law of nature, kept order in the universe by choosing the king</a:t>
            </a:r>
            <a:r>
              <a:rPr lang="en-US"/>
              <a:t>. The king was responsible for being a good ruler. </a:t>
            </a:r>
          </a:p>
          <a:p>
            <a:endParaRPr lang="en-US"/>
          </a:p>
          <a:p>
            <a:r>
              <a:rPr lang="en-US" b="1"/>
              <a:t>Dao</a:t>
            </a:r>
            <a:r>
              <a:rPr lang="en-US"/>
              <a:t>: </a:t>
            </a:r>
            <a:r>
              <a:rPr lang="en-US" u="sng"/>
              <a:t>The Way</a:t>
            </a:r>
          </a:p>
          <a:p>
            <a:r>
              <a:rPr lang="en-US"/>
              <a:t>The King was responsible to </a:t>
            </a:r>
            <a:r>
              <a:rPr lang="en-US" u="sng"/>
              <a:t>rule by the </a:t>
            </a:r>
            <a:r>
              <a:rPr lang="en-US" b="1" u="sng"/>
              <a:t>Dao</a:t>
            </a:r>
            <a:r>
              <a:rPr lang="en-US"/>
              <a:t>, he had to </a:t>
            </a:r>
            <a:r>
              <a:rPr lang="en-US" u="sng"/>
              <a:t>keep the gods happy</a:t>
            </a:r>
            <a:r>
              <a:rPr lang="en-US"/>
              <a:t> to </a:t>
            </a:r>
            <a:r>
              <a:rPr lang="en-US" u="sng"/>
              <a:t>protect people</a:t>
            </a:r>
            <a:r>
              <a:rPr lang="en-US"/>
              <a:t> from natural disaster, or bad harvest.</a:t>
            </a:r>
          </a:p>
          <a:p>
            <a:r>
              <a:rPr lang="en-US"/>
              <a:t>If he didn’t do this he would lose power. </a:t>
            </a:r>
          </a:p>
          <a:p>
            <a:endParaRPr lang="en-US"/>
          </a:p>
          <a:p>
            <a:r>
              <a:rPr lang="en-US"/>
              <a:t>The mandate of heaven was </a:t>
            </a:r>
            <a:r>
              <a:rPr lang="en-US" u="sng"/>
              <a:t>used to explain the rise and fall of different dynasties</a:t>
            </a:r>
            <a:r>
              <a:rPr lang="en-US"/>
              <a:t>. When a ruler took over they claimed they had earned the mandate of heaven, or they would not have been able to win. This was closely tied to the </a:t>
            </a:r>
            <a:r>
              <a:rPr lang="en-US" b="1"/>
              <a:t>Dynastic Cycle</a:t>
            </a:r>
          </a:p>
          <a:p>
            <a:endParaRPr lang="en-US" b="1"/>
          </a:p>
        </p:txBody>
      </p:sp>
      <p:pic>
        <p:nvPicPr>
          <p:cNvPr id="103430" name="Picture 6" descr="BE006477"/>
          <p:cNvPicPr>
            <a:picLocks noChangeAspect="1" noChangeArrowheads="1"/>
          </p:cNvPicPr>
          <p:nvPr/>
        </p:nvPicPr>
        <p:blipFill>
          <a:blip r:embed="rId2" cstate="print"/>
          <a:srcRect/>
          <a:stretch>
            <a:fillRect/>
          </a:stretch>
        </p:blipFill>
        <p:spPr bwMode="auto">
          <a:xfrm>
            <a:off x="7162800" y="203200"/>
            <a:ext cx="1752600" cy="101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anim calcmode="lin" valueType="num">
                                      <p:cBhvr>
                                        <p:cTn id="7" dur="1000" fill="hold"/>
                                        <p:tgtEl>
                                          <p:spTgt spid="10342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342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342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3430"/>
                                        </p:tgtEl>
                                        <p:attrNameLst>
                                          <p:attrName>style.visibility</p:attrName>
                                        </p:attrNameLst>
                                      </p:cBhvr>
                                      <p:to>
                                        <p:strVal val="visible"/>
                                      </p:to>
                                    </p:set>
                                    <p:anim calcmode="lin" valueType="num">
                                      <p:cBhvr>
                                        <p:cTn id="12" dur="1000" fill="hold"/>
                                        <p:tgtEl>
                                          <p:spTgt spid="103430"/>
                                        </p:tgtEl>
                                        <p:attrNameLst>
                                          <p:attrName>ppt_w</p:attrName>
                                        </p:attrNameLst>
                                      </p:cBhvr>
                                      <p:tavLst>
                                        <p:tav tm="0">
                                          <p:val>
                                            <p:strVal val="#ppt_w*0.70"/>
                                          </p:val>
                                        </p:tav>
                                        <p:tav tm="100000">
                                          <p:val>
                                            <p:strVal val="#ppt_w"/>
                                          </p:val>
                                        </p:tav>
                                      </p:tavLst>
                                    </p:anim>
                                    <p:anim calcmode="lin" valueType="num">
                                      <p:cBhvr>
                                        <p:cTn id="13" dur="1000" fill="hold"/>
                                        <p:tgtEl>
                                          <p:spTgt spid="103430"/>
                                        </p:tgtEl>
                                        <p:attrNameLst>
                                          <p:attrName>ppt_h</p:attrName>
                                        </p:attrNameLst>
                                      </p:cBhvr>
                                      <p:tavLst>
                                        <p:tav tm="0">
                                          <p:val>
                                            <p:strVal val="#ppt_h"/>
                                          </p:val>
                                        </p:tav>
                                        <p:tav tm="100000">
                                          <p:val>
                                            <p:strVal val="#ppt_h"/>
                                          </p:val>
                                        </p:tav>
                                      </p:tavLst>
                                    </p:anim>
                                    <p:animEffect transition="in" filter="fade">
                                      <p:cBhvr>
                                        <p:cTn id="14" dur="1000"/>
                                        <p:tgtEl>
                                          <p:spTgt spid="103430"/>
                                        </p:tgtEl>
                                      </p:cBhvr>
                                    </p:animEffect>
                                  </p:childTnLst>
                                </p:cTn>
                              </p:par>
                              <p:par>
                                <p:cTn id="15" presetID="55" presetClass="entr" presetSubtype="0" fill="hold" nodeType="withEffect">
                                  <p:stCondLst>
                                    <p:cond delay="0"/>
                                  </p:stCondLst>
                                  <p:childTnLst>
                                    <p:set>
                                      <p:cBhvr>
                                        <p:cTn id="16" dur="1" fill="hold">
                                          <p:stCondLst>
                                            <p:cond delay="0"/>
                                          </p:stCondLst>
                                        </p:cTn>
                                        <p:tgtEl>
                                          <p:spTgt spid="103428">
                                            <p:txEl>
                                              <p:pRg st="2" end="2"/>
                                            </p:txEl>
                                          </p:spTgt>
                                        </p:tgtEl>
                                        <p:attrNameLst>
                                          <p:attrName>style.visibility</p:attrName>
                                        </p:attrNameLst>
                                      </p:cBhvr>
                                      <p:to>
                                        <p:strVal val="visible"/>
                                      </p:to>
                                    </p:set>
                                    <p:anim calcmode="lin" valueType="num">
                                      <p:cBhvr>
                                        <p:cTn id="17" dur="1000" fill="hold"/>
                                        <p:tgtEl>
                                          <p:spTgt spid="103428">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3428">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3428">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03428">
                                            <p:txEl>
                                              <p:pRg st="3" end="3"/>
                                            </p:txEl>
                                          </p:spTgt>
                                        </p:tgtEl>
                                        <p:attrNameLst>
                                          <p:attrName>style.visibility</p:attrName>
                                        </p:attrNameLst>
                                      </p:cBhvr>
                                      <p:to>
                                        <p:strVal val="visible"/>
                                      </p:to>
                                    </p:set>
                                    <p:anim calcmode="lin" valueType="num">
                                      <p:cBhvr>
                                        <p:cTn id="22" dur="1000" fill="hold"/>
                                        <p:tgtEl>
                                          <p:spTgt spid="103428">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03428">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03428">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103428">
                                            <p:txEl>
                                              <p:pRg st="4" end="4"/>
                                            </p:txEl>
                                          </p:spTgt>
                                        </p:tgtEl>
                                        <p:attrNameLst>
                                          <p:attrName>style.visibility</p:attrName>
                                        </p:attrNameLst>
                                      </p:cBhvr>
                                      <p:to>
                                        <p:strVal val="visible"/>
                                      </p:to>
                                    </p:set>
                                    <p:anim calcmode="lin" valueType="num">
                                      <p:cBhvr>
                                        <p:cTn id="27" dur="1000" fill="hold"/>
                                        <p:tgtEl>
                                          <p:spTgt spid="103428">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103428">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10342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03428">
                                            <p:txEl>
                                              <p:pRg st="6" end="6"/>
                                            </p:txEl>
                                          </p:spTgt>
                                        </p:tgtEl>
                                        <p:attrNameLst>
                                          <p:attrName>style.visibility</p:attrName>
                                        </p:attrNameLst>
                                      </p:cBhvr>
                                      <p:to>
                                        <p:strVal val="visible"/>
                                      </p:to>
                                    </p:set>
                                    <p:anim calcmode="lin" valueType="num">
                                      <p:cBhvr>
                                        <p:cTn id="34" dur="1000" fill="hold"/>
                                        <p:tgtEl>
                                          <p:spTgt spid="103428">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103428">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103428">
                                            <p:txEl>
                                              <p:pRg st="6" end="6"/>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103428">
                                            <p:txEl>
                                              <p:pRg st="7" end="7"/>
                                            </p:txEl>
                                          </p:spTgt>
                                        </p:tgtEl>
                                        <p:attrNameLst>
                                          <p:attrName>style.visibility</p:attrName>
                                        </p:attrNameLst>
                                      </p:cBhvr>
                                      <p:to>
                                        <p:strVal val="visible"/>
                                      </p:to>
                                    </p:set>
                                    <p:anim calcmode="lin" valueType="num">
                                      <p:cBhvr>
                                        <p:cTn id="39" dur="1000" fill="hold"/>
                                        <p:tgtEl>
                                          <p:spTgt spid="103428">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103428">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103428">
                                            <p:txEl>
                                              <p:pRg st="7" end="7"/>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103428">
                                            <p:txEl>
                                              <p:pRg st="8" end="8"/>
                                            </p:txEl>
                                          </p:spTgt>
                                        </p:tgtEl>
                                        <p:attrNameLst>
                                          <p:attrName>style.visibility</p:attrName>
                                        </p:attrNameLst>
                                      </p:cBhvr>
                                      <p:to>
                                        <p:strVal val="visible"/>
                                      </p:to>
                                    </p:set>
                                    <p:anim calcmode="lin" valueType="num">
                                      <p:cBhvr>
                                        <p:cTn id="44" dur="1000" fill="hold"/>
                                        <p:tgtEl>
                                          <p:spTgt spid="103428">
                                            <p:txEl>
                                              <p:pRg st="8" end="8"/>
                                            </p:txEl>
                                          </p:spTgt>
                                        </p:tgtEl>
                                        <p:attrNameLst>
                                          <p:attrName>ppt_w</p:attrName>
                                        </p:attrNameLst>
                                      </p:cBhvr>
                                      <p:tavLst>
                                        <p:tav tm="0">
                                          <p:val>
                                            <p:strVal val="#ppt_w*0.70"/>
                                          </p:val>
                                        </p:tav>
                                        <p:tav tm="100000">
                                          <p:val>
                                            <p:strVal val="#ppt_w"/>
                                          </p:val>
                                        </p:tav>
                                      </p:tavLst>
                                    </p:anim>
                                    <p:anim calcmode="lin" valueType="num">
                                      <p:cBhvr>
                                        <p:cTn id="45" dur="1000" fill="hold"/>
                                        <p:tgtEl>
                                          <p:spTgt spid="103428">
                                            <p:txEl>
                                              <p:pRg st="8" end="8"/>
                                            </p:txEl>
                                          </p:spTgt>
                                        </p:tgtEl>
                                        <p:attrNameLst>
                                          <p:attrName>ppt_h</p:attrName>
                                        </p:attrNameLst>
                                      </p:cBhvr>
                                      <p:tavLst>
                                        <p:tav tm="0">
                                          <p:val>
                                            <p:strVal val="#ppt_h"/>
                                          </p:val>
                                        </p:tav>
                                        <p:tav tm="100000">
                                          <p:val>
                                            <p:strVal val="#ppt_h"/>
                                          </p:val>
                                        </p:tav>
                                      </p:tavLst>
                                    </p:anim>
                                    <p:animEffect transition="in" filter="fade">
                                      <p:cBhvr>
                                        <p:cTn id="46" dur="1000"/>
                                        <p:tgtEl>
                                          <p:spTgt spid="103428">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03428">
                                            <p:txEl>
                                              <p:pRg st="10" end="10"/>
                                            </p:txEl>
                                          </p:spTgt>
                                        </p:tgtEl>
                                        <p:attrNameLst>
                                          <p:attrName>style.visibility</p:attrName>
                                        </p:attrNameLst>
                                      </p:cBhvr>
                                      <p:to>
                                        <p:strVal val="visible"/>
                                      </p:to>
                                    </p:set>
                                    <p:anim calcmode="lin" valueType="num">
                                      <p:cBhvr>
                                        <p:cTn id="51" dur="1000" fill="hold"/>
                                        <p:tgtEl>
                                          <p:spTgt spid="103428">
                                            <p:txEl>
                                              <p:pRg st="10" end="10"/>
                                            </p:txEl>
                                          </p:spTgt>
                                        </p:tgtEl>
                                        <p:attrNameLst>
                                          <p:attrName>ppt_w</p:attrName>
                                        </p:attrNameLst>
                                      </p:cBhvr>
                                      <p:tavLst>
                                        <p:tav tm="0">
                                          <p:val>
                                            <p:strVal val="#ppt_w*0.70"/>
                                          </p:val>
                                        </p:tav>
                                        <p:tav tm="100000">
                                          <p:val>
                                            <p:strVal val="#ppt_w"/>
                                          </p:val>
                                        </p:tav>
                                      </p:tavLst>
                                    </p:anim>
                                    <p:anim calcmode="lin" valueType="num">
                                      <p:cBhvr>
                                        <p:cTn id="52" dur="1000" fill="hold"/>
                                        <p:tgtEl>
                                          <p:spTgt spid="103428">
                                            <p:txEl>
                                              <p:pRg st="10" end="10"/>
                                            </p:txEl>
                                          </p:spTgt>
                                        </p:tgtEl>
                                        <p:attrNameLst>
                                          <p:attrName>ppt_h</p:attrName>
                                        </p:attrNameLst>
                                      </p:cBhvr>
                                      <p:tavLst>
                                        <p:tav tm="0">
                                          <p:val>
                                            <p:strVal val="#ppt_h"/>
                                          </p:val>
                                        </p:tav>
                                        <p:tav tm="100000">
                                          <p:val>
                                            <p:strVal val="#ppt_h"/>
                                          </p:val>
                                        </p:tav>
                                      </p:tavLst>
                                    </p:anim>
                                    <p:animEffect transition="in" filter="fade">
                                      <p:cBhvr>
                                        <p:cTn id="53" dur="1000"/>
                                        <p:tgtEl>
                                          <p:spTgt spid="10342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2328863" y="196850"/>
            <a:ext cx="4446587" cy="641350"/>
          </a:xfrm>
          <a:prstGeom prst="rect">
            <a:avLst/>
          </a:prstGeom>
          <a:noFill/>
          <a:ln w="9525">
            <a:noFill/>
            <a:miter lim="800000"/>
            <a:headEnd/>
            <a:tailEnd/>
          </a:ln>
        </p:spPr>
        <p:txBody>
          <a:bodyPr wrap="none">
            <a:spAutoFit/>
          </a:bodyPr>
          <a:lstStyle/>
          <a:p>
            <a:pPr algn="ctr"/>
            <a:r>
              <a:rPr lang="en-US" sz="3600" b="1"/>
              <a:t>The Dynastic Cycle</a:t>
            </a:r>
          </a:p>
        </p:txBody>
      </p:sp>
      <p:sp>
        <p:nvSpPr>
          <p:cNvPr id="104453" name="Text Box 5" descr="Newsprint"/>
          <p:cNvSpPr txBox="1">
            <a:spLocks noChangeArrowheads="1"/>
          </p:cNvSpPr>
          <p:nvPr/>
        </p:nvSpPr>
        <p:spPr bwMode="auto">
          <a:xfrm>
            <a:off x="2743200" y="1143000"/>
            <a:ext cx="3657600" cy="1612900"/>
          </a:xfrm>
          <a:prstGeom prst="rect">
            <a:avLst/>
          </a:prstGeom>
          <a:blipFill dpi="0" rotWithShape="1">
            <a:blip r:embed="rId2" cstate="print">
              <a:alphaModFix amt="28000"/>
            </a:blip>
            <a:srcRect/>
            <a:tile tx="0" ty="0" sx="100000" sy="100000" flip="none" algn="tl"/>
          </a:blipFill>
          <a:ln w="12700">
            <a:solidFill>
              <a:schemeClr val="tx1"/>
            </a:solidFill>
            <a:miter lim="800000"/>
            <a:headEnd/>
            <a:tailEnd/>
          </a:ln>
        </p:spPr>
        <p:txBody>
          <a:bodyPr>
            <a:spAutoFit/>
          </a:bodyPr>
          <a:lstStyle/>
          <a:p>
            <a:pPr algn="ctr">
              <a:spcBef>
                <a:spcPct val="50000"/>
              </a:spcBef>
            </a:pPr>
            <a:r>
              <a:rPr lang="en-US"/>
              <a:t>New Ruler Gains the Mandate of Heaven </a:t>
            </a:r>
          </a:p>
          <a:p>
            <a:pPr algn="ctr">
              <a:spcBef>
                <a:spcPct val="50000"/>
              </a:spcBef>
            </a:pPr>
            <a:r>
              <a:rPr lang="en-US"/>
              <a:t>Dynasty founded by powerful leader</a:t>
            </a:r>
          </a:p>
        </p:txBody>
      </p:sp>
      <p:sp>
        <p:nvSpPr>
          <p:cNvPr id="104454" name="Text Box 6" descr="Newsprint"/>
          <p:cNvSpPr txBox="1">
            <a:spLocks noChangeArrowheads="1"/>
          </p:cNvSpPr>
          <p:nvPr/>
        </p:nvSpPr>
        <p:spPr bwMode="auto">
          <a:xfrm>
            <a:off x="5638800" y="3157538"/>
            <a:ext cx="3124200" cy="1109662"/>
          </a:xfrm>
          <a:prstGeom prst="rect">
            <a:avLst/>
          </a:prstGeom>
          <a:blipFill dpi="0" rotWithShape="1">
            <a:blip r:embed="rId2" cstate="print">
              <a:alphaModFix amt="23000"/>
            </a:blip>
            <a:srcRect/>
            <a:tile tx="0" ty="0" sx="100000" sy="100000" flip="none" algn="tl"/>
          </a:blipFill>
          <a:ln w="12700">
            <a:solidFill>
              <a:schemeClr val="tx1"/>
            </a:solidFill>
            <a:miter lim="800000"/>
            <a:headEnd/>
            <a:tailEnd/>
          </a:ln>
        </p:spPr>
        <p:txBody>
          <a:bodyPr>
            <a:spAutoFit/>
          </a:bodyPr>
          <a:lstStyle/>
          <a:p>
            <a:pPr algn="ctr"/>
            <a:r>
              <a:rPr lang="en-US"/>
              <a:t>Period of Great Power and Prosperity</a:t>
            </a:r>
          </a:p>
          <a:p>
            <a:pPr algn="ctr"/>
            <a:r>
              <a:rPr lang="en-US"/>
              <a:t>Golden Age</a:t>
            </a:r>
          </a:p>
        </p:txBody>
      </p:sp>
      <p:sp>
        <p:nvSpPr>
          <p:cNvPr id="104456" name="AutoShape 8"/>
          <p:cNvSpPr>
            <a:spLocks noChangeArrowheads="1"/>
          </p:cNvSpPr>
          <p:nvPr/>
        </p:nvSpPr>
        <p:spPr bwMode="auto">
          <a:xfrm rot="5400000">
            <a:off x="6438900" y="1485900"/>
            <a:ext cx="1676400" cy="1447800"/>
          </a:xfrm>
          <a:custGeom>
            <a:avLst/>
            <a:gdLst>
              <a:gd name="T0" fmla="*/ 2147483647 w 21600"/>
              <a:gd name="T1" fmla="*/ 0 h 21600"/>
              <a:gd name="T2" fmla="*/ 2147483647 w 21600"/>
              <a:gd name="T3" fmla="*/ 2147483647 h 21600"/>
              <a:gd name="T4" fmla="*/ 1513261518 w 21600"/>
              <a:gd name="T5" fmla="*/ 2147483647 h 21600"/>
              <a:gd name="T6" fmla="*/ 2147483647 w 21600"/>
              <a:gd name="T7" fmla="*/ 18306132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5050"/>
          </a:solidFill>
          <a:ln w="9525">
            <a:solidFill>
              <a:schemeClr val="tx1"/>
            </a:solidFill>
            <a:miter lim="800000"/>
            <a:headEnd/>
            <a:tailEnd/>
          </a:ln>
        </p:spPr>
        <p:txBody>
          <a:bodyPr wrap="none" anchor="ctr"/>
          <a:lstStyle/>
          <a:p>
            <a:endParaRPr lang="en-US"/>
          </a:p>
        </p:txBody>
      </p:sp>
      <p:sp>
        <p:nvSpPr>
          <p:cNvPr id="104457" name="Text Box 9" descr="Newsprint"/>
          <p:cNvSpPr txBox="1">
            <a:spLocks noChangeArrowheads="1"/>
          </p:cNvSpPr>
          <p:nvPr/>
        </p:nvSpPr>
        <p:spPr bwMode="auto">
          <a:xfrm>
            <a:off x="2667000" y="5105400"/>
            <a:ext cx="3200400" cy="774700"/>
          </a:xfrm>
          <a:prstGeom prst="rect">
            <a:avLst/>
          </a:prstGeom>
          <a:blipFill dpi="0" rotWithShape="1">
            <a:blip r:embed="rId2" cstate="print">
              <a:alphaModFix amt="28000"/>
            </a:blip>
            <a:srcRect/>
            <a:tile tx="0" ty="0" sx="100000" sy="100000" flip="none" algn="tl"/>
          </a:blipFill>
          <a:ln w="12700">
            <a:solidFill>
              <a:schemeClr val="tx1"/>
            </a:solidFill>
            <a:miter lim="800000"/>
            <a:headEnd/>
            <a:tailEnd/>
          </a:ln>
        </p:spPr>
        <p:txBody>
          <a:bodyPr>
            <a:spAutoFit/>
          </a:bodyPr>
          <a:lstStyle/>
          <a:p>
            <a:pPr algn="ctr"/>
            <a:r>
              <a:rPr lang="en-US"/>
              <a:t>Period of Decline and Corruption</a:t>
            </a:r>
          </a:p>
        </p:txBody>
      </p:sp>
      <p:sp>
        <p:nvSpPr>
          <p:cNvPr id="104458" name="AutoShape 10"/>
          <p:cNvSpPr>
            <a:spLocks noChangeArrowheads="1"/>
          </p:cNvSpPr>
          <p:nvPr/>
        </p:nvSpPr>
        <p:spPr bwMode="auto">
          <a:xfrm rot="10800000">
            <a:off x="6019800" y="4419600"/>
            <a:ext cx="1676400" cy="1447800"/>
          </a:xfrm>
          <a:custGeom>
            <a:avLst/>
            <a:gdLst>
              <a:gd name="T0" fmla="*/ 2147483647 w 21600"/>
              <a:gd name="T1" fmla="*/ 0 h 21600"/>
              <a:gd name="T2" fmla="*/ 2147483647 w 21600"/>
              <a:gd name="T3" fmla="*/ 2147483647 h 21600"/>
              <a:gd name="T4" fmla="*/ 1513261518 w 21600"/>
              <a:gd name="T5" fmla="*/ 2147483647 h 21600"/>
              <a:gd name="T6" fmla="*/ 2147483647 w 21600"/>
              <a:gd name="T7" fmla="*/ 18306132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5050"/>
          </a:solidFill>
          <a:ln w="9525">
            <a:solidFill>
              <a:schemeClr val="tx1"/>
            </a:solidFill>
            <a:miter lim="800000"/>
            <a:headEnd/>
            <a:tailEnd/>
          </a:ln>
        </p:spPr>
        <p:txBody>
          <a:bodyPr wrap="none" anchor="ctr"/>
          <a:lstStyle/>
          <a:p>
            <a:endParaRPr lang="en-US"/>
          </a:p>
        </p:txBody>
      </p:sp>
      <p:sp>
        <p:nvSpPr>
          <p:cNvPr id="104459" name="Text Box 11" descr="Newsprint"/>
          <p:cNvSpPr txBox="1">
            <a:spLocks noChangeArrowheads="1"/>
          </p:cNvSpPr>
          <p:nvPr/>
        </p:nvSpPr>
        <p:spPr bwMode="auto">
          <a:xfrm>
            <a:off x="457200" y="3200400"/>
            <a:ext cx="2911475" cy="1109663"/>
          </a:xfrm>
          <a:prstGeom prst="rect">
            <a:avLst/>
          </a:prstGeom>
          <a:blipFill dpi="0" rotWithShape="1">
            <a:blip r:embed="rId2" cstate="print">
              <a:alphaModFix amt="26000"/>
            </a:blip>
            <a:srcRect/>
            <a:tile tx="0" ty="0" sx="100000" sy="100000" flip="none" algn="tl"/>
          </a:blipFill>
          <a:ln w="12700">
            <a:solidFill>
              <a:schemeClr val="tx1"/>
            </a:solidFill>
            <a:miter lim="800000"/>
            <a:headEnd/>
            <a:tailEnd/>
          </a:ln>
        </p:spPr>
        <p:txBody>
          <a:bodyPr>
            <a:spAutoFit/>
          </a:bodyPr>
          <a:lstStyle/>
          <a:p>
            <a:pPr algn="ctr"/>
            <a:r>
              <a:rPr lang="en-US"/>
              <a:t>Period of Rebellion</a:t>
            </a:r>
          </a:p>
          <a:p>
            <a:pPr algn="ctr"/>
            <a:r>
              <a:rPr lang="en-US"/>
              <a:t>Ruler loses the Mandate of Heaven</a:t>
            </a:r>
          </a:p>
        </p:txBody>
      </p:sp>
      <p:sp>
        <p:nvSpPr>
          <p:cNvPr id="104460" name="AutoShape 12"/>
          <p:cNvSpPr>
            <a:spLocks noChangeArrowheads="1"/>
          </p:cNvSpPr>
          <p:nvPr/>
        </p:nvSpPr>
        <p:spPr bwMode="auto">
          <a:xfrm rot="-5400000">
            <a:off x="1181100" y="4533900"/>
            <a:ext cx="1447800" cy="1219200"/>
          </a:xfrm>
          <a:custGeom>
            <a:avLst/>
            <a:gdLst>
              <a:gd name="T0" fmla="*/ 2147483647 w 21600"/>
              <a:gd name="T1" fmla="*/ 0 h 21600"/>
              <a:gd name="T2" fmla="*/ 2147483647 w 21600"/>
              <a:gd name="T3" fmla="*/ 2147483647 h 21600"/>
              <a:gd name="T4" fmla="*/ 974781134 w 21600"/>
              <a:gd name="T5" fmla="*/ 2147483647 h 21600"/>
              <a:gd name="T6" fmla="*/ 2147483647 w 21600"/>
              <a:gd name="T7" fmla="*/ 109319076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5050"/>
          </a:solidFill>
          <a:ln w="9525">
            <a:solidFill>
              <a:schemeClr val="tx1"/>
            </a:solidFill>
            <a:miter lim="800000"/>
            <a:headEnd/>
            <a:tailEnd/>
          </a:ln>
        </p:spPr>
        <p:txBody>
          <a:bodyPr wrap="none" anchor="ctr"/>
          <a:lstStyle/>
          <a:p>
            <a:endParaRPr lang="en-US"/>
          </a:p>
        </p:txBody>
      </p:sp>
      <p:sp>
        <p:nvSpPr>
          <p:cNvPr id="104461" name="AutoShape 13"/>
          <p:cNvSpPr>
            <a:spLocks noChangeArrowheads="1"/>
          </p:cNvSpPr>
          <p:nvPr/>
        </p:nvSpPr>
        <p:spPr bwMode="auto">
          <a:xfrm>
            <a:off x="914400" y="1600200"/>
            <a:ext cx="1676400" cy="1447800"/>
          </a:xfrm>
          <a:custGeom>
            <a:avLst/>
            <a:gdLst>
              <a:gd name="T0" fmla="*/ 2147483647 w 21600"/>
              <a:gd name="T1" fmla="*/ 0 h 21600"/>
              <a:gd name="T2" fmla="*/ 2147483647 w 21600"/>
              <a:gd name="T3" fmla="*/ 2147483647 h 21600"/>
              <a:gd name="T4" fmla="*/ 1513261518 w 21600"/>
              <a:gd name="T5" fmla="*/ 2147483647 h 21600"/>
              <a:gd name="T6" fmla="*/ 2147483647 w 21600"/>
              <a:gd name="T7" fmla="*/ 18306132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505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p:cTn id="7" dur="1000" fill="hold"/>
                                        <p:tgtEl>
                                          <p:spTgt spid="104452"/>
                                        </p:tgtEl>
                                        <p:attrNameLst>
                                          <p:attrName>ppt_w</p:attrName>
                                        </p:attrNameLst>
                                      </p:cBhvr>
                                      <p:tavLst>
                                        <p:tav tm="0">
                                          <p:val>
                                            <p:strVal val="#ppt_w*0.70"/>
                                          </p:val>
                                        </p:tav>
                                        <p:tav tm="100000">
                                          <p:val>
                                            <p:strVal val="#ppt_w"/>
                                          </p:val>
                                        </p:tav>
                                      </p:tavLst>
                                    </p:anim>
                                    <p:anim calcmode="lin" valueType="num">
                                      <p:cBhvr>
                                        <p:cTn id="8" dur="1000" fill="hold"/>
                                        <p:tgtEl>
                                          <p:spTgt spid="104452"/>
                                        </p:tgtEl>
                                        <p:attrNameLst>
                                          <p:attrName>ppt_h</p:attrName>
                                        </p:attrNameLst>
                                      </p:cBhvr>
                                      <p:tavLst>
                                        <p:tav tm="0">
                                          <p:val>
                                            <p:strVal val="#ppt_h"/>
                                          </p:val>
                                        </p:tav>
                                        <p:tav tm="100000">
                                          <p:val>
                                            <p:strVal val="#ppt_h"/>
                                          </p:val>
                                        </p:tav>
                                      </p:tavLst>
                                    </p:anim>
                                    <p:animEffect transition="in" filter="fade">
                                      <p:cBhvr>
                                        <p:cTn id="9" dur="1000"/>
                                        <p:tgtEl>
                                          <p:spTgt spid="10445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4453"/>
                                        </p:tgtEl>
                                        <p:attrNameLst>
                                          <p:attrName>style.visibility</p:attrName>
                                        </p:attrNameLst>
                                      </p:cBhvr>
                                      <p:to>
                                        <p:strVal val="visible"/>
                                      </p:to>
                                    </p:set>
                                    <p:anim calcmode="lin" valueType="num">
                                      <p:cBhvr>
                                        <p:cTn id="14" dur="1000" fill="hold"/>
                                        <p:tgtEl>
                                          <p:spTgt spid="104453"/>
                                        </p:tgtEl>
                                        <p:attrNameLst>
                                          <p:attrName>ppt_w</p:attrName>
                                        </p:attrNameLst>
                                      </p:cBhvr>
                                      <p:tavLst>
                                        <p:tav tm="0">
                                          <p:val>
                                            <p:strVal val="#ppt_w*0.70"/>
                                          </p:val>
                                        </p:tav>
                                        <p:tav tm="100000">
                                          <p:val>
                                            <p:strVal val="#ppt_w"/>
                                          </p:val>
                                        </p:tav>
                                      </p:tavLst>
                                    </p:anim>
                                    <p:anim calcmode="lin" valueType="num">
                                      <p:cBhvr>
                                        <p:cTn id="15" dur="1000" fill="hold"/>
                                        <p:tgtEl>
                                          <p:spTgt spid="104453"/>
                                        </p:tgtEl>
                                        <p:attrNameLst>
                                          <p:attrName>ppt_h</p:attrName>
                                        </p:attrNameLst>
                                      </p:cBhvr>
                                      <p:tavLst>
                                        <p:tav tm="0">
                                          <p:val>
                                            <p:strVal val="#ppt_h"/>
                                          </p:val>
                                        </p:tav>
                                        <p:tav tm="100000">
                                          <p:val>
                                            <p:strVal val="#ppt_h"/>
                                          </p:val>
                                        </p:tav>
                                      </p:tavLst>
                                    </p:anim>
                                    <p:animEffect transition="in" filter="fade">
                                      <p:cBhvr>
                                        <p:cTn id="16" dur="1000"/>
                                        <p:tgtEl>
                                          <p:spTgt spid="10445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4456"/>
                                        </p:tgtEl>
                                        <p:attrNameLst>
                                          <p:attrName>style.visibility</p:attrName>
                                        </p:attrNameLst>
                                      </p:cBhvr>
                                      <p:to>
                                        <p:strVal val="visible"/>
                                      </p:to>
                                    </p:set>
                                    <p:anim calcmode="lin" valueType="num">
                                      <p:cBhvr>
                                        <p:cTn id="21" dur="1000" fill="hold"/>
                                        <p:tgtEl>
                                          <p:spTgt spid="104456"/>
                                        </p:tgtEl>
                                        <p:attrNameLst>
                                          <p:attrName>ppt_w</p:attrName>
                                        </p:attrNameLst>
                                      </p:cBhvr>
                                      <p:tavLst>
                                        <p:tav tm="0">
                                          <p:val>
                                            <p:strVal val="#ppt_w*0.70"/>
                                          </p:val>
                                        </p:tav>
                                        <p:tav tm="100000">
                                          <p:val>
                                            <p:strVal val="#ppt_w"/>
                                          </p:val>
                                        </p:tav>
                                      </p:tavLst>
                                    </p:anim>
                                    <p:anim calcmode="lin" valueType="num">
                                      <p:cBhvr>
                                        <p:cTn id="22" dur="1000" fill="hold"/>
                                        <p:tgtEl>
                                          <p:spTgt spid="104456"/>
                                        </p:tgtEl>
                                        <p:attrNameLst>
                                          <p:attrName>ppt_h</p:attrName>
                                        </p:attrNameLst>
                                      </p:cBhvr>
                                      <p:tavLst>
                                        <p:tav tm="0">
                                          <p:val>
                                            <p:strVal val="#ppt_h"/>
                                          </p:val>
                                        </p:tav>
                                        <p:tav tm="100000">
                                          <p:val>
                                            <p:strVal val="#ppt_h"/>
                                          </p:val>
                                        </p:tav>
                                      </p:tavLst>
                                    </p:anim>
                                    <p:animEffect transition="in" filter="fade">
                                      <p:cBhvr>
                                        <p:cTn id="23" dur="1000"/>
                                        <p:tgtEl>
                                          <p:spTgt spid="10445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4454"/>
                                        </p:tgtEl>
                                        <p:attrNameLst>
                                          <p:attrName>style.visibility</p:attrName>
                                        </p:attrNameLst>
                                      </p:cBhvr>
                                      <p:to>
                                        <p:strVal val="visible"/>
                                      </p:to>
                                    </p:set>
                                    <p:anim calcmode="lin" valueType="num">
                                      <p:cBhvr>
                                        <p:cTn id="28" dur="1000" fill="hold"/>
                                        <p:tgtEl>
                                          <p:spTgt spid="104454"/>
                                        </p:tgtEl>
                                        <p:attrNameLst>
                                          <p:attrName>ppt_w</p:attrName>
                                        </p:attrNameLst>
                                      </p:cBhvr>
                                      <p:tavLst>
                                        <p:tav tm="0">
                                          <p:val>
                                            <p:strVal val="#ppt_w*0.70"/>
                                          </p:val>
                                        </p:tav>
                                        <p:tav tm="100000">
                                          <p:val>
                                            <p:strVal val="#ppt_w"/>
                                          </p:val>
                                        </p:tav>
                                      </p:tavLst>
                                    </p:anim>
                                    <p:anim calcmode="lin" valueType="num">
                                      <p:cBhvr>
                                        <p:cTn id="29" dur="1000" fill="hold"/>
                                        <p:tgtEl>
                                          <p:spTgt spid="104454"/>
                                        </p:tgtEl>
                                        <p:attrNameLst>
                                          <p:attrName>ppt_h</p:attrName>
                                        </p:attrNameLst>
                                      </p:cBhvr>
                                      <p:tavLst>
                                        <p:tav tm="0">
                                          <p:val>
                                            <p:strVal val="#ppt_h"/>
                                          </p:val>
                                        </p:tav>
                                        <p:tav tm="100000">
                                          <p:val>
                                            <p:strVal val="#ppt_h"/>
                                          </p:val>
                                        </p:tav>
                                      </p:tavLst>
                                    </p:anim>
                                    <p:animEffect transition="in" filter="fade">
                                      <p:cBhvr>
                                        <p:cTn id="30" dur="1000"/>
                                        <p:tgtEl>
                                          <p:spTgt spid="10445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4458"/>
                                        </p:tgtEl>
                                        <p:attrNameLst>
                                          <p:attrName>style.visibility</p:attrName>
                                        </p:attrNameLst>
                                      </p:cBhvr>
                                      <p:to>
                                        <p:strVal val="visible"/>
                                      </p:to>
                                    </p:set>
                                    <p:anim calcmode="lin" valueType="num">
                                      <p:cBhvr>
                                        <p:cTn id="35" dur="1000" fill="hold"/>
                                        <p:tgtEl>
                                          <p:spTgt spid="104458"/>
                                        </p:tgtEl>
                                        <p:attrNameLst>
                                          <p:attrName>ppt_w</p:attrName>
                                        </p:attrNameLst>
                                      </p:cBhvr>
                                      <p:tavLst>
                                        <p:tav tm="0">
                                          <p:val>
                                            <p:strVal val="#ppt_w*0.70"/>
                                          </p:val>
                                        </p:tav>
                                        <p:tav tm="100000">
                                          <p:val>
                                            <p:strVal val="#ppt_w"/>
                                          </p:val>
                                        </p:tav>
                                      </p:tavLst>
                                    </p:anim>
                                    <p:anim calcmode="lin" valueType="num">
                                      <p:cBhvr>
                                        <p:cTn id="36" dur="1000" fill="hold"/>
                                        <p:tgtEl>
                                          <p:spTgt spid="104458"/>
                                        </p:tgtEl>
                                        <p:attrNameLst>
                                          <p:attrName>ppt_h</p:attrName>
                                        </p:attrNameLst>
                                      </p:cBhvr>
                                      <p:tavLst>
                                        <p:tav tm="0">
                                          <p:val>
                                            <p:strVal val="#ppt_h"/>
                                          </p:val>
                                        </p:tav>
                                        <p:tav tm="100000">
                                          <p:val>
                                            <p:strVal val="#ppt_h"/>
                                          </p:val>
                                        </p:tav>
                                      </p:tavLst>
                                    </p:anim>
                                    <p:animEffect transition="in" filter="fade">
                                      <p:cBhvr>
                                        <p:cTn id="37" dur="1000"/>
                                        <p:tgtEl>
                                          <p:spTgt spid="10445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4457"/>
                                        </p:tgtEl>
                                        <p:attrNameLst>
                                          <p:attrName>style.visibility</p:attrName>
                                        </p:attrNameLst>
                                      </p:cBhvr>
                                      <p:to>
                                        <p:strVal val="visible"/>
                                      </p:to>
                                    </p:set>
                                    <p:anim calcmode="lin" valueType="num">
                                      <p:cBhvr>
                                        <p:cTn id="42" dur="1000" fill="hold"/>
                                        <p:tgtEl>
                                          <p:spTgt spid="104457"/>
                                        </p:tgtEl>
                                        <p:attrNameLst>
                                          <p:attrName>ppt_w</p:attrName>
                                        </p:attrNameLst>
                                      </p:cBhvr>
                                      <p:tavLst>
                                        <p:tav tm="0">
                                          <p:val>
                                            <p:strVal val="#ppt_w*0.70"/>
                                          </p:val>
                                        </p:tav>
                                        <p:tav tm="100000">
                                          <p:val>
                                            <p:strVal val="#ppt_w"/>
                                          </p:val>
                                        </p:tav>
                                      </p:tavLst>
                                    </p:anim>
                                    <p:anim calcmode="lin" valueType="num">
                                      <p:cBhvr>
                                        <p:cTn id="43" dur="1000" fill="hold"/>
                                        <p:tgtEl>
                                          <p:spTgt spid="104457"/>
                                        </p:tgtEl>
                                        <p:attrNameLst>
                                          <p:attrName>ppt_h</p:attrName>
                                        </p:attrNameLst>
                                      </p:cBhvr>
                                      <p:tavLst>
                                        <p:tav tm="0">
                                          <p:val>
                                            <p:strVal val="#ppt_h"/>
                                          </p:val>
                                        </p:tav>
                                        <p:tav tm="100000">
                                          <p:val>
                                            <p:strVal val="#ppt_h"/>
                                          </p:val>
                                        </p:tav>
                                      </p:tavLst>
                                    </p:anim>
                                    <p:animEffect transition="in" filter="fade">
                                      <p:cBhvr>
                                        <p:cTn id="44" dur="1000"/>
                                        <p:tgtEl>
                                          <p:spTgt spid="104457"/>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4460"/>
                                        </p:tgtEl>
                                        <p:attrNameLst>
                                          <p:attrName>style.visibility</p:attrName>
                                        </p:attrNameLst>
                                      </p:cBhvr>
                                      <p:to>
                                        <p:strVal val="visible"/>
                                      </p:to>
                                    </p:set>
                                    <p:anim calcmode="lin" valueType="num">
                                      <p:cBhvr>
                                        <p:cTn id="49" dur="1000" fill="hold"/>
                                        <p:tgtEl>
                                          <p:spTgt spid="104460"/>
                                        </p:tgtEl>
                                        <p:attrNameLst>
                                          <p:attrName>ppt_w</p:attrName>
                                        </p:attrNameLst>
                                      </p:cBhvr>
                                      <p:tavLst>
                                        <p:tav tm="0">
                                          <p:val>
                                            <p:strVal val="#ppt_w*0.70"/>
                                          </p:val>
                                        </p:tav>
                                        <p:tav tm="100000">
                                          <p:val>
                                            <p:strVal val="#ppt_w"/>
                                          </p:val>
                                        </p:tav>
                                      </p:tavLst>
                                    </p:anim>
                                    <p:anim calcmode="lin" valueType="num">
                                      <p:cBhvr>
                                        <p:cTn id="50" dur="1000" fill="hold"/>
                                        <p:tgtEl>
                                          <p:spTgt spid="104460"/>
                                        </p:tgtEl>
                                        <p:attrNameLst>
                                          <p:attrName>ppt_h</p:attrName>
                                        </p:attrNameLst>
                                      </p:cBhvr>
                                      <p:tavLst>
                                        <p:tav tm="0">
                                          <p:val>
                                            <p:strVal val="#ppt_h"/>
                                          </p:val>
                                        </p:tav>
                                        <p:tav tm="100000">
                                          <p:val>
                                            <p:strVal val="#ppt_h"/>
                                          </p:val>
                                        </p:tav>
                                      </p:tavLst>
                                    </p:anim>
                                    <p:animEffect transition="in" filter="fade">
                                      <p:cBhvr>
                                        <p:cTn id="51" dur="1000"/>
                                        <p:tgtEl>
                                          <p:spTgt spid="104460"/>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4459"/>
                                        </p:tgtEl>
                                        <p:attrNameLst>
                                          <p:attrName>style.visibility</p:attrName>
                                        </p:attrNameLst>
                                      </p:cBhvr>
                                      <p:to>
                                        <p:strVal val="visible"/>
                                      </p:to>
                                    </p:set>
                                    <p:anim calcmode="lin" valueType="num">
                                      <p:cBhvr>
                                        <p:cTn id="56" dur="1000" fill="hold"/>
                                        <p:tgtEl>
                                          <p:spTgt spid="104459"/>
                                        </p:tgtEl>
                                        <p:attrNameLst>
                                          <p:attrName>ppt_w</p:attrName>
                                        </p:attrNameLst>
                                      </p:cBhvr>
                                      <p:tavLst>
                                        <p:tav tm="0">
                                          <p:val>
                                            <p:strVal val="#ppt_w*0.70"/>
                                          </p:val>
                                        </p:tav>
                                        <p:tav tm="100000">
                                          <p:val>
                                            <p:strVal val="#ppt_w"/>
                                          </p:val>
                                        </p:tav>
                                      </p:tavLst>
                                    </p:anim>
                                    <p:anim calcmode="lin" valueType="num">
                                      <p:cBhvr>
                                        <p:cTn id="57" dur="1000" fill="hold"/>
                                        <p:tgtEl>
                                          <p:spTgt spid="104459"/>
                                        </p:tgtEl>
                                        <p:attrNameLst>
                                          <p:attrName>ppt_h</p:attrName>
                                        </p:attrNameLst>
                                      </p:cBhvr>
                                      <p:tavLst>
                                        <p:tav tm="0">
                                          <p:val>
                                            <p:strVal val="#ppt_h"/>
                                          </p:val>
                                        </p:tav>
                                        <p:tav tm="100000">
                                          <p:val>
                                            <p:strVal val="#ppt_h"/>
                                          </p:val>
                                        </p:tav>
                                      </p:tavLst>
                                    </p:anim>
                                    <p:animEffect transition="in" filter="fade">
                                      <p:cBhvr>
                                        <p:cTn id="58" dur="1000"/>
                                        <p:tgtEl>
                                          <p:spTgt spid="104459"/>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4461"/>
                                        </p:tgtEl>
                                        <p:attrNameLst>
                                          <p:attrName>style.visibility</p:attrName>
                                        </p:attrNameLst>
                                      </p:cBhvr>
                                      <p:to>
                                        <p:strVal val="visible"/>
                                      </p:to>
                                    </p:set>
                                    <p:anim calcmode="lin" valueType="num">
                                      <p:cBhvr>
                                        <p:cTn id="63" dur="1000" fill="hold"/>
                                        <p:tgtEl>
                                          <p:spTgt spid="104461"/>
                                        </p:tgtEl>
                                        <p:attrNameLst>
                                          <p:attrName>ppt_w</p:attrName>
                                        </p:attrNameLst>
                                      </p:cBhvr>
                                      <p:tavLst>
                                        <p:tav tm="0">
                                          <p:val>
                                            <p:strVal val="#ppt_w*0.70"/>
                                          </p:val>
                                        </p:tav>
                                        <p:tav tm="100000">
                                          <p:val>
                                            <p:strVal val="#ppt_w"/>
                                          </p:val>
                                        </p:tav>
                                      </p:tavLst>
                                    </p:anim>
                                    <p:anim calcmode="lin" valueType="num">
                                      <p:cBhvr>
                                        <p:cTn id="64" dur="1000" fill="hold"/>
                                        <p:tgtEl>
                                          <p:spTgt spid="104461"/>
                                        </p:tgtEl>
                                        <p:attrNameLst>
                                          <p:attrName>ppt_h</p:attrName>
                                        </p:attrNameLst>
                                      </p:cBhvr>
                                      <p:tavLst>
                                        <p:tav tm="0">
                                          <p:val>
                                            <p:strVal val="#ppt_h"/>
                                          </p:val>
                                        </p:tav>
                                        <p:tav tm="100000">
                                          <p:val>
                                            <p:strVal val="#ppt_h"/>
                                          </p:val>
                                        </p:tav>
                                      </p:tavLst>
                                    </p:anim>
                                    <p:animEffect transition="in" filter="fade">
                                      <p:cBhvr>
                                        <p:cTn id="65" dur="10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3" grpId="0" animBg="1"/>
      <p:bldP spid="104454" grpId="0" animBg="1"/>
      <p:bldP spid="104456" grpId="0" animBg="1"/>
      <p:bldP spid="104457" grpId="0" animBg="1"/>
      <p:bldP spid="104458" grpId="0" animBg="1"/>
      <p:bldP spid="104459" grpId="0" animBg="1"/>
      <p:bldP spid="104460" grpId="0" animBg="1"/>
      <p:bldP spid="1044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152400" y="427038"/>
            <a:ext cx="6096000" cy="1766887"/>
          </a:xfrm>
          <a:prstGeom prst="rect">
            <a:avLst/>
          </a:prstGeom>
          <a:noFill/>
          <a:ln w="9525">
            <a:noFill/>
            <a:miter lim="800000"/>
            <a:headEnd/>
            <a:tailEnd/>
          </a:ln>
        </p:spPr>
        <p:txBody>
          <a:bodyPr anchor="ctr">
            <a:spAutoFit/>
          </a:bodyPr>
          <a:lstStyle/>
          <a:p>
            <a:r>
              <a:rPr lang="en-US" b="1"/>
              <a:t>Decline of the Zhou</a:t>
            </a:r>
          </a:p>
          <a:p>
            <a:r>
              <a:rPr lang="en-US" u="sng"/>
              <a:t>Later Zhou rulers began to become corrupt</a:t>
            </a:r>
            <a:r>
              <a:rPr lang="en-US"/>
              <a:t>.</a:t>
            </a:r>
          </a:p>
          <a:p>
            <a:r>
              <a:rPr lang="en-US" u="sng"/>
              <a:t>Civil war</a:t>
            </a:r>
            <a:r>
              <a:rPr lang="en-US"/>
              <a:t> broke out between the kingdoms</a:t>
            </a:r>
          </a:p>
          <a:p>
            <a:endParaRPr lang="en-US"/>
          </a:p>
          <a:p>
            <a:r>
              <a:rPr lang="en-US"/>
              <a:t>This is called the </a:t>
            </a:r>
            <a:r>
              <a:rPr lang="en-US" u="sng"/>
              <a:t>“Warring States Period”</a:t>
            </a:r>
          </a:p>
        </p:txBody>
      </p:sp>
      <p:pic>
        <p:nvPicPr>
          <p:cNvPr id="105480" name="Picture 8" descr="RM001255"/>
          <p:cNvPicPr>
            <a:picLocks noChangeAspect="1" noChangeArrowheads="1"/>
          </p:cNvPicPr>
          <p:nvPr/>
        </p:nvPicPr>
        <p:blipFill>
          <a:blip r:embed="rId2" cstate="print"/>
          <a:srcRect/>
          <a:stretch>
            <a:fillRect/>
          </a:stretch>
        </p:blipFill>
        <p:spPr bwMode="auto">
          <a:xfrm>
            <a:off x="6281738" y="304800"/>
            <a:ext cx="2557462" cy="1989138"/>
          </a:xfrm>
          <a:prstGeom prst="rect">
            <a:avLst/>
          </a:prstGeom>
          <a:noFill/>
          <a:ln w="9525">
            <a:noFill/>
            <a:miter lim="800000"/>
            <a:headEnd/>
            <a:tailEnd/>
          </a:ln>
        </p:spPr>
      </p:pic>
      <p:sp>
        <p:nvSpPr>
          <p:cNvPr id="105481" name="Rectangle 9"/>
          <p:cNvSpPr>
            <a:spLocks noChangeArrowheads="1"/>
          </p:cNvSpPr>
          <p:nvPr/>
        </p:nvSpPr>
        <p:spPr bwMode="auto">
          <a:xfrm>
            <a:off x="228600" y="2698750"/>
            <a:ext cx="8305800" cy="2101850"/>
          </a:xfrm>
          <a:prstGeom prst="rect">
            <a:avLst/>
          </a:prstGeom>
          <a:noFill/>
          <a:ln w="9525">
            <a:noFill/>
            <a:miter lim="800000"/>
            <a:headEnd/>
            <a:tailEnd/>
          </a:ln>
        </p:spPr>
        <p:txBody>
          <a:bodyPr anchor="ctr">
            <a:spAutoFit/>
          </a:bodyPr>
          <a:lstStyle/>
          <a:p>
            <a:r>
              <a:rPr lang="en-US" b="1"/>
              <a:t>Changes in Warfare</a:t>
            </a:r>
          </a:p>
          <a:p>
            <a:r>
              <a:rPr lang="en-US" u="sng"/>
              <a:t>Iron Weapons were developed</a:t>
            </a:r>
            <a:r>
              <a:rPr lang="en-US"/>
              <a:t>.</a:t>
            </a:r>
          </a:p>
          <a:p>
            <a:r>
              <a:rPr lang="en-US" u="sng"/>
              <a:t>Infantry</a:t>
            </a:r>
            <a:r>
              <a:rPr lang="en-US"/>
              <a:t> (foot soldiers) and </a:t>
            </a:r>
            <a:r>
              <a:rPr lang="en-US" u="sng"/>
              <a:t>Cavalry</a:t>
            </a:r>
            <a:r>
              <a:rPr lang="en-US"/>
              <a:t> (soldiers on horseback) became more prevalent.</a:t>
            </a:r>
            <a:r>
              <a:rPr lang="en-US" b="1"/>
              <a:t> </a:t>
            </a:r>
          </a:p>
          <a:p>
            <a:endParaRPr lang="en-US" b="1"/>
          </a:p>
          <a:p>
            <a:r>
              <a:rPr lang="en-US" u="sng"/>
              <a:t>Began to use the crossbow</a:t>
            </a:r>
          </a:p>
        </p:txBody>
      </p:sp>
      <p:pic>
        <p:nvPicPr>
          <p:cNvPr id="105485" name="Picture 13" descr="16th century Chinese Repeating Crossb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4038600"/>
            <a:ext cx="3581400" cy="264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5480"/>
                                        </p:tgtEl>
                                        <p:attrNameLst>
                                          <p:attrName>style.visibility</p:attrName>
                                        </p:attrNameLst>
                                      </p:cBhvr>
                                      <p:to>
                                        <p:strVal val="visible"/>
                                      </p:to>
                                    </p:set>
                                    <p:anim calcmode="lin" valueType="num">
                                      <p:cBhvr>
                                        <p:cTn id="7" dur="1000" fill="hold"/>
                                        <p:tgtEl>
                                          <p:spTgt spid="105480"/>
                                        </p:tgtEl>
                                        <p:attrNameLst>
                                          <p:attrName>ppt_w</p:attrName>
                                        </p:attrNameLst>
                                      </p:cBhvr>
                                      <p:tavLst>
                                        <p:tav tm="0">
                                          <p:val>
                                            <p:strVal val="#ppt_w*0.70"/>
                                          </p:val>
                                        </p:tav>
                                        <p:tav tm="100000">
                                          <p:val>
                                            <p:strVal val="#ppt_w"/>
                                          </p:val>
                                        </p:tav>
                                      </p:tavLst>
                                    </p:anim>
                                    <p:anim calcmode="lin" valueType="num">
                                      <p:cBhvr>
                                        <p:cTn id="8" dur="1000" fill="hold"/>
                                        <p:tgtEl>
                                          <p:spTgt spid="105480"/>
                                        </p:tgtEl>
                                        <p:attrNameLst>
                                          <p:attrName>ppt_h</p:attrName>
                                        </p:attrNameLst>
                                      </p:cBhvr>
                                      <p:tavLst>
                                        <p:tav tm="0">
                                          <p:val>
                                            <p:strVal val="#ppt_h"/>
                                          </p:val>
                                        </p:tav>
                                        <p:tav tm="100000">
                                          <p:val>
                                            <p:strVal val="#ppt_h"/>
                                          </p:val>
                                        </p:tav>
                                      </p:tavLst>
                                    </p:anim>
                                    <p:animEffect transition="in" filter="fade">
                                      <p:cBhvr>
                                        <p:cTn id="9" dur="1000"/>
                                        <p:tgtEl>
                                          <p:spTgt spid="10548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5476"/>
                                        </p:tgtEl>
                                        <p:attrNameLst>
                                          <p:attrName>style.visibility</p:attrName>
                                        </p:attrNameLst>
                                      </p:cBhvr>
                                      <p:to>
                                        <p:strVal val="visible"/>
                                      </p:to>
                                    </p:set>
                                    <p:anim calcmode="lin" valueType="num">
                                      <p:cBhvr>
                                        <p:cTn id="12" dur="1000" fill="hold"/>
                                        <p:tgtEl>
                                          <p:spTgt spid="105476"/>
                                        </p:tgtEl>
                                        <p:attrNameLst>
                                          <p:attrName>ppt_w</p:attrName>
                                        </p:attrNameLst>
                                      </p:cBhvr>
                                      <p:tavLst>
                                        <p:tav tm="0">
                                          <p:val>
                                            <p:strVal val="#ppt_w*0.70"/>
                                          </p:val>
                                        </p:tav>
                                        <p:tav tm="100000">
                                          <p:val>
                                            <p:strVal val="#ppt_w"/>
                                          </p:val>
                                        </p:tav>
                                      </p:tavLst>
                                    </p:anim>
                                    <p:anim calcmode="lin" valueType="num">
                                      <p:cBhvr>
                                        <p:cTn id="13" dur="1000" fill="hold"/>
                                        <p:tgtEl>
                                          <p:spTgt spid="105476"/>
                                        </p:tgtEl>
                                        <p:attrNameLst>
                                          <p:attrName>ppt_h</p:attrName>
                                        </p:attrNameLst>
                                      </p:cBhvr>
                                      <p:tavLst>
                                        <p:tav tm="0">
                                          <p:val>
                                            <p:strVal val="#ppt_h"/>
                                          </p:val>
                                        </p:tav>
                                        <p:tav tm="100000">
                                          <p:val>
                                            <p:strVal val="#ppt_h"/>
                                          </p:val>
                                        </p:tav>
                                      </p:tavLst>
                                    </p:anim>
                                    <p:animEffect transition="in" filter="fade">
                                      <p:cBhvr>
                                        <p:cTn id="14" dur="1000"/>
                                        <p:tgtEl>
                                          <p:spTgt spid="10547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5481">
                                            <p:txEl>
                                              <p:pRg st="0" end="0"/>
                                            </p:txEl>
                                          </p:spTgt>
                                        </p:tgtEl>
                                        <p:attrNameLst>
                                          <p:attrName>style.visibility</p:attrName>
                                        </p:attrNameLst>
                                      </p:cBhvr>
                                      <p:to>
                                        <p:strVal val="visible"/>
                                      </p:to>
                                    </p:set>
                                    <p:anim calcmode="lin" valueType="num">
                                      <p:cBhvr>
                                        <p:cTn id="19" dur="1000" fill="hold"/>
                                        <p:tgtEl>
                                          <p:spTgt spid="105481">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05481">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05481">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05481">
                                            <p:txEl>
                                              <p:pRg st="1" end="1"/>
                                            </p:txEl>
                                          </p:spTgt>
                                        </p:tgtEl>
                                        <p:attrNameLst>
                                          <p:attrName>style.visibility</p:attrName>
                                        </p:attrNameLst>
                                      </p:cBhvr>
                                      <p:to>
                                        <p:strVal val="visible"/>
                                      </p:to>
                                    </p:set>
                                    <p:anim calcmode="lin" valueType="num">
                                      <p:cBhvr>
                                        <p:cTn id="24" dur="1000" fill="hold"/>
                                        <p:tgtEl>
                                          <p:spTgt spid="105481">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105481">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05481">
                                            <p:txEl>
                                              <p:pRg st="1" end="1"/>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05481">
                                            <p:txEl>
                                              <p:pRg st="2" end="2"/>
                                            </p:txEl>
                                          </p:spTgt>
                                        </p:tgtEl>
                                        <p:attrNameLst>
                                          <p:attrName>style.visibility</p:attrName>
                                        </p:attrNameLst>
                                      </p:cBhvr>
                                      <p:to>
                                        <p:strVal val="visible"/>
                                      </p:to>
                                    </p:set>
                                    <p:anim calcmode="lin" valueType="num">
                                      <p:cBhvr>
                                        <p:cTn id="29" dur="1000" fill="hold"/>
                                        <p:tgtEl>
                                          <p:spTgt spid="105481">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105481">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10548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05481">
                                            <p:txEl>
                                              <p:pRg st="4" end="4"/>
                                            </p:txEl>
                                          </p:spTgt>
                                        </p:tgtEl>
                                        <p:attrNameLst>
                                          <p:attrName>style.visibility</p:attrName>
                                        </p:attrNameLst>
                                      </p:cBhvr>
                                      <p:to>
                                        <p:strVal val="visible"/>
                                      </p:to>
                                    </p:set>
                                    <p:anim calcmode="lin" valueType="num">
                                      <p:cBhvr>
                                        <p:cTn id="36" dur="1000" fill="hold"/>
                                        <p:tgtEl>
                                          <p:spTgt spid="105481">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105481">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105481">
                                            <p:txEl>
                                              <p:pRg st="4" end="4"/>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105485"/>
                                        </p:tgtEl>
                                        <p:attrNameLst>
                                          <p:attrName>style.visibility</p:attrName>
                                        </p:attrNameLst>
                                      </p:cBhvr>
                                      <p:to>
                                        <p:strVal val="visible"/>
                                      </p:to>
                                    </p:set>
                                    <p:anim calcmode="lin" valueType="num">
                                      <p:cBhvr>
                                        <p:cTn id="41" dur="1000" fill="hold"/>
                                        <p:tgtEl>
                                          <p:spTgt spid="105485"/>
                                        </p:tgtEl>
                                        <p:attrNameLst>
                                          <p:attrName>ppt_w</p:attrName>
                                        </p:attrNameLst>
                                      </p:cBhvr>
                                      <p:tavLst>
                                        <p:tav tm="0">
                                          <p:val>
                                            <p:strVal val="#ppt_w*0.70"/>
                                          </p:val>
                                        </p:tav>
                                        <p:tav tm="100000">
                                          <p:val>
                                            <p:strVal val="#ppt_w"/>
                                          </p:val>
                                        </p:tav>
                                      </p:tavLst>
                                    </p:anim>
                                    <p:anim calcmode="lin" valueType="num">
                                      <p:cBhvr>
                                        <p:cTn id="42" dur="1000" fill="hold"/>
                                        <p:tgtEl>
                                          <p:spTgt spid="105485"/>
                                        </p:tgtEl>
                                        <p:attrNameLst>
                                          <p:attrName>ppt_h</p:attrName>
                                        </p:attrNameLst>
                                      </p:cBhvr>
                                      <p:tavLst>
                                        <p:tav tm="0">
                                          <p:val>
                                            <p:strVal val="#ppt_h"/>
                                          </p:val>
                                        </p:tav>
                                        <p:tav tm="100000">
                                          <p:val>
                                            <p:strVal val="#ppt_h"/>
                                          </p:val>
                                        </p:tav>
                                      </p:tavLst>
                                    </p:anim>
                                    <p:animEffect transition="in" filter="fade">
                                      <p:cBhvr>
                                        <p:cTn id="43" dur="1000"/>
                                        <p:tgtEl>
                                          <p:spTgt spid="105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152400" y="242888"/>
            <a:ext cx="8763000" cy="3929062"/>
          </a:xfrm>
          <a:prstGeom prst="rect">
            <a:avLst/>
          </a:prstGeom>
          <a:noFill/>
          <a:ln w="9525">
            <a:noFill/>
            <a:miter lim="800000"/>
            <a:headEnd/>
            <a:tailEnd/>
          </a:ln>
        </p:spPr>
        <p:txBody>
          <a:bodyPr anchor="ctr">
            <a:spAutoFit/>
          </a:bodyPr>
          <a:lstStyle/>
          <a:p>
            <a:r>
              <a:rPr lang="en-US" b="1"/>
              <a:t>Life under the Zhou</a:t>
            </a:r>
          </a:p>
          <a:p>
            <a:endParaRPr lang="en-US" sz="1000"/>
          </a:p>
          <a:p>
            <a:r>
              <a:rPr lang="en-US" b="1"/>
              <a:t>Economic and Technological Growth</a:t>
            </a:r>
          </a:p>
          <a:p>
            <a:r>
              <a:rPr lang="en-US"/>
              <a:t>Made major advancements during this period that improved life for the people. </a:t>
            </a:r>
          </a:p>
          <a:p>
            <a:endParaRPr lang="en-US"/>
          </a:p>
          <a:p>
            <a:r>
              <a:rPr lang="en-US" b="1"/>
              <a:t>Irrigation and Water Projects</a:t>
            </a:r>
          </a:p>
          <a:p>
            <a:r>
              <a:rPr lang="en-US"/>
              <a:t>Began to </a:t>
            </a:r>
            <a:r>
              <a:rPr lang="en-US" u="sng"/>
              <a:t>control the flow of rivers to water crops</a:t>
            </a:r>
            <a:r>
              <a:rPr lang="en-US"/>
              <a:t>. Farming could be more reliable without dependence on rains. </a:t>
            </a:r>
          </a:p>
          <a:p>
            <a:endParaRPr lang="en-US"/>
          </a:p>
          <a:p>
            <a:r>
              <a:rPr lang="en-US" b="1"/>
              <a:t>Farming Advancements</a:t>
            </a:r>
          </a:p>
          <a:p>
            <a:r>
              <a:rPr lang="en-US" u="sng"/>
              <a:t>Iron plows, increase arable land</a:t>
            </a:r>
            <a:r>
              <a:rPr lang="en-US"/>
              <a:t>.</a:t>
            </a:r>
          </a:p>
        </p:txBody>
      </p:sp>
      <p:pic>
        <p:nvPicPr>
          <p:cNvPr id="106502" name="Picture 6" descr="early3"/>
          <p:cNvPicPr>
            <a:picLocks noChangeAspect="1" noChangeArrowheads="1"/>
          </p:cNvPicPr>
          <p:nvPr/>
        </p:nvPicPr>
        <p:blipFill>
          <a:blip r:embed="rId2" cstate="print"/>
          <a:srcRect/>
          <a:stretch>
            <a:fillRect/>
          </a:stretch>
        </p:blipFill>
        <p:spPr bwMode="auto">
          <a:xfrm>
            <a:off x="6172200" y="4654550"/>
            <a:ext cx="2743200" cy="1974850"/>
          </a:xfrm>
          <a:prstGeom prst="rect">
            <a:avLst/>
          </a:prstGeom>
          <a:noFill/>
          <a:ln w="9525">
            <a:noFill/>
            <a:miter lim="800000"/>
            <a:headEnd/>
            <a:tailEnd/>
          </a:ln>
        </p:spPr>
      </p:pic>
      <p:sp>
        <p:nvSpPr>
          <p:cNvPr id="106503" name="Rectangle 7"/>
          <p:cNvSpPr>
            <a:spLocks noChangeArrowheads="1"/>
          </p:cNvSpPr>
          <p:nvPr/>
        </p:nvSpPr>
        <p:spPr bwMode="auto">
          <a:xfrm>
            <a:off x="152400" y="4375150"/>
            <a:ext cx="6096000" cy="2101850"/>
          </a:xfrm>
          <a:prstGeom prst="rect">
            <a:avLst/>
          </a:prstGeom>
          <a:noFill/>
          <a:ln w="9525">
            <a:noFill/>
            <a:miter lim="800000"/>
            <a:headEnd/>
            <a:tailEnd/>
          </a:ln>
        </p:spPr>
        <p:txBody>
          <a:bodyPr>
            <a:spAutoFit/>
          </a:bodyPr>
          <a:lstStyle/>
          <a:p>
            <a:r>
              <a:rPr lang="en-US"/>
              <a:t>An </a:t>
            </a:r>
            <a:r>
              <a:rPr lang="en-US" u="sng"/>
              <a:t>agricultural surplus led to an increase in trade.</a:t>
            </a:r>
            <a:r>
              <a:rPr lang="en-US"/>
              <a:t> </a:t>
            </a:r>
          </a:p>
          <a:p>
            <a:r>
              <a:rPr lang="en-US"/>
              <a:t>The </a:t>
            </a:r>
            <a:r>
              <a:rPr lang="en-US" u="sng"/>
              <a:t>most important trade item was silk.</a:t>
            </a:r>
          </a:p>
          <a:p>
            <a:r>
              <a:rPr lang="en-US"/>
              <a:t>It’s secret was closely guarded.  </a:t>
            </a:r>
          </a:p>
          <a:p>
            <a:r>
              <a:rPr lang="en-US"/>
              <a:t>Sharing the secret of silk was punishable by death.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 calcmode="lin" valueType="num">
                                      <p:cBhvr>
                                        <p:cTn id="7" dur="1000" fill="hold"/>
                                        <p:tgtEl>
                                          <p:spTgt spid="10650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650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650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6500">
                                            <p:txEl>
                                              <p:pRg st="2" end="2"/>
                                            </p:txEl>
                                          </p:spTgt>
                                        </p:tgtEl>
                                        <p:attrNameLst>
                                          <p:attrName>style.visibility</p:attrName>
                                        </p:attrNameLst>
                                      </p:cBhvr>
                                      <p:to>
                                        <p:strVal val="visible"/>
                                      </p:to>
                                    </p:set>
                                    <p:anim calcmode="lin" valueType="num">
                                      <p:cBhvr>
                                        <p:cTn id="14" dur="1000" fill="hold"/>
                                        <p:tgtEl>
                                          <p:spTgt spid="106500">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06500">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0650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6500">
                                            <p:txEl>
                                              <p:pRg st="3" end="3"/>
                                            </p:txEl>
                                          </p:spTgt>
                                        </p:tgtEl>
                                        <p:attrNameLst>
                                          <p:attrName>style.visibility</p:attrName>
                                        </p:attrNameLst>
                                      </p:cBhvr>
                                      <p:to>
                                        <p:strVal val="visible"/>
                                      </p:to>
                                    </p:set>
                                    <p:anim calcmode="lin" valueType="num">
                                      <p:cBhvr>
                                        <p:cTn id="21" dur="1000" fill="hold"/>
                                        <p:tgtEl>
                                          <p:spTgt spid="106500">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06500">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0650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6500">
                                            <p:txEl>
                                              <p:pRg st="5" end="5"/>
                                            </p:txEl>
                                          </p:spTgt>
                                        </p:tgtEl>
                                        <p:attrNameLst>
                                          <p:attrName>style.visibility</p:attrName>
                                        </p:attrNameLst>
                                      </p:cBhvr>
                                      <p:to>
                                        <p:strVal val="visible"/>
                                      </p:to>
                                    </p:set>
                                    <p:anim calcmode="lin" valueType="num">
                                      <p:cBhvr>
                                        <p:cTn id="28" dur="1000" fill="hold"/>
                                        <p:tgtEl>
                                          <p:spTgt spid="106500">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106500">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0650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6500">
                                            <p:txEl>
                                              <p:pRg st="6" end="6"/>
                                            </p:txEl>
                                          </p:spTgt>
                                        </p:tgtEl>
                                        <p:attrNameLst>
                                          <p:attrName>style.visibility</p:attrName>
                                        </p:attrNameLst>
                                      </p:cBhvr>
                                      <p:to>
                                        <p:strVal val="visible"/>
                                      </p:to>
                                    </p:set>
                                    <p:anim calcmode="lin" valueType="num">
                                      <p:cBhvr>
                                        <p:cTn id="35" dur="1000" fill="hold"/>
                                        <p:tgtEl>
                                          <p:spTgt spid="106500">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106500">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1065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6500">
                                            <p:txEl>
                                              <p:pRg st="8" end="8"/>
                                            </p:txEl>
                                          </p:spTgt>
                                        </p:tgtEl>
                                        <p:attrNameLst>
                                          <p:attrName>style.visibility</p:attrName>
                                        </p:attrNameLst>
                                      </p:cBhvr>
                                      <p:to>
                                        <p:strVal val="visible"/>
                                      </p:to>
                                    </p:set>
                                    <p:anim calcmode="lin" valueType="num">
                                      <p:cBhvr>
                                        <p:cTn id="42" dur="1000" fill="hold"/>
                                        <p:tgtEl>
                                          <p:spTgt spid="106500">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106500">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106500">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6500">
                                            <p:txEl>
                                              <p:pRg st="9" end="9"/>
                                            </p:txEl>
                                          </p:spTgt>
                                        </p:tgtEl>
                                        <p:attrNameLst>
                                          <p:attrName>style.visibility</p:attrName>
                                        </p:attrNameLst>
                                      </p:cBhvr>
                                      <p:to>
                                        <p:strVal val="visible"/>
                                      </p:to>
                                    </p:set>
                                    <p:anim calcmode="lin" valueType="num">
                                      <p:cBhvr>
                                        <p:cTn id="49" dur="1000" fill="hold"/>
                                        <p:tgtEl>
                                          <p:spTgt spid="106500">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106500">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106500">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6503">
                                            <p:txEl>
                                              <p:pRg st="0" end="0"/>
                                            </p:txEl>
                                          </p:spTgt>
                                        </p:tgtEl>
                                        <p:attrNameLst>
                                          <p:attrName>style.visibility</p:attrName>
                                        </p:attrNameLst>
                                      </p:cBhvr>
                                      <p:to>
                                        <p:strVal val="visible"/>
                                      </p:to>
                                    </p:set>
                                    <p:anim calcmode="lin" valueType="num">
                                      <p:cBhvr>
                                        <p:cTn id="56" dur="1000" fill="hold"/>
                                        <p:tgtEl>
                                          <p:spTgt spid="106503">
                                            <p:txEl>
                                              <p:pRg st="0" end="0"/>
                                            </p:txEl>
                                          </p:spTgt>
                                        </p:tgtEl>
                                        <p:attrNameLst>
                                          <p:attrName>ppt_w</p:attrName>
                                        </p:attrNameLst>
                                      </p:cBhvr>
                                      <p:tavLst>
                                        <p:tav tm="0">
                                          <p:val>
                                            <p:strVal val="#ppt_w*0.70"/>
                                          </p:val>
                                        </p:tav>
                                        <p:tav tm="100000">
                                          <p:val>
                                            <p:strVal val="#ppt_w"/>
                                          </p:val>
                                        </p:tav>
                                      </p:tavLst>
                                    </p:anim>
                                    <p:anim calcmode="lin" valueType="num">
                                      <p:cBhvr>
                                        <p:cTn id="57" dur="1000" fill="hold"/>
                                        <p:tgtEl>
                                          <p:spTgt spid="106503">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10650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6503">
                                            <p:txEl>
                                              <p:pRg st="1" end="1"/>
                                            </p:txEl>
                                          </p:spTgt>
                                        </p:tgtEl>
                                        <p:attrNameLst>
                                          <p:attrName>style.visibility</p:attrName>
                                        </p:attrNameLst>
                                      </p:cBhvr>
                                      <p:to>
                                        <p:strVal val="visible"/>
                                      </p:to>
                                    </p:set>
                                    <p:anim calcmode="lin" valueType="num">
                                      <p:cBhvr>
                                        <p:cTn id="63" dur="1000" fill="hold"/>
                                        <p:tgtEl>
                                          <p:spTgt spid="106503">
                                            <p:txEl>
                                              <p:pRg st="1" end="1"/>
                                            </p:txEl>
                                          </p:spTgt>
                                        </p:tgtEl>
                                        <p:attrNameLst>
                                          <p:attrName>ppt_w</p:attrName>
                                        </p:attrNameLst>
                                      </p:cBhvr>
                                      <p:tavLst>
                                        <p:tav tm="0">
                                          <p:val>
                                            <p:strVal val="#ppt_w*0.70"/>
                                          </p:val>
                                        </p:tav>
                                        <p:tav tm="100000">
                                          <p:val>
                                            <p:strVal val="#ppt_w"/>
                                          </p:val>
                                        </p:tav>
                                      </p:tavLst>
                                    </p:anim>
                                    <p:anim calcmode="lin" valueType="num">
                                      <p:cBhvr>
                                        <p:cTn id="64" dur="1000" fill="hold"/>
                                        <p:tgtEl>
                                          <p:spTgt spid="106503">
                                            <p:txEl>
                                              <p:pRg st="1" end="1"/>
                                            </p:txEl>
                                          </p:spTgt>
                                        </p:tgtEl>
                                        <p:attrNameLst>
                                          <p:attrName>ppt_h</p:attrName>
                                        </p:attrNameLst>
                                      </p:cBhvr>
                                      <p:tavLst>
                                        <p:tav tm="0">
                                          <p:val>
                                            <p:strVal val="#ppt_h"/>
                                          </p:val>
                                        </p:tav>
                                        <p:tav tm="100000">
                                          <p:val>
                                            <p:strVal val="#ppt_h"/>
                                          </p:val>
                                        </p:tav>
                                      </p:tavLst>
                                    </p:anim>
                                    <p:animEffect transition="in" filter="fade">
                                      <p:cBhvr>
                                        <p:cTn id="65" dur="1000"/>
                                        <p:tgtEl>
                                          <p:spTgt spid="106503">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06503">
                                            <p:txEl>
                                              <p:pRg st="2" end="2"/>
                                            </p:txEl>
                                          </p:spTgt>
                                        </p:tgtEl>
                                        <p:attrNameLst>
                                          <p:attrName>style.visibility</p:attrName>
                                        </p:attrNameLst>
                                      </p:cBhvr>
                                      <p:to>
                                        <p:strVal val="visible"/>
                                      </p:to>
                                    </p:set>
                                    <p:anim calcmode="lin" valueType="num">
                                      <p:cBhvr>
                                        <p:cTn id="70" dur="1000" fill="hold"/>
                                        <p:tgtEl>
                                          <p:spTgt spid="106503">
                                            <p:txEl>
                                              <p:pRg st="2" end="2"/>
                                            </p:txEl>
                                          </p:spTgt>
                                        </p:tgtEl>
                                        <p:attrNameLst>
                                          <p:attrName>ppt_w</p:attrName>
                                        </p:attrNameLst>
                                      </p:cBhvr>
                                      <p:tavLst>
                                        <p:tav tm="0">
                                          <p:val>
                                            <p:strVal val="#ppt_w*0.70"/>
                                          </p:val>
                                        </p:tav>
                                        <p:tav tm="100000">
                                          <p:val>
                                            <p:strVal val="#ppt_w"/>
                                          </p:val>
                                        </p:tav>
                                      </p:tavLst>
                                    </p:anim>
                                    <p:anim calcmode="lin" valueType="num">
                                      <p:cBhvr>
                                        <p:cTn id="71" dur="1000" fill="hold"/>
                                        <p:tgtEl>
                                          <p:spTgt spid="106503">
                                            <p:txEl>
                                              <p:pRg st="2" end="2"/>
                                            </p:txEl>
                                          </p:spTgt>
                                        </p:tgtEl>
                                        <p:attrNameLst>
                                          <p:attrName>ppt_h</p:attrName>
                                        </p:attrNameLst>
                                      </p:cBhvr>
                                      <p:tavLst>
                                        <p:tav tm="0">
                                          <p:val>
                                            <p:strVal val="#ppt_h"/>
                                          </p:val>
                                        </p:tav>
                                        <p:tav tm="100000">
                                          <p:val>
                                            <p:strVal val="#ppt_h"/>
                                          </p:val>
                                        </p:tav>
                                      </p:tavLst>
                                    </p:anim>
                                    <p:animEffect transition="in" filter="fade">
                                      <p:cBhvr>
                                        <p:cTn id="72" dur="1000"/>
                                        <p:tgtEl>
                                          <p:spTgt spid="10650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06503">
                                            <p:txEl>
                                              <p:pRg st="3" end="3"/>
                                            </p:txEl>
                                          </p:spTgt>
                                        </p:tgtEl>
                                        <p:attrNameLst>
                                          <p:attrName>style.visibility</p:attrName>
                                        </p:attrNameLst>
                                      </p:cBhvr>
                                      <p:to>
                                        <p:strVal val="visible"/>
                                      </p:to>
                                    </p:set>
                                    <p:anim calcmode="lin" valueType="num">
                                      <p:cBhvr>
                                        <p:cTn id="77" dur="1000" fill="hold"/>
                                        <p:tgtEl>
                                          <p:spTgt spid="106503">
                                            <p:txEl>
                                              <p:pRg st="3" end="3"/>
                                            </p:txEl>
                                          </p:spTgt>
                                        </p:tgtEl>
                                        <p:attrNameLst>
                                          <p:attrName>ppt_w</p:attrName>
                                        </p:attrNameLst>
                                      </p:cBhvr>
                                      <p:tavLst>
                                        <p:tav tm="0">
                                          <p:val>
                                            <p:strVal val="#ppt_w*0.70"/>
                                          </p:val>
                                        </p:tav>
                                        <p:tav tm="100000">
                                          <p:val>
                                            <p:strVal val="#ppt_w"/>
                                          </p:val>
                                        </p:tav>
                                      </p:tavLst>
                                    </p:anim>
                                    <p:anim calcmode="lin" valueType="num">
                                      <p:cBhvr>
                                        <p:cTn id="78" dur="1000" fill="hold"/>
                                        <p:tgtEl>
                                          <p:spTgt spid="106503">
                                            <p:txEl>
                                              <p:pRg st="3" end="3"/>
                                            </p:txEl>
                                          </p:spTgt>
                                        </p:tgtEl>
                                        <p:attrNameLst>
                                          <p:attrName>ppt_h</p:attrName>
                                        </p:attrNameLst>
                                      </p:cBhvr>
                                      <p:tavLst>
                                        <p:tav tm="0">
                                          <p:val>
                                            <p:strVal val="#ppt_h"/>
                                          </p:val>
                                        </p:tav>
                                        <p:tav tm="100000">
                                          <p:val>
                                            <p:strVal val="#ppt_h"/>
                                          </p:val>
                                        </p:tav>
                                      </p:tavLst>
                                    </p:anim>
                                    <p:animEffect transition="in" filter="fade">
                                      <p:cBhvr>
                                        <p:cTn id="79" dur="1000"/>
                                        <p:tgtEl>
                                          <p:spTgt spid="106503">
                                            <p:txEl>
                                              <p:pRg st="3" end="3"/>
                                            </p:txEl>
                                          </p:spTgt>
                                        </p:tgtEl>
                                      </p:cBhvr>
                                    </p:animEffect>
                                  </p:childTnLst>
                                </p:cTn>
                              </p:par>
                              <p:par>
                                <p:cTn id="80" presetID="55" presetClass="entr" presetSubtype="0" fill="hold" nodeType="withEffect">
                                  <p:stCondLst>
                                    <p:cond delay="0"/>
                                  </p:stCondLst>
                                  <p:childTnLst>
                                    <p:set>
                                      <p:cBhvr>
                                        <p:cTn id="81" dur="1" fill="hold">
                                          <p:stCondLst>
                                            <p:cond delay="0"/>
                                          </p:stCondLst>
                                        </p:cTn>
                                        <p:tgtEl>
                                          <p:spTgt spid="106502"/>
                                        </p:tgtEl>
                                        <p:attrNameLst>
                                          <p:attrName>style.visibility</p:attrName>
                                        </p:attrNameLst>
                                      </p:cBhvr>
                                      <p:to>
                                        <p:strVal val="visible"/>
                                      </p:to>
                                    </p:set>
                                    <p:anim calcmode="lin" valueType="num">
                                      <p:cBhvr>
                                        <p:cTn id="82" dur="1000" fill="hold"/>
                                        <p:tgtEl>
                                          <p:spTgt spid="106502"/>
                                        </p:tgtEl>
                                        <p:attrNameLst>
                                          <p:attrName>ppt_w</p:attrName>
                                        </p:attrNameLst>
                                      </p:cBhvr>
                                      <p:tavLst>
                                        <p:tav tm="0">
                                          <p:val>
                                            <p:strVal val="#ppt_w*0.70"/>
                                          </p:val>
                                        </p:tav>
                                        <p:tav tm="100000">
                                          <p:val>
                                            <p:strVal val="#ppt_w"/>
                                          </p:val>
                                        </p:tav>
                                      </p:tavLst>
                                    </p:anim>
                                    <p:anim calcmode="lin" valueType="num">
                                      <p:cBhvr>
                                        <p:cTn id="83" dur="1000" fill="hold"/>
                                        <p:tgtEl>
                                          <p:spTgt spid="106502"/>
                                        </p:tgtEl>
                                        <p:attrNameLst>
                                          <p:attrName>ppt_h</p:attrName>
                                        </p:attrNameLst>
                                      </p:cBhvr>
                                      <p:tavLst>
                                        <p:tav tm="0">
                                          <p:val>
                                            <p:strVal val="#ppt_h"/>
                                          </p:val>
                                        </p:tav>
                                        <p:tav tm="100000">
                                          <p:val>
                                            <p:strVal val="#ppt_h"/>
                                          </p:val>
                                        </p:tav>
                                      </p:tavLst>
                                    </p:anim>
                                    <p:animEffect transition="in" filter="fade">
                                      <p:cBhvr>
                                        <p:cTn id="84" dur="10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P spid="1065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152400" y="781050"/>
            <a:ext cx="8686800" cy="4781550"/>
          </a:xfrm>
          <a:prstGeom prst="rect">
            <a:avLst/>
          </a:prstGeom>
          <a:noFill/>
          <a:ln w="9525">
            <a:noFill/>
            <a:miter lim="800000"/>
            <a:headEnd/>
            <a:tailEnd/>
          </a:ln>
        </p:spPr>
        <p:txBody>
          <a:bodyPr anchor="ctr">
            <a:spAutoFit/>
          </a:bodyPr>
          <a:lstStyle/>
          <a:p>
            <a:r>
              <a:rPr lang="en-US" b="1"/>
              <a:t>Family</a:t>
            </a:r>
          </a:p>
          <a:p>
            <a:r>
              <a:rPr lang="en-US"/>
              <a:t>In an agricultural society families had to work together to survive.  </a:t>
            </a:r>
            <a:r>
              <a:rPr lang="en-US" u="sng"/>
              <a:t>Family, and extended families, were very important.</a:t>
            </a:r>
            <a:r>
              <a:rPr lang="en-US" b="1"/>
              <a:t> </a:t>
            </a:r>
          </a:p>
          <a:p>
            <a:endParaRPr lang="en-US"/>
          </a:p>
          <a:p>
            <a:r>
              <a:rPr lang="en-US" b="1"/>
              <a:t>Filial Piety</a:t>
            </a:r>
          </a:p>
          <a:p>
            <a:r>
              <a:rPr lang="en-US"/>
              <a:t>Family members were </a:t>
            </a:r>
            <a:r>
              <a:rPr lang="en-US" u="sng"/>
              <a:t>responsible to obey the needs and wants of the male head of the family. </a:t>
            </a:r>
          </a:p>
          <a:p>
            <a:r>
              <a:rPr lang="en-US"/>
              <a:t>Everyone had to know their place. </a:t>
            </a:r>
          </a:p>
          <a:p>
            <a:r>
              <a:rPr lang="en-US"/>
              <a:t>Children were expected to provide for their parents in old age.</a:t>
            </a:r>
          </a:p>
          <a:p>
            <a:endParaRPr lang="en-US"/>
          </a:p>
          <a:p>
            <a:r>
              <a:rPr lang="en-US" b="1"/>
              <a:t>Role of Women</a:t>
            </a:r>
          </a:p>
          <a:p>
            <a:r>
              <a:rPr lang="en-US"/>
              <a:t>Ancient China </a:t>
            </a:r>
            <a:r>
              <a:rPr lang="en-US" u="sng"/>
              <a:t>was a patriarchal, or male dominated, society</a:t>
            </a:r>
            <a:r>
              <a:rPr lang="en-US"/>
              <a:t>.</a:t>
            </a:r>
          </a:p>
          <a:p>
            <a:r>
              <a:rPr lang="en-US"/>
              <a:t>Some women had power, but this was generally looked down upon.</a:t>
            </a:r>
          </a:p>
          <a:p>
            <a:r>
              <a:rPr lang="en-US"/>
              <a:t>Women were expected to raise children and work in the home.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anim calcmode="lin" valueType="num">
                                      <p:cBhvr>
                                        <p:cTn id="7" dur="1000" fill="hold"/>
                                        <p:tgtEl>
                                          <p:spTgt spid="10752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752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752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7524">
                                            <p:txEl>
                                              <p:pRg st="1" end="1"/>
                                            </p:txEl>
                                          </p:spTgt>
                                        </p:tgtEl>
                                        <p:attrNameLst>
                                          <p:attrName>style.visibility</p:attrName>
                                        </p:attrNameLst>
                                      </p:cBhvr>
                                      <p:to>
                                        <p:strVal val="visible"/>
                                      </p:to>
                                    </p:set>
                                    <p:anim calcmode="lin" valueType="num">
                                      <p:cBhvr>
                                        <p:cTn id="12" dur="1000" fill="hold"/>
                                        <p:tgtEl>
                                          <p:spTgt spid="10752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0752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752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7524">
                                            <p:txEl>
                                              <p:pRg st="3" end="3"/>
                                            </p:txEl>
                                          </p:spTgt>
                                        </p:tgtEl>
                                        <p:attrNameLst>
                                          <p:attrName>style.visibility</p:attrName>
                                        </p:attrNameLst>
                                      </p:cBhvr>
                                      <p:to>
                                        <p:strVal val="visible"/>
                                      </p:to>
                                    </p:set>
                                    <p:anim calcmode="lin" valueType="num">
                                      <p:cBhvr>
                                        <p:cTn id="19" dur="1000" fill="hold"/>
                                        <p:tgtEl>
                                          <p:spTgt spid="107524">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107524">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07524">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07524">
                                            <p:txEl>
                                              <p:pRg st="4" end="4"/>
                                            </p:txEl>
                                          </p:spTgt>
                                        </p:tgtEl>
                                        <p:attrNameLst>
                                          <p:attrName>style.visibility</p:attrName>
                                        </p:attrNameLst>
                                      </p:cBhvr>
                                      <p:to>
                                        <p:strVal val="visible"/>
                                      </p:to>
                                    </p:set>
                                    <p:anim calcmode="lin" valueType="num">
                                      <p:cBhvr>
                                        <p:cTn id="24" dur="1000" fill="hold"/>
                                        <p:tgtEl>
                                          <p:spTgt spid="107524">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07524">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07524">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07524">
                                            <p:txEl>
                                              <p:pRg st="5" end="5"/>
                                            </p:txEl>
                                          </p:spTgt>
                                        </p:tgtEl>
                                        <p:attrNameLst>
                                          <p:attrName>style.visibility</p:attrName>
                                        </p:attrNameLst>
                                      </p:cBhvr>
                                      <p:to>
                                        <p:strVal val="visible"/>
                                      </p:to>
                                    </p:set>
                                    <p:anim calcmode="lin" valueType="num">
                                      <p:cBhvr>
                                        <p:cTn id="29" dur="1000" fill="hold"/>
                                        <p:tgtEl>
                                          <p:spTgt spid="107524">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107524">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107524">
                                            <p:txEl>
                                              <p:pRg st="5" end="5"/>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107524">
                                            <p:txEl>
                                              <p:pRg st="6" end="6"/>
                                            </p:txEl>
                                          </p:spTgt>
                                        </p:tgtEl>
                                        <p:attrNameLst>
                                          <p:attrName>style.visibility</p:attrName>
                                        </p:attrNameLst>
                                      </p:cBhvr>
                                      <p:to>
                                        <p:strVal val="visible"/>
                                      </p:to>
                                    </p:set>
                                    <p:anim calcmode="lin" valueType="num">
                                      <p:cBhvr>
                                        <p:cTn id="34" dur="1000" fill="hold"/>
                                        <p:tgtEl>
                                          <p:spTgt spid="107524">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107524">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10752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07524">
                                            <p:txEl>
                                              <p:pRg st="8" end="8"/>
                                            </p:txEl>
                                          </p:spTgt>
                                        </p:tgtEl>
                                        <p:attrNameLst>
                                          <p:attrName>style.visibility</p:attrName>
                                        </p:attrNameLst>
                                      </p:cBhvr>
                                      <p:to>
                                        <p:strVal val="visible"/>
                                      </p:to>
                                    </p:set>
                                    <p:anim calcmode="lin" valueType="num">
                                      <p:cBhvr>
                                        <p:cTn id="41" dur="1000" fill="hold"/>
                                        <p:tgtEl>
                                          <p:spTgt spid="107524">
                                            <p:txEl>
                                              <p:pRg st="8" end="8"/>
                                            </p:txEl>
                                          </p:spTgt>
                                        </p:tgtEl>
                                        <p:attrNameLst>
                                          <p:attrName>ppt_w</p:attrName>
                                        </p:attrNameLst>
                                      </p:cBhvr>
                                      <p:tavLst>
                                        <p:tav tm="0">
                                          <p:val>
                                            <p:strVal val="#ppt_w*0.70"/>
                                          </p:val>
                                        </p:tav>
                                        <p:tav tm="100000">
                                          <p:val>
                                            <p:strVal val="#ppt_w"/>
                                          </p:val>
                                        </p:tav>
                                      </p:tavLst>
                                    </p:anim>
                                    <p:anim calcmode="lin" valueType="num">
                                      <p:cBhvr>
                                        <p:cTn id="42" dur="1000" fill="hold"/>
                                        <p:tgtEl>
                                          <p:spTgt spid="107524">
                                            <p:txEl>
                                              <p:pRg st="8" end="8"/>
                                            </p:txEl>
                                          </p:spTgt>
                                        </p:tgtEl>
                                        <p:attrNameLst>
                                          <p:attrName>ppt_h</p:attrName>
                                        </p:attrNameLst>
                                      </p:cBhvr>
                                      <p:tavLst>
                                        <p:tav tm="0">
                                          <p:val>
                                            <p:strVal val="#ppt_h"/>
                                          </p:val>
                                        </p:tav>
                                        <p:tav tm="100000">
                                          <p:val>
                                            <p:strVal val="#ppt_h"/>
                                          </p:val>
                                        </p:tav>
                                      </p:tavLst>
                                    </p:anim>
                                    <p:animEffect transition="in" filter="fade">
                                      <p:cBhvr>
                                        <p:cTn id="43" dur="1000"/>
                                        <p:tgtEl>
                                          <p:spTgt spid="107524">
                                            <p:txEl>
                                              <p:pRg st="8" end="8"/>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107524">
                                            <p:txEl>
                                              <p:pRg st="9" end="9"/>
                                            </p:txEl>
                                          </p:spTgt>
                                        </p:tgtEl>
                                        <p:attrNameLst>
                                          <p:attrName>style.visibility</p:attrName>
                                        </p:attrNameLst>
                                      </p:cBhvr>
                                      <p:to>
                                        <p:strVal val="visible"/>
                                      </p:to>
                                    </p:set>
                                    <p:anim calcmode="lin" valueType="num">
                                      <p:cBhvr>
                                        <p:cTn id="46" dur="1000" fill="hold"/>
                                        <p:tgtEl>
                                          <p:spTgt spid="107524">
                                            <p:txEl>
                                              <p:pRg st="9" end="9"/>
                                            </p:txEl>
                                          </p:spTgt>
                                        </p:tgtEl>
                                        <p:attrNameLst>
                                          <p:attrName>ppt_w</p:attrName>
                                        </p:attrNameLst>
                                      </p:cBhvr>
                                      <p:tavLst>
                                        <p:tav tm="0">
                                          <p:val>
                                            <p:strVal val="#ppt_w*0.70"/>
                                          </p:val>
                                        </p:tav>
                                        <p:tav tm="100000">
                                          <p:val>
                                            <p:strVal val="#ppt_w"/>
                                          </p:val>
                                        </p:tav>
                                      </p:tavLst>
                                    </p:anim>
                                    <p:anim calcmode="lin" valueType="num">
                                      <p:cBhvr>
                                        <p:cTn id="47" dur="1000" fill="hold"/>
                                        <p:tgtEl>
                                          <p:spTgt spid="107524">
                                            <p:txEl>
                                              <p:pRg st="9" end="9"/>
                                            </p:txEl>
                                          </p:spTgt>
                                        </p:tgtEl>
                                        <p:attrNameLst>
                                          <p:attrName>ppt_h</p:attrName>
                                        </p:attrNameLst>
                                      </p:cBhvr>
                                      <p:tavLst>
                                        <p:tav tm="0">
                                          <p:val>
                                            <p:strVal val="#ppt_h"/>
                                          </p:val>
                                        </p:tav>
                                        <p:tav tm="100000">
                                          <p:val>
                                            <p:strVal val="#ppt_h"/>
                                          </p:val>
                                        </p:tav>
                                      </p:tavLst>
                                    </p:anim>
                                    <p:animEffect transition="in" filter="fade">
                                      <p:cBhvr>
                                        <p:cTn id="48" dur="1000"/>
                                        <p:tgtEl>
                                          <p:spTgt spid="107524">
                                            <p:txEl>
                                              <p:pRg st="9" end="9"/>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107524">
                                            <p:txEl>
                                              <p:pRg st="10" end="10"/>
                                            </p:txEl>
                                          </p:spTgt>
                                        </p:tgtEl>
                                        <p:attrNameLst>
                                          <p:attrName>style.visibility</p:attrName>
                                        </p:attrNameLst>
                                      </p:cBhvr>
                                      <p:to>
                                        <p:strVal val="visible"/>
                                      </p:to>
                                    </p:set>
                                    <p:anim calcmode="lin" valueType="num">
                                      <p:cBhvr>
                                        <p:cTn id="51" dur="1000" fill="hold"/>
                                        <p:tgtEl>
                                          <p:spTgt spid="107524">
                                            <p:txEl>
                                              <p:pRg st="10" end="10"/>
                                            </p:txEl>
                                          </p:spTgt>
                                        </p:tgtEl>
                                        <p:attrNameLst>
                                          <p:attrName>ppt_w</p:attrName>
                                        </p:attrNameLst>
                                      </p:cBhvr>
                                      <p:tavLst>
                                        <p:tav tm="0">
                                          <p:val>
                                            <p:strVal val="#ppt_w*0.70"/>
                                          </p:val>
                                        </p:tav>
                                        <p:tav tm="100000">
                                          <p:val>
                                            <p:strVal val="#ppt_w"/>
                                          </p:val>
                                        </p:tav>
                                      </p:tavLst>
                                    </p:anim>
                                    <p:anim calcmode="lin" valueType="num">
                                      <p:cBhvr>
                                        <p:cTn id="52" dur="1000" fill="hold"/>
                                        <p:tgtEl>
                                          <p:spTgt spid="107524">
                                            <p:txEl>
                                              <p:pRg st="10" end="10"/>
                                            </p:txEl>
                                          </p:spTgt>
                                        </p:tgtEl>
                                        <p:attrNameLst>
                                          <p:attrName>ppt_h</p:attrName>
                                        </p:attrNameLst>
                                      </p:cBhvr>
                                      <p:tavLst>
                                        <p:tav tm="0">
                                          <p:val>
                                            <p:strVal val="#ppt_h"/>
                                          </p:val>
                                        </p:tav>
                                        <p:tav tm="100000">
                                          <p:val>
                                            <p:strVal val="#ppt_h"/>
                                          </p:val>
                                        </p:tav>
                                      </p:tavLst>
                                    </p:anim>
                                    <p:animEffect transition="in" filter="fade">
                                      <p:cBhvr>
                                        <p:cTn id="53" dur="1000"/>
                                        <p:tgtEl>
                                          <p:spTgt spid="107524">
                                            <p:txEl>
                                              <p:pRg st="10" end="10"/>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107524">
                                            <p:txEl>
                                              <p:pRg st="11" end="11"/>
                                            </p:txEl>
                                          </p:spTgt>
                                        </p:tgtEl>
                                        <p:attrNameLst>
                                          <p:attrName>style.visibility</p:attrName>
                                        </p:attrNameLst>
                                      </p:cBhvr>
                                      <p:to>
                                        <p:strVal val="visible"/>
                                      </p:to>
                                    </p:set>
                                    <p:anim calcmode="lin" valueType="num">
                                      <p:cBhvr>
                                        <p:cTn id="56" dur="1000" fill="hold"/>
                                        <p:tgtEl>
                                          <p:spTgt spid="107524">
                                            <p:txEl>
                                              <p:pRg st="11" end="11"/>
                                            </p:txEl>
                                          </p:spTgt>
                                        </p:tgtEl>
                                        <p:attrNameLst>
                                          <p:attrName>ppt_w</p:attrName>
                                        </p:attrNameLst>
                                      </p:cBhvr>
                                      <p:tavLst>
                                        <p:tav tm="0">
                                          <p:val>
                                            <p:strVal val="#ppt_w*0.70"/>
                                          </p:val>
                                        </p:tav>
                                        <p:tav tm="100000">
                                          <p:val>
                                            <p:strVal val="#ppt_w"/>
                                          </p:val>
                                        </p:tav>
                                      </p:tavLst>
                                    </p:anim>
                                    <p:anim calcmode="lin" valueType="num">
                                      <p:cBhvr>
                                        <p:cTn id="57" dur="1000" fill="hold"/>
                                        <p:tgtEl>
                                          <p:spTgt spid="107524">
                                            <p:txEl>
                                              <p:pRg st="11" end="11"/>
                                            </p:txEl>
                                          </p:spTgt>
                                        </p:tgtEl>
                                        <p:attrNameLst>
                                          <p:attrName>ppt_h</p:attrName>
                                        </p:attrNameLst>
                                      </p:cBhvr>
                                      <p:tavLst>
                                        <p:tav tm="0">
                                          <p:val>
                                            <p:strVal val="#ppt_h"/>
                                          </p:val>
                                        </p:tav>
                                        <p:tav tm="100000">
                                          <p:val>
                                            <p:strVal val="#ppt_h"/>
                                          </p:val>
                                        </p:tav>
                                      </p:tavLst>
                                    </p:anim>
                                    <p:animEffect transition="in" filter="fade">
                                      <p:cBhvr>
                                        <p:cTn id="58" dur="1000"/>
                                        <p:tgtEl>
                                          <p:spTgt spid="10752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228600" y="152400"/>
            <a:ext cx="8534400" cy="3321050"/>
          </a:xfrm>
          <a:prstGeom prst="rect">
            <a:avLst/>
          </a:prstGeom>
          <a:noFill/>
          <a:ln w="9525">
            <a:noFill/>
            <a:miter lim="800000"/>
            <a:headEnd/>
            <a:tailEnd/>
          </a:ln>
        </p:spPr>
        <p:txBody>
          <a:bodyPr anchor="ctr">
            <a:spAutoFit/>
          </a:bodyPr>
          <a:lstStyle/>
          <a:p>
            <a:r>
              <a:rPr lang="en-US" sz="3600" b="1"/>
              <a:t>Chinese Language</a:t>
            </a:r>
          </a:p>
          <a:p>
            <a:endParaRPr lang="en-US"/>
          </a:p>
          <a:p>
            <a:r>
              <a:rPr lang="en-US" b="1"/>
              <a:t>Pictograms</a:t>
            </a:r>
          </a:p>
          <a:p>
            <a:r>
              <a:rPr lang="en-US"/>
              <a:t>Written Chinese is made up of pictograms, or characters.</a:t>
            </a:r>
          </a:p>
          <a:p>
            <a:r>
              <a:rPr lang="en-US"/>
              <a:t>These are </a:t>
            </a:r>
            <a:r>
              <a:rPr lang="en-US" u="sng"/>
              <a:t>symbols that represent things</a:t>
            </a:r>
            <a:r>
              <a:rPr lang="en-US"/>
              <a:t>.</a:t>
            </a:r>
          </a:p>
          <a:p>
            <a:endParaRPr lang="en-US" b="1"/>
          </a:p>
          <a:p>
            <a:r>
              <a:rPr lang="en-US" b="1"/>
              <a:t>Ideograms</a:t>
            </a:r>
          </a:p>
          <a:p>
            <a:r>
              <a:rPr lang="en-US" u="sng"/>
              <a:t>Two or more characters arranged to represent an idea</a:t>
            </a:r>
            <a:r>
              <a:rPr lang="en-US"/>
              <a:t>. </a:t>
            </a:r>
          </a:p>
          <a:p>
            <a:endParaRPr lang="en-US"/>
          </a:p>
        </p:txBody>
      </p:sp>
      <p:pic>
        <p:nvPicPr>
          <p:cNvPr id="108550" name="Picture 6" descr="mountain"/>
          <p:cNvPicPr>
            <a:picLocks noChangeAspect="1" noChangeArrowheads="1"/>
          </p:cNvPicPr>
          <p:nvPr/>
        </p:nvPicPr>
        <p:blipFill>
          <a:blip r:embed="rId2" cstate="print">
            <a:clrChange>
              <a:clrFrom>
                <a:srgbClr val="FCFEFC"/>
              </a:clrFrom>
              <a:clrTo>
                <a:srgbClr val="FCFEFC">
                  <a:alpha val="0"/>
                </a:srgbClr>
              </a:clrTo>
            </a:clrChange>
          </a:blip>
          <a:srcRect r="-2524" b="21777"/>
          <a:stretch>
            <a:fillRect/>
          </a:stretch>
        </p:blipFill>
        <p:spPr bwMode="auto">
          <a:xfrm>
            <a:off x="652463" y="3733800"/>
            <a:ext cx="1047750" cy="1143000"/>
          </a:xfrm>
          <a:prstGeom prst="rect">
            <a:avLst/>
          </a:prstGeom>
          <a:noFill/>
          <a:ln w="9525">
            <a:noFill/>
            <a:miter lim="800000"/>
            <a:headEnd/>
            <a:tailEnd/>
          </a:ln>
        </p:spPr>
      </p:pic>
      <p:pic>
        <p:nvPicPr>
          <p:cNvPr id="108552" name="Picture 8" descr="sun"/>
          <p:cNvPicPr>
            <a:picLocks noChangeAspect="1" noChangeArrowheads="1"/>
          </p:cNvPicPr>
          <p:nvPr/>
        </p:nvPicPr>
        <p:blipFill>
          <a:blip r:embed="rId3" cstate="print">
            <a:clrChange>
              <a:clrFrom>
                <a:srgbClr val="FCFEFC"/>
              </a:clrFrom>
              <a:clrTo>
                <a:srgbClr val="FCFEFC">
                  <a:alpha val="0"/>
                </a:srgbClr>
              </a:clrTo>
            </a:clrChange>
          </a:blip>
          <a:srcRect l="70399" r="800" b="28888"/>
          <a:stretch>
            <a:fillRect/>
          </a:stretch>
        </p:blipFill>
        <p:spPr bwMode="auto">
          <a:xfrm>
            <a:off x="2133600" y="3581400"/>
            <a:ext cx="728663" cy="1295400"/>
          </a:xfrm>
          <a:prstGeom prst="rect">
            <a:avLst/>
          </a:prstGeom>
          <a:noFill/>
          <a:ln w="9525">
            <a:noFill/>
            <a:miter lim="800000"/>
            <a:headEnd/>
            <a:tailEnd/>
          </a:ln>
        </p:spPr>
      </p:pic>
      <p:pic>
        <p:nvPicPr>
          <p:cNvPr id="108554" name="Picture 10" descr="moon"/>
          <p:cNvPicPr>
            <a:picLocks noChangeAspect="1" noChangeArrowheads="1"/>
          </p:cNvPicPr>
          <p:nvPr/>
        </p:nvPicPr>
        <p:blipFill>
          <a:blip r:embed="rId4" cstate="print">
            <a:clrChange>
              <a:clrFrom>
                <a:srgbClr val="FCFEFC"/>
              </a:clrFrom>
              <a:clrTo>
                <a:srgbClr val="FCFEFC">
                  <a:alpha val="0"/>
                </a:srgbClr>
              </a:clrTo>
            </a:clrChange>
          </a:blip>
          <a:srcRect r="55200" b="28888"/>
          <a:stretch>
            <a:fillRect/>
          </a:stretch>
        </p:blipFill>
        <p:spPr bwMode="auto">
          <a:xfrm>
            <a:off x="3124200" y="3810000"/>
            <a:ext cx="866775" cy="990600"/>
          </a:xfrm>
          <a:prstGeom prst="rect">
            <a:avLst/>
          </a:prstGeom>
          <a:noFill/>
          <a:ln w="9525">
            <a:noFill/>
            <a:miter lim="800000"/>
            <a:headEnd/>
            <a:tailEnd/>
          </a:ln>
        </p:spPr>
      </p:pic>
      <p:sp>
        <p:nvSpPr>
          <p:cNvPr id="108555" name="Text Box 11"/>
          <p:cNvSpPr txBox="1">
            <a:spLocks noChangeArrowheads="1"/>
          </p:cNvSpPr>
          <p:nvPr/>
        </p:nvSpPr>
        <p:spPr bwMode="auto">
          <a:xfrm>
            <a:off x="407988" y="4870450"/>
            <a:ext cx="3978275" cy="762000"/>
          </a:xfrm>
          <a:prstGeom prst="rect">
            <a:avLst/>
          </a:prstGeom>
          <a:noFill/>
          <a:ln w="9525">
            <a:noFill/>
            <a:miter lim="800000"/>
            <a:headEnd/>
            <a:tailEnd/>
          </a:ln>
        </p:spPr>
        <p:txBody>
          <a:bodyPr>
            <a:spAutoFit/>
          </a:bodyPr>
          <a:lstStyle/>
          <a:p>
            <a:pPr algn="ctr"/>
            <a:r>
              <a:rPr lang="en-US"/>
              <a:t>Pictograms for mountain, sun, and moon</a:t>
            </a:r>
          </a:p>
        </p:txBody>
      </p:sp>
      <p:sp>
        <p:nvSpPr>
          <p:cNvPr id="108558" name="Rectangle 14"/>
          <p:cNvSpPr>
            <a:spLocks noChangeArrowheads="1"/>
          </p:cNvSpPr>
          <p:nvPr/>
        </p:nvSpPr>
        <p:spPr bwMode="auto">
          <a:xfrm>
            <a:off x="5715000" y="3657600"/>
            <a:ext cx="1676400" cy="1311275"/>
          </a:xfrm>
          <a:prstGeom prst="rect">
            <a:avLst/>
          </a:prstGeom>
          <a:noFill/>
          <a:ln w="9525">
            <a:noFill/>
            <a:miter lim="800000"/>
            <a:headEnd/>
            <a:tailEnd/>
          </a:ln>
        </p:spPr>
        <p:txBody>
          <a:bodyPr anchor="ctr">
            <a:spAutoFit/>
          </a:bodyPr>
          <a:lstStyle/>
          <a:p>
            <a:pPr algn="ctr"/>
            <a:r>
              <a:rPr lang="en-US" sz="8000" b="1"/>
              <a:t>東</a:t>
            </a:r>
          </a:p>
        </p:txBody>
      </p:sp>
      <p:sp>
        <p:nvSpPr>
          <p:cNvPr id="108559" name="Text Box 15"/>
          <p:cNvSpPr txBox="1">
            <a:spLocks noChangeArrowheads="1"/>
          </p:cNvSpPr>
          <p:nvPr/>
        </p:nvSpPr>
        <p:spPr bwMode="auto">
          <a:xfrm>
            <a:off x="4572000" y="4876800"/>
            <a:ext cx="3962400" cy="762000"/>
          </a:xfrm>
          <a:prstGeom prst="rect">
            <a:avLst/>
          </a:prstGeom>
          <a:noFill/>
          <a:ln w="9525">
            <a:noFill/>
            <a:miter lim="800000"/>
            <a:headEnd/>
            <a:tailEnd/>
          </a:ln>
        </p:spPr>
        <p:txBody>
          <a:bodyPr>
            <a:spAutoFit/>
          </a:bodyPr>
          <a:lstStyle/>
          <a:p>
            <a:pPr algn="ctr"/>
            <a:r>
              <a:rPr lang="en-US"/>
              <a:t>Ideogram for East, all the pictograms are combined.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 calcmode="lin" valueType="num">
                                      <p:cBhvr>
                                        <p:cTn id="7" dur="1000" fill="hold"/>
                                        <p:tgtEl>
                                          <p:spTgt spid="10854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854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854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8548">
                                            <p:txEl>
                                              <p:pRg st="2" end="2"/>
                                            </p:txEl>
                                          </p:spTgt>
                                        </p:tgtEl>
                                        <p:attrNameLst>
                                          <p:attrName>style.visibility</p:attrName>
                                        </p:attrNameLst>
                                      </p:cBhvr>
                                      <p:to>
                                        <p:strVal val="visible"/>
                                      </p:to>
                                    </p:set>
                                    <p:anim calcmode="lin" valueType="num">
                                      <p:cBhvr>
                                        <p:cTn id="14" dur="1000" fill="hold"/>
                                        <p:tgtEl>
                                          <p:spTgt spid="108548">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08548">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0854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8548">
                                            <p:txEl>
                                              <p:pRg st="3" end="3"/>
                                            </p:txEl>
                                          </p:spTgt>
                                        </p:tgtEl>
                                        <p:attrNameLst>
                                          <p:attrName>style.visibility</p:attrName>
                                        </p:attrNameLst>
                                      </p:cBhvr>
                                      <p:to>
                                        <p:strVal val="visible"/>
                                      </p:to>
                                    </p:set>
                                    <p:anim calcmode="lin" valueType="num">
                                      <p:cBhvr>
                                        <p:cTn id="21" dur="1000" fill="hold"/>
                                        <p:tgtEl>
                                          <p:spTgt spid="108548">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08548">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0854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8548">
                                            <p:txEl>
                                              <p:pRg st="4" end="4"/>
                                            </p:txEl>
                                          </p:spTgt>
                                        </p:tgtEl>
                                        <p:attrNameLst>
                                          <p:attrName>style.visibility</p:attrName>
                                        </p:attrNameLst>
                                      </p:cBhvr>
                                      <p:to>
                                        <p:strVal val="visible"/>
                                      </p:to>
                                    </p:set>
                                    <p:anim calcmode="lin" valueType="num">
                                      <p:cBhvr>
                                        <p:cTn id="28" dur="1000" fill="hold"/>
                                        <p:tgtEl>
                                          <p:spTgt spid="108548">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08548">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0854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8548">
                                            <p:txEl>
                                              <p:pRg st="6" end="6"/>
                                            </p:txEl>
                                          </p:spTgt>
                                        </p:tgtEl>
                                        <p:attrNameLst>
                                          <p:attrName>style.visibility</p:attrName>
                                        </p:attrNameLst>
                                      </p:cBhvr>
                                      <p:to>
                                        <p:strVal val="visible"/>
                                      </p:to>
                                    </p:set>
                                    <p:anim calcmode="lin" valueType="num">
                                      <p:cBhvr>
                                        <p:cTn id="35" dur="1000" fill="hold"/>
                                        <p:tgtEl>
                                          <p:spTgt spid="108548">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108548">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10854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8548">
                                            <p:txEl>
                                              <p:pRg st="7" end="7"/>
                                            </p:txEl>
                                          </p:spTgt>
                                        </p:tgtEl>
                                        <p:attrNameLst>
                                          <p:attrName>style.visibility</p:attrName>
                                        </p:attrNameLst>
                                      </p:cBhvr>
                                      <p:to>
                                        <p:strVal val="visible"/>
                                      </p:to>
                                    </p:set>
                                    <p:anim calcmode="lin" valueType="num">
                                      <p:cBhvr>
                                        <p:cTn id="42" dur="1000" fill="hold"/>
                                        <p:tgtEl>
                                          <p:spTgt spid="108548">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108548">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10854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08550"/>
                                        </p:tgtEl>
                                        <p:attrNameLst>
                                          <p:attrName>style.visibility</p:attrName>
                                        </p:attrNameLst>
                                      </p:cBhvr>
                                      <p:to>
                                        <p:strVal val="visible"/>
                                      </p:to>
                                    </p:set>
                                    <p:anim calcmode="lin" valueType="num">
                                      <p:cBhvr>
                                        <p:cTn id="49" dur="1000" fill="hold"/>
                                        <p:tgtEl>
                                          <p:spTgt spid="108550"/>
                                        </p:tgtEl>
                                        <p:attrNameLst>
                                          <p:attrName>ppt_w</p:attrName>
                                        </p:attrNameLst>
                                      </p:cBhvr>
                                      <p:tavLst>
                                        <p:tav tm="0">
                                          <p:val>
                                            <p:strVal val="#ppt_w*0.70"/>
                                          </p:val>
                                        </p:tav>
                                        <p:tav tm="100000">
                                          <p:val>
                                            <p:strVal val="#ppt_w"/>
                                          </p:val>
                                        </p:tav>
                                      </p:tavLst>
                                    </p:anim>
                                    <p:anim calcmode="lin" valueType="num">
                                      <p:cBhvr>
                                        <p:cTn id="50" dur="1000" fill="hold"/>
                                        <p:tgtEl>
                                          <p:spTgt spid="108550"/>
                                        </p:tgtEl>
                                        <p:attrNameLst>
                                          <p:attrName>ppt_h</p:attrName>
                                        </p:attrNameLst>
                                      </p:cBhvr>
                                      <p:tavLst>
                                        <p:tav tm="0">
                                          <p:val>
                                            <p:strVal val="#ppt_h"/>
                                          </p:val>
                                        </p:tav>
                                        <p:tav tm="100000">
                                          <p:val>
                                            <p:strVal val="#ppt_h"/>
                                          </p:val>
                                        </p:tav>
                                      </p:tavLst>
                                    </p:anim>
                                    <p:animEffect transition="in" filter="fade">
                                      <p:cBhvr>
                                        <p:cTn id="51" dur="1000"/>
                                        <p:tgtEl>
                                          <p:spTgt spid="108550"/>
                                        </p:tgtEl>
                                      </p:cBhvr>
                                    </p:animEffect>
                                  </p:childTnLst>
                                </p:cTn>
                              </p:par>
                              <p:par>
                                <p:cTn id="52" presetID="55" presetClass="entr" presetSubtype="0" fill="hold" nodeType="withEffect">
                                  <p:stCondLst>
                                    <p:cond delay="0"/>
                                  </p:stCondLst>
                                  <p:childTnLst>
                                    <p:set>
                                      <p:cBhvr>
                                        <p:cTn id="53" dur="1" fill="hold">
                                          <p:stCondLst>
                                            <p:cond delay="0"/>
                                          </p:stCondLst>
                                        </p:cTn>
                                        <p:tgtEl>
                                          <p:spTgt spid="108552"/>
                                        </p:tgtEl>
                                        <p:attrNameLst>
                                          <p:attrName>style.visibility</p:attrName>
                                        </p:attrNameLst>
                                      </p:cBhvr>
                                      <p:to>
                                        <p:strVal val="visible"/>
                                      </p:to>
                                    </p:set>
                                    <p:anim calcmode="lin" valueType="num">
                                      <p:cBhvr>
                                        <p:cTn id="54" dur="1000" fill="hold"/>
                                        <p:tgtEl>
                                          <p:spTgt spid="108552"/>
                                        </p:tgtEl>
                                        <p:attrNameLst>
                                          <p:attrName>ppt_w</p:attrName>
                                        </p:attrNameLst>
                                      </p:cBhvr>
                                      <p:tavLst>
                                        <p:tav tm="0">
                                          <p:val>
                                            <p:strVal val="#ppt_w*0.70"/>
                                          </p:val>
                                        </p:tav>
                                        <p:tav tm="100000">
                                          <p:val>
                                            <p:strVal val="#ppt_w"/>
                                          </p:val>
                                        </p:tav>
                                      </p:tavLst>
                                    </p:anim>
                                    <p:anim calcmode="lin" valueType="num">
                                      <p:cBhvr>
                                        <p:cTn id="55" dur="1000" fill="hold"/>
                                        <p:tgtEl>
                                          <p:spTgt spid="108552"/>
                                        </p:tgtEl>
                                        <p:attrNameLst>
                                          <p:attrName>ppt_h</p:attrName>
                                        </p:attrNameLst>
                                      </p:cBhvr>
                                      <p:tavLst>
                                        <p:tav tm="0">
                                          <p:val>
                                            <p:strVal val="#ppt_h"/>
                                          </p:val>
                                        </p:tav>
                                        <p:tav tm="100000">
                                          <p:val>
                                            <p:strVal val="#ppt_h"/>
                                          </p:val>
                                        </p:tav>
                                      </p:tavLst>
                                    </p:anim>
                                    <p:animEffect transition="in" filter="fade">
                                      <p:cBhvr>
                                        <p:cTn id="56" dur="1000"/>
                                        <p:tgtEl>
                                          <p:spTgt spid="108552"/>
                                        </p:tgtEl>
                                      </p:cBhvr>
                                    </p:animEffect>
                                  </p:childTnLst>
                                </p:cTn>
                              </p:par>
                              <p:par>
                                <p:cTn id="57" presetID="55" presetClass="entr" presetSubtype="0" fill="hold" nodeType="withEffect">
                                  <p:stCondLst>
                                    <p:cond delay="0"/>
                                  </p:stCondLst>
                                  <p:childTnLst>
                                    <p:set>
                                      <p:cBhvr>
                                        <p:cTn id="58" dur="1" fill="hold">
                                          <p:stCondLst>
                                            <p:cond delay="0"/>
                                          </p:stCondLst>
                                        </p:cTn>
                                        <p:tgtEl>
                                          <p:spTgt spid="108554"/>
                                        </p:tgtEl>
                                        <p:attrNameLst>
                                          <p:attrName>style.visibility</p:attrName>
                                        </p:attrNameLst>
                                      </p:cBhvr>
                                      <p:to>
                                        <p:strVal val="visible"/>
                                      </p:to>
                                    </p:set>
                                    <p:anim calcmode="lin" valueType="num">
                                      <p:cBhvr>
                                        <p:cTn id="59" dur="1000" fill="hold"/>
                                        <p:tgtEl>
                                          <p:spTgt spid="108554"/>
                                        </p:tgtEl>
                                        <p:attrNameLst>
                                          <p:attrName>ppt_w</p:attrName>
                                        </p:attrNameLst>
                                      </p:cBhvr>
                                      <p:tavLst>
                                        <p:tav tm="0">
                                          <p:val>
                                            <p:strVal val="#ppt_w*0.70"/>
                                          </p:val>
                                        </p:tav>
                                        <p:tav tm="100000">
                                          <p:val>
                                            <p:strVal val="#ppt_w"/>
                                          </p:val>
                                        </p:tav>
                                      </p:tavLst>
                                    </p:anim>
                                    <p:anim calcmode="lin" valueType="num">
                                      <p:cBhvr>
                                        <p:cTn id="60" dur="1000" fill="hold"/>
                                        <p:tgtEl>
                                          <p:spTgt spid="108554"/>
                                        </p:tgtEl>
                                        <p:attrNameLst>
                                          <p:attrName>ppt_h</p:attrName>
                                        </p:attrNameLst>
                                      </p:cBhvr>
                                      <p:tavLst>
                                        <p:tav tm="0">
                                          <p:val>
                                            <p:strVal val="#ppt_h"/>
                                          </p:val>
                                        </p:tav>
                                        <p:tav tm="100000">
                                          <p:val>
                                            <p:strVal val="#ppt_h"/>
                                          </p:val>
                                        </p:tav>
                                      </p:tavLst>
                                    </p:anim>
                                    <p:animEffect transition="in" filter="fade">
                                      <p:cBhvr>
                                        <p:cTn id="61" dur="1000"/>
                                        <p:tgtEl>
                                          <p:spTgt spid="108554"/>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08555"/>
                                        </p:tgtEl>
                                        <p:attrNameLst>
                                          <p:attrName>style.visibility</p:attrName>
                                        </p:attrNameLst>
                                      </p:cBhvr>
                                      <p:to>
                                        <p:strVal val="visible"/>
                                      </p:to>
                                    </p:set>
                                    <p:anim calcmode="lin" valueType="num">
                                      <p:cBhvr>
                                        <p:cTn id="64" dur="1000" fill="hold"/>
                                        <p:tgtEl>
                                          <p:spTgt spid="108555"/>
                                        </p:tgtEl>
                                        <p:attrNameLst>
                                          <p:attrName>ppt_w</p:attrName>
                                        </p:attrNameLst>
                                      </p:cBhvr>
                                      <p:tavLst>
                                        <p:tav tm="0">
                                          <p:val>
                                            <p:strVal val="#ppt_w*0.70"/>
                                          </p:val>
                                        </p:tav>
                                        <p:tav tm="100000">
                                          <p:val>
                                            <p:strVal val="#ppt_w"/>
                                          </p:val>
                                        </p:tav>
                                      </p:tavLst>
                                    </p:anim>
                                    <p:anim calcmode="lin" valueType="num">
                                      <p:cBhvr>
                                        <p:cTn id="65" dur="1000" fill="hold"/>
                                        <p:tgtEl>
                                          <p:spTgt spid="108555"/>
                                        </p:tgtEl>
                                        <p:attrNameLst>
                                          <p:attrName>ppt_h</p:attrName>
                                        </p:attrNameLst>
                                      </p:cBhvr>
                                      <p:tavLst>
                                        <p:tav tm="0">
                                          <p:val>
                                            <p:strVal val="#ppt_h"/>
                                          </p:val>
                                        </p:tav>
                                        <p:tav tm="100000">
                                          <p:val>
                                            <p:strVal val="#ppt_h"/>
                                          </p:val>
                                        </p:tav>
                                      </p:tavLst>
                                    </p:anim>
                                    <p:animEffect transition="in" filter="fade">
                                      <p:cBhvr>
                                        <p:cTn id="66" dur="1000"/>
                                        <p:tgtEl>
                                          <p:spTgt spid="108555"/>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08558"/>
                                        </p:tgtEl>
                                        <p:attrNameLst>
                                          <p:attrName>style.visibility</p:attrName>
                                        </p:attrNameLst>
                                      </p:cBhvr>
                                      <p:to>
                                        <p:strVal val="visible"/>
                                      </p:to>
                                    </p:set>
                                    <p:anim calcmode="lin" valueType="num">
                                      <p:cBhvr>
                                        <p:cTn id="71" dur="1000" fill="hold"/>
                                        <p:tgtEl>
                                          <p:spTgt spid="108558"/>
                                        </p:tgtEl>
                                        <p:attrNameLst>
                                          <p:attrName>ppt_w</p:attrName>
                                        </p:attrNameLst>
                                      </p:cBhvr>
                                      <p:tavLst>
                                        <p:tav tm="0">
                                          <p:val>
                                            <p:strVal val="#ppt_w*0.70"/>
                                          </p:val>
                                        </p:tav>
                                        <p:tav tm="100000">
                                          <p:val>
                                            <p:strVal val="#ppt_w"/>
                                          </p:val>
                                        </p:tav>
                                      </p:tavLst>
                                    </p:anim>
                                    <p:anim calcmode="lin" valueType="num">
                                      <p:cBhvr>
                                        <p:cTn id="72" dur="1000" fill="hold"/>
                                        <p:tgtEl>
                                          <p:spTgt spid="108558"/>
                                        </p:tgtEl>
                                        <p:attrNameLst>
                                          <p:attrName>ppt_h</p:attrName>
                                        </p:attrNameLst>
                                      </p:cBhvr>
                                      <p:tavLst>
                                        <p:tav tm="0">
                                          <p:val>
                                            <p:strVal val="#ppt_h"/>
                                          </p:val>
                                        </p:tav>
                                        <p:tav tm="100000">
                                          <p:val>
                                            <p:strVal val="#ppt_h"/>
                                          </p:val>
                                        </p:tav>
                                      </p:tavLst>
                                    </p:anim>
                                    <p:animEffect transition="in" filter="fade">
                                      <p:cBhvr>
                                        <p:cTn id="73" dur="1000"/>
                                        <p:tgtEl>
                                          <p:spTgt spid="108558"/>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108559"/>
                                        </p:tgtEl>
                                        <p:attrNameLst>
                                          <p:attrName>style.visibility</p:attrName>
                                        </p:attrNameLst>
                                      </p:cBhvr>
                                      <p:to>
                                        <p:strVal val="visible"/>
                                      </p:to>
                                    </p:set>
                                    <p:anim calcmode="lin" valueType="num">
                                      <p:cBhvr>
                                        <p:cTn id="76" dur="1000" fill="hold"/>
                                        <p:tgtEl>
                                          <p:spTgt spid="108559"/>
                                        </p:tgtEl>
                                        <p:attrNameLst>
                                          <p:attrName>ppt_w</p:attrName>
                                        </p:attrNameLst>
                                      </p:cBhvr>
                                      <p:tavLst>
                                        <p:tav tm="0">
                                          <p:val>
                                            <p:strVal val="#ppt_w*0.70"/>
                                          </p:val>
                                        </p:tav>
                                        <p:tav tm="100000">
                                          <p:val>
                                            <p:strVal val="#ppt_w"/>
                                          </p:val>
                                        </p:tav>
                                      </p:tavLst>
                                    </p:anim>
                                    <p:anim calcmode="lin" valueType="num">
                                      <p:cBhvr>
                                        <p:cTn id="77" dur="1000" fill="hold"/>
                                        <p:tgtEl>
                                          <p:spTgt spid="108559"/>
                                        </p:tgtEl>
                                        <p:attrNameLst>
                                          <p:attrName>ppt_h</p:attrName>
                                        </p:attrNameLst>
                                      </p:cBhvr>
                                      <p:tavLst>
                                        <p:tav tm="0">
                                          <p:val>
                                            <p:strVal val="#ppt_h"/>
                                          </p:val>
                                        </p:tav>
                                        <p:tav tm="100000">
                                          <p:val>
                                            <p:strVal val="#ppt_h"/>
                                          </p:val>
                                        </p:tav>
                                      </p:tavLst>
                                    </p:anim>
                                    <p:animEffect transition="in" filter="fade">
                                      <p:cBhvr>
                                        <p:cTn id="78" dur="1000"/>
                                        <p:tgtEl>
                                          <p:spTgt spid="108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p:bldP spid="108555" grpId="0"/>
      <p:bldP spid="108558" grpId="0"/>
      <p:bldP spid="1085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304800" y="685800"/>
            <a:ext cx="8534400" cy="1431925"/>
          </a:xfrm>
          <a:prstGeom prst="rect">
            <a:avLst/>
          </a:prstGeom>
          <a:noFill/>
          <a:ln w="9525">
            <a:noFill/>
            <a:miter lim="800000"/>
            <a:headEnd/>
            <a:tailEnd/>
          </a:ln>
        </p:spPr>
        <p:txBody>
          <a:bodyPr>
            <a:spAutoFit/>
          </a:bodyPr>
          <a:lstStyle/>
          <a:p>
            <a:r>
              <a:rPr lang="en-US"/>
              <a:t>An </a:t>
            </a:r>
            <a:r>
              <a:rPr lang="en-US" u="sng"/>
              <a:t>agricultural surplus led to an increase in trade.</a:t>
            </a:r>
            <a:r>
              <a:rPr lang="en-US"/>
              <a:t> </a:t>
            </a:r>
          </a:p>
          <a:p>
            <a:r>
              <a:rPr lang="en-US"/>
              <a:t>The </a:t>
            </a:r>
            <a:r>
              <a:rPr lang="en-US" u="sng"/>
              <a:t>most important trade item was silk.</a:t>
            </a:r>
          </a:p>
          <a:p>
            <a:r>
              <a:rPr lang="en-US"/>
              <a:t>It’s secret was closely guarded.  </a:t>
            </a:r>
          </a:p>
          <a:p>
            <a:r>
              <a:rPr lang="en-US"/>
              <a:t>Sharing the secret of silk was punishable by death. </a:t>
            </a:r>
          </a:p>
        </p:txBody>
      </p:sp>
      <p:sp>
        <p:nvSpPr>
          <p:cNvPr id="109575" name="Text Box 7"/>
          <p:cNvSpPr txBox="1">
            <a:spLocks noChangeArrowheads="1"/>
          </p:cNvSpPr>
          <p:nvPr/>
        </p:nvSpPr>
        <p:spPr bwMode="auto">
          <a:xfrm>
            <a:off x="381000" y="228600"/>
            <a:ext cx="987425" cy="427038"/>
          </a:xfrm>
          <a:prstGeom prst="rect">
            <a:avLst/>
          </a:prstGeom>
          <a:noFill/>
          <a:ln w="9525">
            <a:noFill/>
            <a:miter lim="800000"/>
            <a:headEnd/>
            <a:tailEnd/>
          </a:ln>
        </p:spPr>
        <p:txBody>
          <a:bodyPr wrap="none">
            <a:spAutoFit/>
          </a:bodyPr>
          <a:lstStyle/>
          <a:p>
            <a:r>
              <a:rPr lang="en-US" b="1"/>
              <a:t>Trade</a:t>
            </a:r>
          </a:p>
        </p:txBody>
      </p:sp>
      <p:sp>
        <p:nvSpPr>
          <p:cNvPr id="109576" name="Text Box 8"/>
          <p:cNvSpPr txBox="1">
            <a:spLocks noChangeArrowheads="1"/>
          </p:cNvSpPr>
          <p:nvPr/>
        </p:nvSpPr>
        <p:spPr bwMode="auto">
          <a:xfrm>
            <a:off x="228600" y="2209800"/>
            <a:ext cx="8586788" cy="1431925"/>
          </a:xfrm>
          <a:prstGeom prst="rect">
            <a:avLst/>
          </a:prstGeom>
          <a:noFill/>
          <a:ln w="9525">
            <a:noFill/>
            <a:miter lim="800000"/>
            <a:headEnd/>
            <a:tailEnd/>
          </a:ln>
        </p:spPr>
        <p:txBody>
          <a:bodyPr wrap="none">
            <a:spAutoFit/>
          </a:bodyPr>
          <a:lstStyle/>
          <a:p>
            <a:r>
              <a:rPr lang="en-US" u="sng"/>
              <a:t>Silk is made from the cocoons of silkworms</a:t>
            </a:r>
          </a:p>
          <a:p>
            <a:r>
              <a:rPr lang="en-US"/>
              <a:t>These worms feed on Mulberry leaves. </a:t>
            </a:r>
          </a:p>
          <a:p>
            <a:r>
              <a:rPr lang="en-US"/>
              <a:t>The cocoons are boiled to kill the silkworm</a:t>
            </a:r>
          </a:p>
          <a:p>
            <a:r>
              <a:rPr lang="en-US"/>
              <a:t>Then the cocoons are unwound and combined to make silk thread</a:t>
            </a:r>
          </a:p>
        </p:txBody>
      </p:sp>
      <p:pic>
        <p:nvPicPr>
          <p:cNvPr id="109578" name="Picture 10" descr="Image:Silk-worms.jpg">
            <a:hlinkClick r:id="rId2"/>
          </p:cNvPr>
          <p:cNvPicPr>
            <a:picLocks noChangeAspect="1" noChangeArrowheads="1"/>
          </p:cNvPicPr>
          <p:nvPr/>
        </p:nvPicPr>
        <p:blipFill>
          <a:blip r:embed="rId3" cstate="print"/>
          <a:srcRect/>
          <a:stretch>
            <a:fillRect/>
          </a:stretch>
        </p:blipFill>
        <p:spPr bwMode="auto">
          <a:xfrm>
            <a:off x="228600" y="4083050"/>
            <a:ext cx="2514600" cy="2274888"/>
          </a:xfrm>
          <a:prstGeom prst="rect">
            <a:avLst/>
          </a:prstGeom>
          <a:noFill/>
          <a:ln w="9525">
            <a:noFill/>
            <a:miter lim="800000"/>
            <a:headEnd/>
            <a:tailEnd/>
          </a:ln>
        </p:spPr>
      </p:pic>
      <p:pic>
        <p:nvPicPr>
          <p:cNvPr id="109580" name="Picture 12" descr="42-17072499"/>
          <p:cNvPicPr>
            <a:picLocks noChangeAspect="1" noChangeArrowheads="1"/>
          </p:cNvPicPr>
          <p:nvPr/>
        </p:nvPicPr>
        <p:blipFill>
          <a:blip r:embed="rId4" cstate="print"/>
          <a:srcRect/>
          <a:stretch>
            <a:fillRect/>
          </a:stretch>
        </p:blipFill>
        <p:spPr bwMode="auto">
          <a:xfrm>
            <a:off x="2971800" y="4283075"/>
            <a:ext cx="2971800" cy="1889125"/>
          </a:xfrm>
          <a:prstGeom prst="rect">
            <a:avLst/>
          </a:prstGeom>
          <a:noFill/>
          <a:ln w="9525">
            <a:noFill/>
            <a:miter lim="800000"/>
            <a:headEnd/>
            <a:tailEnd/>
          </a:ln>
        </p:spPr>
      </p:pic>
      <p:pic>
        <p:nvPicPr>
          <p:cNvPr id="109584" name="Picture 16" descr="sworm3"/>
          <p:cNvPicPr>
            <a:picLocks noChangeAspect="1" noChangeArrowheads="1"/>
          </p:cNvPicPr>
          <p:nvPr/>
        </p:nvPicPr>
        <p:blipFill>
          <a:blip r:embed="rId5" cstate="print"/>
          <a:srcRect/>
          <a:stretch>
            <a:fillRect/>
          </a:stretch>
        </p:blipFill>
        <p:spPr bwMode="auto">
          <a:xfrm>
            <a:off x="6248400" y="3962400"/>
            <a:ext cx="2635250" cy="270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9575"/>
                                        </p:tgtEl>
                                        <p:attrNameLst>
                                          <p:attrName>style.visibility</p:attrName>
                                        </p:attrNameLst>
                                      </p:cBhvr>
                                      <p:to>
                                        <p:strVal val="visible"/>
                                      </p:to>
                                    </p:set>
                                    <p:anim calcmode="lin" valueType="num">
                                      <p:cBhvr>
                                        <p:cTn id="7" dur="1000" fill="hold"/>
                                        <p:tgtEl>
                                          <p:spTgt spid="109575"/>
                                        </p:tgtEl>
                                        <p:attrNameLst>
                                          <p:attrName>ppt_w</p:attrName>
                                        </p:attrNameLst>
                                      </p:cBhvr>
                                      <p:tavLst>
                                        <p:tav tm="0">
                                          <p:val>
                                            <p:strVal val="#ppt_w*0.70"/>
                                          </p:val>
                                        </p:tav>
                                        <p:tav tm="100000">
                                          <p:val>
                                            <p:strVal val="#ppt_w"/>
                                          </p:val>
                                        </p:tav>
                                      </p:tavLst>
                                    </p:anim>
                                    <p:anim calcmode="lin" valueType="num">
                                      <p:cBhvr>
                                        <p:cTn id="8" dur="1000" fill="hold"/>
                                        <p:tgtEl>
                                          <p:spTgt spid="109575"/>
                                        </p:tgtEl>
                                        <p:attrNameLst>
                                          <p:attrName>ppt_h</p:attrName>
                                        </p:attrNameLst>
                                      </p:cBhvr>
                                      <p:tavLst>
                                        <p:tav tm="0">
                                          <p:val>
                                            <p:strVal val="#ppt_h"/>
                                          </p:val>
                                        </p:tav>
                                        <p:tav tm="100000">
                                          <p:val>
                                            <p:strVal val="#ppt_h"/>
                                          </p:val>
                                        </p:tav>
                                      </p:tavLst>
                                    </p:anim>
                                    <p:animEffect transition="in" filter="fade">
                                      <p:cBhvr>
                                        <p:cTn id="9" dur="1000"/>
                                        <p:tgtEl>
                                          <p:spTgt spid="10957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9572"/>
                                        </p:tgtEl>
                                        <p:attrNameLst>
                                          <p:attrName>style.visibility</p:attrName>
                                        </p:attrNameLst>
                                      </p:cBhvr>
                                      <p:to>
                                        <p:strVal val="visible"/>
                                      </p:to>
                                    </p:set>
                                    <p:anim calcmode="lin" valueType="num">
                                      <p:cBhvr>
                                        <p:cTn id="14" dur="1000" fill="hold"/>
                                        <p:tgtEl>
                                          <p:spTgt spid="109572"/>
                                        </p:tgtEl>
                                        <p:attrNameLst>
                                          <p:attrName>ppt_w</p:attrName>
                                        </p:attrNameLst>
                                      </p:cBhvr>
                                      <p:tavLst>
                                        <p:tav tm="0">
                                          <p:val>
                                            <p:strVal val="#ppt_w*0.70"/>
                                          </p:val>
                                        </p:tav>
                                        <p:tav tm="100000">
                                          <p:val>
                                            <p:strVal val="#ppt_w"/>
                                          </p:val>
                                        </p:tav>
                                      </p:tavLst>
                                    </p:anim>
                                    <p:anim calcmode="lin" valueType="num">
                                      <p:cBhvr>
                                        <p:cTn id="15" dur="1000" fill="hold"/>
                                        <p:tgtEl>
                                          <p:spTgt spid="109572"/>
                                        </p:tgtEl>
                                        <p:attrNameLst>
                                          <p:attrName>ppt_h</p:attrName>
                                        </p:attrNameLst>
                                      </p:cBhvr>
                                      <p:tavLst>
                                        <p:tav tm="0">
                                          <p:val>
                                            <p:strVal val="#ppt_h"/>
                                          </p:val>
                                        </p:tav>
                                        <p:tav tm="100000">
                                          <p:val>
                                            <p:strVal val="#ppt_h"/>
                                          </p:val>
                                        </p:tav>
                                      </p:tavLst>
                                    </p:anim>
                                    <p:animEffect transition="in" filter="fade">
                                      <p:cBhvr>
                                        <p:cTn id="16" dur="1000"/>
                                        <p:tgtEl>
                                          <p:spTgt spid="10957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9576"/>
                                        </p:tgtEl>
                                        <p:attrNameLst>
                                          <p:attrName>style.visibility</p:attrName>
                                        </p:attrNameLst>
                                      </p:cBhvr>
                                      <p:to>
                                        <p:strVal val="visible"/>
                                      </p:to>
                                    </p:set>
                                    <p:anim calcmode="lin" valueType="num">
                                      <p:cBhvr>
                                        <p:cTn id="21" dur="1000" fill="hold"/>
                                        <p:tgtEl>
                                          <p:spTgt spid="109576"/>
                                        </p:tgtEl>
                                        <p:attrNameLst>
                                          <p:attrName>ppt_w</p:attrName>
                                        </p:attrNameLst>
                                      </p:cBhvr>
                                      <p:tavLst>
                                        <p:tav tm="0">
                                          <p:val>
                                            <p:strVal val="#ppt_w*0.70"/>
                                          </p:val>
                                        </p:tav>
                                        <p:tav tm="100000">
                                          <p:val>
                                            <p:strVal val="#ppt_w"/>
                                          </p:val>
                                        </p:tav>
                                      </p:tavLst>
                                    </p:anim>
                                    <p:anim calcmode="lin" valueType="num">
                                      <p:cBhvr>
                                        <p:cTn id="22" dur="1000" fill="hold"/>
                                        <p:tgtEl>
                                          <p:spTgt spid="109576"/>
                                        </p:tgtEl>
                                        <p:attrNameLst>
                                          <p:attrName>ppt_h</p:attrName>
                                        </p:attrNameLst>
                                      </p:cBhvr>
                                      <p:tavLst>
                                        <p:tav tm="0">
                                          <p:val>
                                            <p:strVal val="#ppt_h"/>
                                          </p:val>
                                        </p:tav>
                                        <p:tav tm="100000">
                                          <p:val>
                                            <p:strVal val="#ppt_h"/>
                                          </p:val>
                                        </p:tav>
                                      </p:tavLst>
                                    </p:anim>
                                    <p:animEffect transition="in" filter="fade">
                                      <p:cBhvr>
                                        <p:cTn id="23" dur="1000"/>
                                        <p:tgtEl>
                                          <p:spTgt spid="109576"/>
                                        </p:tgtEl>
                                      </p:cBhvr>
                                    </p:animEffect>
                                  </p:childTnLst>
                                </p:cTn>
                              </p:par>
                              <p:par>
                                <p:cTn id="24" presetID="55" presetClass="entr" presetSubtype="0" fill="hold" nodeType="withEffect">
                                  <p:stCondLst>
                                    <p:cond delay="0"/>
                                  </p:stCondLst>
                                  <p:childTnLst>
                                    <p:set>
                                      <p:cBhvr>
                                        <p:cTn id="25" dur="1" fill="hold">
                                          <p:stCondLst>
                                            <p:cond delay="0"/>
                                          </p:stCondLst>
                                        </p:cTn>
                                        <p:tgtEl>
                                          <p:spTgt spid="109578"/>
                                        </p:tgtEl>
                                        <p:attrNameLst>
                                          <p:attrName>style.visibility</p:attrName>
                                        </p:attrNameLst>
                                      </p:cBhvr>
                                      <p:to>
                                        <p:strVal val="visible"/>
                                      </p:to>
                                    </p:set>
                                    <p:anim calcmode="lin" valueType="num">
                                      <p:cBhvr>
                                        <p:cTn id="26" dur="1000" fill="hold"/>
                                        <p:tgtEl>
                                          <p:spTgt spid="109578"/>
                                        </p:tgtEl>
                                        <p:attrNameLst>
                                          <p:attrName>ppt_w</p:attrName>
                                        </p:attrNameLst>
                                      </p:cBhvr>
                                      <p:tavLst>
                                        <p:tav tm="0">
                                          <p:val>
                                            <p:strVal val="#ppt_w*0.70"/>
                                          </p:val>
                                        </p:tav>
                                        <p:tav tm="100000">
                                          <p:val>
                                            <p:strVal val="#ppt_w"/>
                                          </p:val>
                                        </p:tav>
                                      </p:tavLst>
                                    </p:anim>
                                    <p:anim calcmode="lin" valueType="num">
                                      <p:cBhvr>
                                        <p:cTn id="27" dur="1000" fill="hold"/>
                                        <p:tgtEl>
                                          <p:spTgt spid="109578"/>
                                        </p:tgtEl>
                                        <p:attrNameLst>
                                          <p:attrName>ppt_h</p:attrName>
                                        </p:attrNameLst>
                                      </p:cBhvr>
                                      <p:tavLst>
                                        <p:tav tm="0">
                                          <p:val>
                                            <p:strVal val="#ppt_h"/>
                                          </p:val>
                                        </p:tav>
                                        <p:tav tm="100000">
                                          <p:val>
                                            <p:strVal val="#ppt_h"/>
                                          </p:val>
                                        </p:tav>
                                      </p:tavLst>
                                    </p:anim>
                                    <p:animEffect transition="in" filter="fade">
                                      <p:cBhvr>
                                        <p:cTn id="28" dur="1000"/>
                                        <p:tgtEl>
                                          <p:spTgt spid="109578"/>
                                        </p:tgtEl>
                                      </p:cBhvr>
                                    </p:animEffect>
                                  </p:childTnLst>
                                </p:cTn>
                              </p:par>
                              <p:par>
                                <p:cTn id="29" presetID="55" presetClass="entr" presetSubtype="0" fill="hold" nodeType="withEffect">
                                  <p:stCondLst>
                                    <p:cond delay="0"/>
                                  </p:stCondLst>
                                  <p:childTnLst>
                                    <p:set>
                                      <p:cBhvr>
                                        <p:cTn id="30" dur="1" fill="hold">
                                          <p:stCondLst>
                                            <p:cond delay="0"/>
                                          </p:stCondLst>
                                        </p:cTn>
                                        <p:tgtEl>
                                          <p:spTgt spid="109580"/>
                                        </p:tgtEl>
                                        <p:attrNameLst>
                                          <p:attrName>style.visibility</p:attrName>
                                        </p:attrNameLst>
                                      </p:cBhvr>
                                      <p:to>
                                        <p:strVal val="visible"/>
                                      </p:to>
                                    </p:set>
                                    <p:anim calcmode="lin" valueType="num">
                                      <p:cBhvr>
                                        <p:cTn id="31" dur="1000" fill="hold"/>
                                        <p:tgtEl>
                                          <p:spTgt spid="109580"/>
                                        </p:tgtEl>
                                        <p:attrNameLst>
                                          <p:attrName>ppt_w</p:attrName>
                                        </p:attrNameLst>
                                      </p:cBhvr>
                                      <p:tavLst>
                                        <p:tav tm="0">
                                          <p:val>
                                            <p:strVal val="#ppt_w*0.70"/>
                                          </p:val>
                                        </p:tav>
                                        <p:tav tm="100000">
                                          <p:val>
                                            <p:strVal val="#ppt_w"/>
                                          </p:val>
                                        </p:tav>
                                      </p:tavLst>
                                    </p:anim>
                                    <p:anim calcmode="lin" valueType="num">
                                      <p:cBhvr>
                                        <p:cTn id="32" dur="1000" fill="hold"/>
                                        <p:tgtEl>
                                          <p:spTgt spid="109580"/>
                                        </p:tgtEl>
                                        <p:attrNameLst>
                                          <p:attrName>ppt_h</p:attrName>
                                        </p:attrNameLst>
                                      </p:cBhvr>
                                      <p:tavLst>
                                        <p:tav tm="0">
                                          <p:val>
                                            <p:strVal val="#ppt_h"/>
                                          </p:val>
                                        </p:tav>
                                        <p:tav tm="100000">
                                          <p:val>
                                            <p:strVal val="#ppt_h"/>
                                          </p:val>
                                        </p:tav>
                                      </p:tavLst>
                                    </p:anim>
                                    <p:animEffect transition="in" filter="fade">
                                      <p:cBhvr>
                                        <p:cTn id="33" dur="1000"/>
                                        <p:tgtEl>
                                          <p:spTgt spid="109580"/>
                                        </p:tgtEl>
                                      </p:cBhvr>
                                    </p:animEffect>
                                  </p:childTnLst>
                                </p:cTn>
                              </p:par>
                              <p:par>
                                <p:cTn id="34" presetID="55" presetClass="entr" presetSubtype="0" fill="hold" nodeType="withEffect">
                                  <p:stCondLst>
                                    <p:cond delay="0"/>
                                  </p:stCondLst>
                                  <p:childTnLst>
                                    <p:set>
                                      <p:cBhvr>
                                        <p:cTn id="35" dur="1" fill="hold">
                                          <p:stCondLst>
                                            <p:cond delay="0"/>
                                          </p:stCondLst>
                                        </p:cTn>
                                        <p:tgtEl>
                                          <p:spTgt spid="109584"/>
                                        </p:tgtEl>
                                        <p:attrNameLst>
                                          <p:attrName>style.visibility</p:attrName>
                                        </p:attrNameLst>
                                      </p:cBhvr>
                                      <p:to>
                                        <p:strVal val="visible"/>
                                      </p:to>
                                    </p:set>
                                    <p:anim calcmode="lin" valueType="num">
                                      <p:cBhvr>
                                        <p:cTn id="36" dur="1000" fill="hold"/>
                                        <p:tgtEl>
                                          <p:spTgt spid="109584"/>
                                        </p:tgtEl>
                                        <p:attrNameLst>
                                          <p:attrName>ppt_w</p:attrName>
                                        </p:attrNameLst>
                                      </p:cBhvr>
                                      <p:tavLst>
                                        <p:tav tm="0">
                                          <p:val>
                                            <p:strVal val="#ppt_w*0.70"/>
                                          </p:val>
                                        </p:tav>
                                        <p:tav tm="100000">
                                          <p:val>
                                            <p:strVal val="#ppt_w"/>
                                          </p:val>
                                        </p:tav>
                                      </p:tavLst>
                                    </p:anim>
                                    <p:anim calcmode="lin" valueType="num">
                                      <p:cBhvr>
                                        <p:cTn id="37" dur="1000" fill="hold"/>
                                        <p:tgtEl>
                                          <p:spTgt spid="109584"/>
                                        </p:tgtEl>
                                        <p:attrNameLst>
                                          <p:attrName>ppt_h</p:attrName>
                                        </p:attrNameLst>
                                      </p:cBhvr>
                                      <p:tavLst>
                                        <p:tav tm="0">
                                          <p:val>
                                            <p:strVal val="#ppt_h"/>
                                          </p:val>
                                        </p:tav>
                                        <p:tav tm="100000">
                                          <p:val>
                                            <p:strVal val="#ppt_h"/>
                                          </p:val>
                                        </p:tav>
                                      </p:tavLst>
                                    </p:anim>
                                    <p:animEffect transition="in" filter="fade">
                                      <p:cBhvr>
                                        <p:cTn id="38" dur="1000"/>
                                        <p:tgtEl>
                                          <p:spTgt spid="109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5" grpId="0"/>
      <p:bldP spid="1095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288925" y="222250"/>
            <a:ext cx="2889250" cy="427038"/>
          </a:xfrm>
          <a:prstGeom prst="rect">
            <a:avLst/>
          </a:prstGeom>
          <a:noFill/>
          <a:ln w="9525">
            <a:noFill/>
            <a:miter lim="800000"/>
            <a:headEnd/>
            <a:tailEnd/>
          </a:ln>
        </p:spPr>
        <p:txBody>
          <a:bodyPr wrap="none">
            <a:spAutoFit/>
          </a:bodyPr>
          <a:lstStyle/>
          <a:p>
            <a:r>
              <a:rPr lang="en-US" b="1"/>
              <a:t>Chinese Philosophies</a:t>
            </a:r>
          </a:p>
        </p:txBody>
      </p:sp>
      <p:pic>
        <p:nvPicPr>
          <p:cNvPr id="86022" name="Picture 6" descr="Image:Confucius 02.png"/>
          <p:cNvPicPr>
            <a:picLocks noChangeAspect="1" noChangeArrowheads="1"/>
          </p:cNvPicPr>
          <p:nvPr/>
        </p:nvPicPr>
        <p:blipFill>
          <a:blip r:embed="rId2" cstate="print">
            <a:clrChange>
              <a:clrFrom>
                <a:srgbClr val="F9F9F9"/>
              </a:clrFrom>
              <a:clrTo>
                <a:srgbClr val="F9F9F9">
                  <a:alpha val="0"/>
                </a:srgbClr>
              </a:clrTo>
            </a:clrChange>
          </a:blip>
          <a:srcRect/>
          <a:stretch>
            <a:fillRect/>
          </a:stretch>
        </p:blipFill>
        <p:spPr bwMode="auto">
          <a:xfrm>
            <a:off x="7621588" y="304800"/>
            <a:ext cx="1301750" cy="2590800"/>
          </a:xfrm>
          <a:prstGeom prst="rect">
            <a:avLst/>
          </a:prstGeom>
          <a:noFill/>
          <a:ln w="9525">
            <a:noFill/>
            <a:miter lim="800000"/>
            <a:headEnd/>
            <a:tailEnd/>
          </a:ln>
        </p:spPr>
      </p:pic>
      <p:sp>
        <p:nvSpPr>
          <p:cNvPr id="86023" name="Text Box 7"/>
          <p:cNvSpPr txBox="1">
            <a:spLocks noChangeArrowheads="1"/>
          </p:cNvSpPr>
          <p:nvPr/>
        </p:nvSpPr>
        <p:spPr bwMode="auto">
          <a:xfrm>
            <a:off x="304800" y="838200"/>
            <a:ext cx="6781800" cy="1096963"/>
          </a:xfrm>
          <a:prstGeom prst="rect">
            <a:avLst/>
          </a:prstGeom>
          <a:noFill/>
          <a:ln w="9525">
            <a:noFill/>
            <a:miter lim="800000"/>
            <a:headEnd/>
            <a:tailEnd/>
          </a:ln>
        </p:spPr>
        <p:txBody>
          <a:bodyPr>
            <a:spAutoFit/>
          </a:bodyPr>
          <a:lstStyle/>
          <a:p>
            <a:r>
              <a:rPr lang="en-US"/>
              <a:t>Chinese philosophers were less concerned with the afterlife, and more concerned with how to improve life presently on earth. </a:t>
            </a:r>
          </a:p>
        </p:txBody>
      </p:sp>
      <p:sp>
        <p:nvSpPr>
          <p:cNvPr id="86024" name="Text Box 8"/>
          <p:cNvSpPr txBox="1">
            <a:spLocks noChangeArrowheads="1"/>
          </p:cNvSpPr>
          <p:nvPr/>
        </p:nvSpPr>
        <p:spPr bwMode="auto">
          <a:xfrm>
            <a:off x="304800" y="2133600"/>
            <a:ext cx="8534400" cy="3776663"/>
          </a:xfrm>
          <a:prstGeom prst="rect">
            <a:avLst/>
          </a:prstGeom>
          <a:noFill/>
          <a:ln w="9525">
            <a:noFill/>
            <a:miter lim="800000"/>
            <a:headEnd/>
            <a:tailEnd/>
          </a:ln>
        </p:spPr>
        <p:txBody>
          <a:bodyPr>
            <a:spAutoFit/>
          </a:bodyPr>
          <a:lstStyle/>
          <a:p>
            <a:r>
              <a:rPr lang="en-US" b="1"/>
              <a:t>Confucianism</a:t>
            </a:r>
          </a:p>
          <a:p>
            <a:endParaRPr lang="en-US"/>
          </a:p>
          <a:p>
            <a:r>
              <a:rPr lang="en-US" b="1"/>
              <a:t>Founder</a:t>
            </a:r>
            <a:r>
              <a:rPr lang="en-US"/>
              <a:t>: </a:t>
            </a:r>
            <a:r>
              <a:rPr lang="en-US" u="sng"/>
              <a:t>Confucius</a:t>
            </a:r>
          </a:p>
          <a:p>
            <a:r>
              <a:rPr lang="en-US"/>
              <a:t>famous </a:t>
            </a:r>
            <a:r>
              <a:rPr lang="en-US" u="sng"/>
              <a:t>Chinese thinker and social philosopher</a:t>
            </a:r>
            <a:r>
              <a:rPr lang="en-US"/>
              <a:t>, whose teachings and philosophy have deeply influenced Chinese, Korean, Vietnamese, and Japanese life and thought.  </a:t>
            </a:r>
          </a:p>
          <a:p>
            <a:endParaRPr lang="en-US"/>
          </a:p>
          <a:p>
            <a:r>
              <a:rPr lang="en-US"/>
              <a:t>Is known to the </a:t>
            </a:r>
            <a:r>
              <a:rPr lang="en-US" u="sng"/>
              <a:t>Chinese</a:t>
            </a:r>
            <a:r>
              <a:rPr lang="en-US"/>
              <a:t> as the </a:t>
            </a:r>
            <a:r>
              <a:rPr lang="en-US" u="sng"/>
              <a:t>first teacher</a:t>
            </a:r>
            <a:r>
              <a:rPr lang="en-US"/>
              <a:t>, his name was </a:t>
            </a:r>
            <a:r>
              <a:rPr lang="en-US" u="sng"/>
              <a:t>“Master Kung”</a:t>
            </a:r>
            <a:r>
              <a:rPr lang="en-US"/>
              <a:t> </a:t>
            </a:r>
          </a:p>
          <a:p>
            <a:endParaRPr lang="en-US"/>
          </a:p>
          <a:p>
            <a:r>
              <a:rPr lang="en-US"/>
              <a:t>Was born in 551 B.C. </a:t>
            </a:r>
          </a:p>
        </p:txBody>
      </p:sp>
      <p:pic>
        <p:nvPicPr>
          <p:cNvPr id="86026" name="Picture 10" descr="AX048913"/>
          <p:cNvPicPr>
            <a:picLocks noChangeAspect="1" noChangeArrowheads="1"/>
          </p:cNvPicPr>
          <p:nvPr/>
        </p:nvPicPr>
        <p:blipFill>
          <a:blip r:embed="rId3" cstate="print"/>
          <a:srcRect/>
          <a:stretch>
            <a:fillRect/>
          </a:stretch>
        </p:blipFill>
        <p:spPr bwMode="auto">
          <a:xfrm>
            <a:off x="7593013" y="4953000"/>
            <a:ext cx="1216025"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p:cTn id="7" dur="1000" fill="hold"/>
                                        <p:tgtEl>
                                          <p:spTgt spid="86020"/>
                                        </p:tgtEl>
                                        <p:attrNameLst>
                                          <p:attrName>ppt_w</p:attrName>
                                        </p:attrNameLst>
                                      </p:cBhvr>
                                      <p:tavLst>
                                        <p:tav tm="0">
                                          <p:val>
                                            <p:strVal val="#ppt_w*0.70"/>
                                          </p:val>
                                        </p:tav>
                                        <p:tav tm="100000">
                                          <p:val>
                                            <p:strVal val="#ppt_w"/>
                                          </p:val>
                                        </p:tav>
                                      </p:tavLst>
                                    </p:anim>
                                    <p:anim calcmode="lin" valueType="num">
                                      <p:cBhvr>
                                        <p:cTn id="8" dur="1000" fill="hold"/>
                                        <p:tgtEl>
                                          <p:spTgt spid="86020"/>
                                        </p:tgtEl>
                                        <p:attrNameLst>
                                          <p:attrName>ppt_h</p:attrName>
                                        </p:attrNameLst>
                                      </p:cBhvr>
                                      <p:tavLst>
                                        <p:tav tm="0">
                                          <p:val>
                                            <p:strVal val="#ppt_h"/>
                                          </p:val>
                                        </p:tav>
                                        <p:tav tm="100000">
                                          <p:val>
                                            <p:strVal val="#ppt_h"/>
                                          </p:val>
                                        </p:tav>
                                      </p:tavLst>
                                    </p:anim>
                                    <p:animEffect transition="in" filter="fade">
                                      <p:cBhvr>
                                        <p:cTn id="9" dur="1000"/>
                                        <p:tgtEl>
                                          <p:spTgt spid="8602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6023"/>
                                        </p:tgtEl>
                                        <p:attrNameLst>
                                          <p:attrName>style.visibility</p:attrName>
                                        </p:attrNameLst>
                                      </p:cBhvr>
                                      <p:to>
                                        <p:strVal val="visible"/>
                                      </p:to>
                                    </p:set>
                                    <p:anim calcmode="lin" valueType="num">
                                      <p:cBhvr>
                                        <p:cTn id="13" dur="1000" fill="hold"/>
                                        <p:tgtEl>
                                          <p:spTgt spid="86023"/>
                                        </p:tgtEl>
                                        <p:attrNameLst>
                                          <p:attrName>ppt_w</p:attrName>
                                        </p:attrNameLst>
                                      </p:cBhvr>
                                      <p:tavLst>
                                        <p:tav tm="0">
                                          <p:val>
                                            <p:strVal val="#ppt_w*0.70"/>
                                          </p:val>
                                        </p:tav>
                                        <p:tav tm="100000">
                                          <p:val>
                                            <p:strVal val="#ppt_w"/>
                                          </p:val>
                                        </p:tav>
                                      </p:tavLst>
                                    </p:anim>
                                    <p:anim calcmode="lin" valueType="num">
                                      <p:cBhvr>
                                        <p:cTn id="14" dur="1000" fill="hold"/>
                                        <p:tgtEl>
                                          <p:spTgt spid="86023"/>
                                        </p:tgtEl>
                                        <p:attrNameLst>
                                          <p:attrName>ppt_h</p:attrName>
                                        </p:attrNameLst>
                                      </p:cBhvr>
                                      <p:tavLst>
                                        <p:tav tm="0">
                                          <p:val>
                                            <p:strVal val="#ppt_h"/>
                                          </p:val>
                                        </p:tav>
                                        <p:tav tm="100000">
                                          <p:val>
                                            <p:strVal val="#ppt_h"/>
                                          </p:val>
                                        </p:tav>
                                      </p:tavLst>
                                    </p:anim>
                                    <p:animEffect transition="in" filter="fade">
                                      <p:cBhvr>
                                        <p:cTn id="15" dur="1000"/>
                                        <p:tgtEl>
                                          <p:spTgt spid="86023"/>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86022"/>
                                        </p:tgtEl>
                                        <p:attrNameLst>
                                          <p:attrName>style.visibility</p:attrName>
                                        </p:attrNameLst>
                                      </p:cBhvr>
                                      <p:to>
                                        <p:strVal val="visible"/>
                                      </p:to>
                                    </p:set>
                                    <p:anim calcmode="lin" valueType="num">
                                      <p:cBhvr>
                                        <p:cTn id="19" dur="1000" fill="hold"/>
                                        <p:tgtEl>
                                          <p:spTgt spid="86022"/>
                                        </p:tgtEl>
                                        <p:attrNameLst>
                                          <p:attrName>ppt_w</p:attrName>
                                        </p:attrNameLst>
                                      </p:cBhvr>
                                      <p:tavLst>
                                        <p:tav tm="0">
                                          <p:val>
                                            <p:strVal val="#ppt_w*0.70"/>
                                          </p:val>
                                        </p:tav>
                                        <p:tav tm="100000">
                                          <p:val>
                                            <p:strVal val="#ppt_w"/>
                                          </p:val>
                                        </p:tav>
                                      </p:tavLst>
                                    </p:anim>
                                    <p:anim calcmode="lin" valueType="num">
                                      <p:cBhvr>
                                        <p:cTn id="20" dur="1000" fill="hold"/>
                                        <p:tgtEl>
                                          <p:spTgt spid="86022"/>
                                        </p:tgtEl>
                                        <p:attrNameLst>
                                          <p:attrName>ppt_h</p:attrName>
                                        </p:attrNameLst>
                                      </p:cBhvr>
                                      <p:tavLst>
                                        <p:tav tm="0">
                                          <p:val>
                                            <p:strVal val="#ppt_h"/>
                                          </p:val>
                                        </p:tav>
                                        <p:tav tm="100000">
                                          <p:val>
                                            <p:strVal val="#ppt_h"/>
                                          </p:val>
                                        </p:tav>
                                      </p:tavLst>
                                    </p:anim>
                                    <p:animEffect transition="in" filter="fade">
                                      <p:cBhvr>
                                        <p:cTn id="21" dur="1000"/>
                                        <p:tgtEl>
                                          <p:spTgt spid="8602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6024">
                                            <p:txEl>
                                              <p:pRg st="0" end="0"/>
                                            </p:txEl>
                                          </p:spTgt>
                                        </p:tgtEl>
                                        <p:attrNameLst>
                                          <p:attrName>style.visibility</p:attrName>
                                        </p:attrNameLst>
                                      </p:cBhvr>
                                      <p:to>
                                        <p:strVal val="visible"/>
                                      </p:to>
                                    </p:set>
                                    <p:anim calcmode="lin" valueType="num">
                                      <p:cBhvr>
                                        <p:cTn id="26" dur="1000" fill="hold"/>
                                        <p:tgtEl>
                                          <p:spTgt spid="86024">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86024">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860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6024">
                                            <p:txEl>
                                              <p:pRg st="2" end="2"/>
                                            </p:txEl>
                                          </p:spTgt>
                                        </p:tgtEl>
                                        <p:attrNameLst>
                                          <p:attrName>style.visibility</p:attrName>
                                        </p:attrNameLst>
                                      </p:cBhvr>
                                      <p:to>
                                        <p:strVal val="visible"/>
                                      </p:to>
                                    </p:set>
                                    <p:anim calcmode="lin" valueType="num">
                                      <p:cBhvr>
                                        <p:cTn id="33" dur="1000" fill="hold"/>
                                        <p:tgtEl>
                                          <p:spTgt spid="86024">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86024">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8602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86024">
                                            <p:txEl>
                                              <p:pRg st="3" end="3"/>
                                            </p:txEl>
                                          </p:spTgt>
                                        </p:tgtEl>
                                        <p:attrNameLst>
                                          <p:attrName>style.visibility</p:attrName>
                                        </p:attrNameLst>
                                      </p:cBhvr>
                                      <p:to>
                                        <p:strVal val="visible"/>
                                      </p:to>
                                    </p:set>
                                    <p:anim calcmode="lin" valueType="num">
                                      <p:cBhvr>
                                        <p:cTn id="40" dur="1000" fill="hold"/>
                                        <p:tgtEl>
                                          <p:spTgt spid="86024">
                                            <p:txEl>
                                              <p:pRg st="3" end="3"/>
                                            </p:txEl>
                                          </p:spTgt>
                                        </p:tgtEl>
                                        <p:attrNameLst>
                                          <p:attrName>ppt_w</p:attrName>
                                        </p:attrNameLst>
                                      </p:cBhvr>
                                      <p:tavLst>
                                        <p:tav tm="0">
                                          <p:val>
                                            <p:strVal val="#ppt_w*0.70"/>
                                          </p:val>
                                        </p:tav>
                                        <p:tav tm="100000">
                                          <p:val>
                                            <p:strVal val="#ppt_w"/>
                                          </p:val>
                                        </p:tav>
                                      </p:tavLst>
                                    </p:anim>
                                    <p:anim calcmode="lin" valueType="num">
                                      <p:cBhvr>
                                        <p:cTn id="41" dur="1000" fill="hold"/>
                                        <p:tgtEl>
                                          <p:spTgt spid="86024">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8602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86024">
                                            <p:txEl>
                                              <p:pRg st="5" end="5"/>
                                            </p:txEl>
                                          </p:spTgt>
                                        </p:tgtEl>
                                        <p:attrNameLst>
                                          <p:attrName>style.visibility</p:attrName>
                                        </p:attrNameLst>
                                      </p:cBhvr>
                                      <p:to>
                                        <p:strVal val="visible"/>
                                      </p:to>
                                    </p:set>
                                    <p:anim calcmode="lin" valueType="num">
                                      <p:cBhvr>
                                        <p:cTn id="47" dur="1000" fill="hold"/>
                                        <p:tgtEl>
                                          <p:spTgt spid="86024">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86024">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8602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6024">
                                            <p:txEl>
                                              <p:pRg st="7" end="7"/>
                                            </p:txEl>
                                          </p:spTgt>
                                        </p:tgtEl>
                                        <p:attrNameLst>
                                          <p:attrName>style.visibility</p:attrName>
                                        </p:attrNameLst>
                                      </p:cBhvr>
                                      <p:to>
                                        <p:strVal val="visible"/>
                                      </p:to>
                                    </p:set>
                                    <p:anim calcmode="lin" valueType="num">
                                      <p:cBhvr>
                                        <p:cTn id="54" dur="1000" fill="hold"/>
                                        <p:tgtEl>
                                          <p:spTgt spid="86024">
                                            <p:txEl>
                                              <p:pRg st="7" end="7"/>
                                            </p:txEl>
                                          </p:spTgt>
                                        </p:tgtEl>
                                        <p:attrNameLst>
                                          <p:attrName>ppt_w</p:attrName>
                                        </p:attrNameLst>
                                      </p:cBhvr>
                                      <p:tavLst>
                                        <p:tav tm="0">
                                          <p:val>
                                            <p:strVal val="#ppt_w*0.70"/>
                                          </p:val>
                                        </p:tav>
                                        <p:tav tm="100000">
                                          <p:val>
                                            <p:strVal val="#ppt_w"/>
                                          </p:val>
                                        </p:tav>
                                      </p:tavLst>
                                    </p:anim>
                                    <p:anim calcmode="lin" valueType="num">
                                      <p:cBhvr>
                                        <p:cTn id="55" dur="1000" fill="hold"/>
                                        <p:tgtEl>
                                          <p:spTgt spid="86024">
                                            <p:txEl>
                                              <p:pRg st="7" end="7"/>
                                            </p:txEl>
                                          </p:spTgt>
                                        </p:tgtEl>
                                        <p:attrNameLst>
                                          <p:attrName>ppt_h</p:attrName>
                                        </p:attrNameLst>
                                      </p:cBhvr>
                                      <p:tavLst>
                                        <p:tav tm="0">
                                          <p:val>
                                            <p:strVal val="#ppt_h"/>
                                          </p:val>
                                        </p:tav>
                                        <p:tav tm="100000">
                                          <p:val>
                                            <p:strVal val="#ppt_h"/>
                                          </p:val>
                                        </p:tav>
                                      </p:tavLst>
                                    </p:anim>
                                    <p:animEffect transition="in" filter="fade">
                                      <p:cBhvr>
                                        <p:cTn id="56" dur="1000"/>
                                        <p:tgtEl>
                                          <p:spTgt spid="86024">
                                            <p:txEl>
                                              <p:pRg st="7" end="7"/>
                                            </p:txEl>
                                          </p:spTgt>
                                        </p:tgtEl>
                                      </p:cBhvr>
                                    </p:animEffect>
                                  </p:childTnLst>
                                </p:cTn>
                              </p:par>
                              <p:par>
                                <p:cTn id="57" presetID="53" presetClass="entr" presetSubtype="0" fill="hold" nodeType="withEffect">
                                  <p:stCondLst>
                                    <p:cond delay="0"/>
                                  </p:stCondLst>
                                  <p:childTnLst>
                                    <p:set>
                                      <p:cBhvr>
                                        <p:cTn id="58" dur="1" fill="hold">
                                          <p:stCondLst>
                                            <p:cond delay="0"/>
                                          </p:stCondLst>
                                        </p:cTn>
                                        <p:tgtEl>
                                          <p:spTgt spid="86026"/>
                                        </p:tgtEl>
                                        <p:attrNameLst>
                                          <p:attrName>style.visibility</p:attrName>
                                        </p:attrNameLst>
                                      </p:cBhvr>
                                      <p:to>
                                        <p:strVal val="visible"/>
                                      </p:to>
                                    </p:set>
                                    <p:anim calcmode="lin" valueType="num">
                                      <p:cBhvr>
                                        <p:cTn id="59" dur="500" fill="hold"/>
                                        <p:tgtEl>
                                          <p:spTgt spid="86026"/>
                                        </p:tgtEl>
                                        <p:attrNameLst>
                                          <p:attrName>ppt_w</p:attrName>
                                        </p:attrNameLst>
                                      </p:cBhvr>
                                      <p:tavLst>
                                        <p:tav tm="0">
                                          <p:val>
                                            <p:fltVal val="0"/>
                                          </p:val>
                                        </p:tav>
                                        <p:tav tm="100000">
                                          <p:val>
                                            <p:strVal val="#ppt_w"/>
                                          </p:val>
                                        </p:tav>
                                      </p:tavLst>
                                    </p:anim>
                                    <p:anim calcmode="lin" valueType="num">
                                      <p:cBhvr>
                                        <p:cTn id="60" dur="500" fill="hold"/>
                                        <p:tgtEl>
                                          <p:spTgt spid="86026"/>
                                        </p:tgtEl>
                                        <p:attrNameLst>
                                          <p:attrName>ppt_h</p:attrName>
                                        </p:attrNameLst>
                                      </p:cBhvr>
                                      <p:tavLst>
                                        <p:tav tm="0">
                                          <p:val>
                                            <p:fltVal val="0"/>
                                          </p:val>
                                        </p:tav>
                                        <p:tav tm="100000">
                                          <p:val>
                                            <p:strVal val="#ppt_h"/>
                                          </p:val>
                                        </p:tav>
                                      </p:tavLst>
                                    </p:anim>
                                    <p:animEffect transition="in" filter="fade">
                                      <p:cBhvr>
                                        <p:cTn id="61"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3" grpId="0"/>
      <p:bldP spid="8602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304800" y="381000"/>
            <a:ext cx="8382000" cy="2101850"/>
          </a:xfrm>
          <a:prstGeom prst="rect">
            <a:avLst/>
          </a:prstGeom>
          <a:noFill/>
          <a:ln w="9525">
            <a:noFill/>
            <a:miter lim="800000"/>
            <a:headEnd/>
            <a:tailEnd/>
          </a:ln>
        </p:spPr>
        <p:txBody>
          <a:bodyPr>
            <a:spAutoFit/>
          </a:bodyPr>
          <a:lstStyle/>
          <a:p>
            <a:r>
              <a:rPr lang="en-US" b="1"/>
              <a:t>Wanted to be</a:t>
            </a:r>
          </a:p>
          <a:p>
            <a:r>
              <a:rPr lang="en-US"/>
              <a:t>Confucius originally </a:t>
            </a:r>
            <a:r>
              <a:rPr lang="en-US" u="sng"/>
              <a:t>wanted to be a political advisor</a:t>
            </a:r>
            <a:r>
              <a:rPr lang="en-US"/>
              <a:t>.</a:t>
            </a:r>
          </a:p>
          <a:p>
            <a:r>
              <a:rPr lang="en-US"/>
              <a:t>He traveled around the country trying to persuade political leaders to listen to him.</a:t>
            </a:r>
          </a:p>
          <a:p>
            <a:r>
              <a:rPr lang="en-US"/>
              <a:t>He </a:t>
            </a:r>
            <a:r>
              <a:rPr lang="en-US" u="sng"/>
              <a:t>was rejected</a:t>
            </a:r>
            <a:r>
              <a:rPr lang="en-US"/>
              <a:t> and so he </a:t>
            </a:r>
            <a:r>
              <a:rPr lang="en-US" u="sng"/>
              <a:t>decided to become a teacher</a:t>
            </a:r>
            <a:r>
              <a:rPr lang="en-US"/>
              <a:t> instead. </a:t>
            </a:r>
          </a:p>
        </p:txBody>
      </p:sp>
      <p:sp>
        <p:nvSpPr>
          <p:cNvPr id="87046" name="Rectangle 6"/>
          <p:cNvSpPr>
            <a:spLocks noChangeArrowheads="1"/>
          </p:cNvSpPr>
          <p:nvPr/>
        </p:nvSpPr>
        <p:spPr bwMode="auto">
          <a:xfrm>
            <a:off x="609600" y="5927725"/>
            <a:ext cx="8001000" cy="762000"/>
          </a:xfrm>
          <a:prstGeom prst="rect">
            <a:avLst/>
          </a:prstGeom>
          <a:noFill/>
          <a:ln w="9525">
            <a:noFill/>
            <a:miter lim="800000"/>
            <a:headEnd/>
            <a:tailEnd/>
          </a:ln>
        </p:spPr>
        <p:txBody>
          <a:bodyPr anchor="ctr">
            <a:spAutoFit/>
          </a:bodyPr>
          <a:lstStyle/>
          <a:p>
            <a:pPr algn="ctr"/>
            <a:r>
              <a:rPr lang="en-US">
                <a:solidFill>
                  <a:schemeClr val="accent2"/>
                </a:solidFill>
              </a:rPr>
              <a:t>"In teaching, there should be no distinction of classes.“</a:t>
            </a:r>
          </a:p>
          <a:p>
            <a:pPr algn="ctr"/>
            <a:r>
              <a:rPr lang="en-US">
                <a:solidFill>
                  <a:schemeClr val="accent2"/>
                </a:solidFill>
              </a:rPr>
              <a:t>-Confucius</a:t>
            </a:r>
          </a:p>
        </p:txBody>
      </p:sp>
      <p:sp>
        <p:nvSpPr>
          <p:cNvPr id="87047" name="Text Box 7"/>
          <p:cNvSpPr txBox="1">
            <a:spLocks noChangeArrowheads="1"/>
          </p:cNvSpPr>
          <p:nvPr/>
        </p:nvSpPr>
        <p:spPr bwMode="auto">
          <a:xfrm>
            <a:off x="441325" y="2660650"/>
            <a:ext cx="5730875" cy="3106738"/>
          </a:xfrm>
          <a:prstGeom prst="rect">
            <a:avLst/>
          </a:prstGeom>
          <a:noFill/>
          <a:ln w="9525">
            <a:noFill/>
            <a:miter lim="800000"/>
            <a:headEnd/>
            <a:tailEnd/>
          </a:ln>
        </p:spPr>
        <p:txBody>
          <a:bodyPr>
            <a:spAutoFit/>
          </a:bodyPr>
          <a:lstStyle/>
          <a:p>
            <a:r>
              <a:rPr lang="en-US"/>
              <a:t>Confucius developed a great following of students.  </a:t>
            </a:r>
          </a:p>
          <a:p>
            <a:r>
              <a:rPr lang="en-US"/>
              <a:t>These students collected his teachings after his death.</a:t>
            </a:r>
          </a:p>
          <a:p>
            <a:endParaRPr lang="en-US"/>
          </a:p>
          <a:p>
            <a:r>
              <a:rPr lang="en-US"/>
              <a:t>This </a:t>
            </a:r>
            <a:r>
              <a:rPr lang="en-US" b="1" u="sng"/>
              <a:t>teachings are collected</a:t>
            </a:r>
            <a:r>
              <a:rPr lang="en-US" u="sng"/>
              <a:t> in </a:t>
            </a:r>
            <a:r>
              <a:rPr lang="en-US" i="1" u="sng"/>
              <a:t>The Analects</a:t>
            </a:r>
            <a:r>
              <a:rPr lang="en-US" u="sng"/>
              <a:t>.</a:t>
            </a:r>
          </a:p>
          <a:p>
            <a:endParaRPr lang="en-US"/>
          </a:p>
          <a:p>
            <a:r>
              <a:rPr lang="en-US"/>
              <a:t>A collection of sayings and advice. </a:t>
            </a:r>
          </a:p>
        </p:txBody>
      </p:sp>
      <p:pic>
        <p:nvPicPr>
          <p:cNvPr id="87049" name="Picture 9" descr="Image:Confuciusstatue.jpg"/>
          <p:cNvPicPr>
            <a:picLocks noChangeAspect="1" noChangeArrowheads="1"/>
          </p:cNvPicPr>
          <p:nvPr/>
        </p:nvPicPr>
        <p:blipFill>
          <a:blip r:embed="rId2" cstate="print"/>
          <a:srcRect/>
          <a:stretch>
            <a:fillRect/>
          </a:stretch>
        </p:blipFill>
        <p:spPr bwMode="auto">
          <a:xfrm>
            <a:off x="6172200" y="2438400"/>
            <a:ext cx="2371725" cy="316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7049"/>
                                        </p:tgtEl>
                                        <p:attrNameLst>
                                          <p:attrName>style.visibility</p:attrName>
                                        </p:attrNameLst>
                                      </p:cBhvr>
                                      <p:to>
                                        <p:strVal val="visible"/>
                                      </p:to>
                                    </p:set>
                                    <p:anim calcmode="lin" valueType="num">
                                      <p:cBhvr>
                                        <p:cTn id="7" dur="1000" fill="hold"/>
                                        <p:tgtEl>
                                          <p:spTgt spid="87049"/>
                                        </p:tgtEl>
                                        <p:attrNameLst>
                                          <p:attrName>ppt_w</p:attrName>
                                        </p:attrNameLst>
                                      </p:cBhvr>
                                      <p:tavLst>
                                        <p:tav tm="0">
                                          <p:val>
                                            <p:strVal val="#ppt_w*0.70"/>
                                          </p:val>
                                        </p:tav>
                                        <p:tav tm="100000">
                                          <p:val>
                                            <p:strVal val="#ppt_w"/>
                                          </p:val>
                                        </p:tav>
                                      </p:tavLst>
                                    </p:anim>
                                    <p:anim calcmode="lin" valueType="num">
                                      <p:cBhvr>
                                        <p:cTn id="8" dur="1000" fill="hold"/>
                                        <p:tgtEl>
                                          <p:spTgt spid="87049"/>
                                        </p:tgtEl>
                                        <p:attrNameLst>
                                          <p:attrName>ppt_h</p:attrName>
                                        </p:attrNameLst>
                                      </p:cBhvr>
                                      <p:tavLst>
                                        <p:tav tm="0">
                                          <p:val>
                                            <p:strVal val="#ppt_h"/>
                                          </p:val>
                                        </p:tav>
                                        <p:tav tm="100000">
                                          <p:val>
                                            <p:strVal val="#ppt_h"/>
                                          </p:val>
                                        </p:tav>
                                      </p:tavLst>
                                    </p:anim>
                                    <p:animEffect transition="in" filter="fade">
                                      <p:cBhvr>
                                        <p:cTn id="9" dur="1000"/>
                                        <p:tgtEl>
                                          <p:spTgt spid="8704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7044">
                                            <p:txEl>
                                              <p:pRg st="0" end="0"/>
                                            </p:txEl>
                                          </p:spTgt>
                                        </p:tgtEl>
                                        <p:attrNameLst>
                                          <p:attrName>style.visibility</p:attrName>
                                        </p:attrNameLst>
                                      </p:cBhvr>
                                      <p:to>
                                        <p:strVal val="visible"/>
                                      </p:to>
                                    </p:set>
                                    <p:anim calcmode="lin" valueType="num">
                                      <p:cBhvr>
                                        <p:cTn id="12" dur="1000" fill="hold"/>
                                        <p:tgtEl>
                                          <p:spTgt spid="8704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704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704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7044">
                                            <p:txEl>
                                              <p:pRg st="1" end="1"/>
                                            </p:txEl>
                                          </p:spTgt>
                                        </p:tgtEl>
                                        <p:attrNameLst>
                                          <p:attrName>style.visibility</p:attrName>
                                        </p:attrNameLst>
                                      </p:cBhvr>
                                      <p:to>
                                        <p:strVal val="visible"/>
                                      </p:to>
                                    </p:set>
                                    <p:anim calcmode="lin" valueType="num">
                                      <p:cBhvr>
                                        <p:cTn id="19" dur="1000" fill="hold"/>
                                        <p:tgtEl>
                                          <p:spTgt spid="8704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8704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8704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7044">
                                            <p:txEl>
                                              <p:pRg st="2" end="2"/>
                                            </p:txEl>
                                          </p:spTgt>
                                        </p:tgtEl>
                                        <p:attrNameLst>
                                          <p:attrName>style.visibility</p:attrName>
                                        </p:attrNameLst>
                                      </p:cBhvr>
                                      <p:to>
                                        <p:strVal val="visible"/>
                                      </p:to>
                                    </p:set>
                                    <p:anim calcmode="lin" valueType="num">
                                      <p:cBhvr>
                                        <p:cTn id="26" dur="1000" fill="hold"/>
                                        <p:tgtEl>
                                          <p:spTgt spid="87044">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87044">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8704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7044">
                                            <p:txEl>
                                              <p:pRg st="3" end="3"/>
                                            </p:txEl>
                                          </p:spTgt>
                                        </p:tgtEl>
                                        <p:attrNameLst>
                                          <p:attrName>style.visibility</p:attrName>
                                        </p:attrNameLst>
                                      </p:cBhvr>
                                      <p:to>
                                        <p:strVal val="visible"/>
                                      </p:to>
                                    </p:set>
                                    <p:anim calcmode="lin" valueType="num">
                                      <p:cBhvr>
                                        <p:cTn id="33" dur="1000" fill="hold"/>
                                        <p:tgtEl>
                                          <p:spTgt spid="87044">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87044">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8704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87047">
                                            <p:txEl>
                                              <p:pRg st="0" end="0"/>
                                            </p:txEl>
                                          </p:spTgt>
                                        </p:tgtEl>
                                        <p:attrNameLst>
                                          <p:attrName>style.visibility</p:attrName>
                                        </p:attrNameLst>
                                      </p:cBhvr>
                                      <p:to>
                                        <p:strVal val="visible"/>
                                      </p:to>
                                    </p:set>
                                    <p:anim calcmode="lin" valueType="num">
                                      <p:cBhvr>
                                        <p:cTn id="40" dur="1000" fill="hold"/>
                                        <p:tgtEl>
                                          <p:spTgt spid="87047">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87047">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8704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87047">
                                            <p:txEl>
                                              <p:pRg st="1" end="1"/>
                                            </p:txEl>
                                          </p:spTgt>
                                        </p:tgtEl>
                                        <p:attrNameLst>
                                          <p:attrName>style.visibility</p:attrName>
                                        </p:attrNameLst>
                                      </p:cBhvr>
                                      <p:to>
                                        <p:strVal val="visible"/>
                                      </p:to>
                                    </p:set>
                                    <p:anim calcmode="lin" valueType="num">
                                      <p:cBhvr>
                                        <p:cTn id="47" dur="1000" fill="hold"/>
                                        <p:tgtEl>
                                          <p:spTgt spid="87047">
                                            <p:txEl>
                                              <p:pRg st="1" end="1"/>
                                            </p:txEl>
                                          </p:spTgt>
                                        </p:tgtEl>
                                        <p:attrNameLst>
                                          <p:attrName>ppt_w</p:attrName>
                                        </p:attrNameLst>
                                      </p:cBhvr>
                                      <p:tavLst>
                                        <p:tav tm="0">
                                          <p:val>
                                            <p:strVal val="#ppt_w*0.70"/>
                                          </p:val>
                                        </p:tav>
                                        <p:tav tm="100000">
                                          <p:val>
                                            <p:strVal val="#ppt_w"/>
                                          </p:val>
                                        </p:tav>
                                      </p:tavLst>
                                    </p:anim>
                                    <p:anim calcmode="lin" valueType="num">
                                      <p:cBhvr>
                                        <p:cTn id="48" dur="1000" fill="hold"/>
                                        <p:tgtEl>
                                          <p:spTgt spid="87047">
                                            <p:txEl>
                                              <p:pRg st="1" end="1"/>
                                            </p:txEl>
                                          </p:spTgt>
                                        </p:tgtEl>
                                        <p:attrNameLst>
                                          <p:attrName>ppt_h</p:attrName>
                                        </p:attrNameLst>
                                      </p:cBhvr>
                                      <p:tavLst>
                                        <p:tav tm="0">
                                          <p:val>
                                            <p:strVal val="#ppt_h"/>
                                          </p:val>
                                        </p:tav>
                                        <p:tav tm="100000">
                                          <p:val>
                                            <p:strVal val="#ppt_h"/>
                                          </p:val>
                                        </p:tav>
                                      </p:tavLst>
                                    </p:anim>
                                    <p:animEffect transition="in" filter="fade">
                                      <p:cBhvr>
                                        <p:cTn id="49" dur="1000"/>
                                        <p:tgtEl>
                                          <p:spTgt spid="8704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7047">
                                            <p:txEl>
                                              <p:pRg st="3" end="3"/>
                                            </p:txEl>
                                          </p:spTgt>
                                        </p:tgtEl>
                                        <p:attrNameLst>
                                          <p:attrName>style.visibility</p:attrName>
                                        </p:attrNameLst>
                                      </p:cBhvr>
                                      <p:to>
                                        <p:strVal val="visible"/>
                                      </p:to>
                                    </p:set>
                                    <p:anim calcmode="lin" valueType="num">
                                      <p:cBhvr>
                                        <p:cTn id="54" dur="1000" fill="hold"/>
                                        <p:tgtEl>
                                          <p:spTgt spid="87047">
                                            <p:txEl>
                                              <p:pRg st="3" end="3"/>
                                            </p:txEl>
                                          </p:spTgt>
                                        </p:tgtEl>
                                        <p:attrNameLst>
                                          <p:attrName>ppt_w</p:attrName>
                                        </p:attrNameLst>
                                      </p:cBhvr>
                                      <p:tavLst>
                                        <p:tav tm="0">
                                          <p:val>
                                            <p:strVal val="#ppt_w*0.70"/>
                                          </p:val>
                                        </p:tav>
                                        <p:tav tm="100000">
                                          <p:val>
                                            <p:strVal val="#ppt_w"/>
                                          </p:val>
                                        </p:tav>
                                      </p:tavLst>
                                    </p:anim>
                                    <p:anim calcmode="lin" valueType="num">
                                      <p:cBhvr>
                                        <p:cTn id="55" dur="1000" fill="hold"/>
                                        <p:tgtEl>
                                          <p:spTgt spid="87047">
                                            <p:txEl>
                                              <p:pRg st="3" end="3"/>
                                            </p:txEl>
                                          </p:spTgt>
                                        </p:tgtEl>
                                        <p:attrNameLst>
                                          <p:attrName>ppt_h</p:attrName>
                                        </p:attrNameLst>
                                      </p:cBhvr>
                                      <p:tavLst>
                                        <p:tav tm="0">
                                          <p:val>
                                            <p:strVal val="#ppt_h"/>
                                          </p:val>
                                        </p:tav>
                                        <p:tav tm="100000">
                                          <p:val>
                                            <p:strVal val="#ppt_h"/>
                                          </p:val>
                                        </p:tav>
                                      </p:tavLst>
                                    </p:anim>
                                    <p:animEffect transition="in" filter="fade">
                                      <p:cBhvr>
                                        <p:cTn id="56" dur="1000"/>
                                        <p:tgtEl>
                                          <p:spTgt spid="87047">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87047">
                                            <p:txEl>
                                              <p:pRg st="5" end="5"/>
                                            </p:txEl>
                                          </p:spTgt>
                                        </p:tgtEl>
                                        <p:attrNameLst>
                                          <p:attrName>style.visibility</p:attrName>
                                        </p:attrNameLst>
                                      </p:cBhvr>
                                      <p:to>
                                        <p:strVal val="visible"/>
                                      </p:to>
                                    </p:set>
                                    <p:anim calcmode="lin" valueType="num">
                                      <p:cBhvr>
                                        <p:cTn id="61" dur="1000" fill="hold"/>
                                        <p:tgtEl>
                                          <p:spTgt spid="87047">
                                            <p:txEl>
                                              <p:pRg st="5" end="5"/>
                                            </p:txEl>
                                          </p:spTgt>
                                        </p:tgtEl>
                                        <p:attrNameLst>
                                          <p:attrName>ppt_w</p:attrName>
                                        </p:attrNameLst>
                                      </p:cBhvr>
                                      <p:tavLst>
                                        <p:tav tm="0">
                                          <p:val>
                                            <p:strVal val="#ppt_w*0.70"/>
                                          </p:val>
                                        </p:tav>
                                        <p:tav tm="100000">
                                          <p:val>
                                            <p:strVal val="#ppt_w"/>
                                          </p:val>
                                        </p:tav>
                                      </p:tavLst>
                                    </p:anim>
                                    <p:anim calcmode="lin" valueType="num">
                                      <p:cBhvr>
                                        <p:cTn id="62" dur="1000" fill="hold"/>
                                        <p:tgtEl>
                                          <p:spTgt spid="87047">
                                            <p:txEl>
                                              <p:pRg st="5" end="5"/>
                                            </p:txEl>
                                          </p:spTgt>
                                        </p:tgtEl>
                                        <p:attrNameLst>
                                          <p:attrName>ppt_h</p:attrName>
                                        </p:attrNameLst>
                                      </p:cBhvr>
                                      <p:tavLst>
                                        <p:tav tm="0">
                                          <p:val>
                                            <p:strVal val="#ppt_h"/>
                                          </p:val>
                                        </p:tav>
                                        <p:tav tm="100000">
                                          <p:val>
                                            <p:strVal val="#ppt_h"/>
                                          </p:val>
                                        </p:tav>
                                      </p:tavLst>
                                    </p:anim>
                                    <p:animEffect transition="in" filter="fade">
                                      <p:cBhvr>
                                        <p:cTn id="63" dur="1000"/>
                                        <p:tgtEl>
                                          <p:spTgt spid="87047">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87046"/>
                                        </p:tgtEl>
                                        <p:attrNameLst>
                                          <p:attrName>style.visibility</p:attrName>
                                        </p:attrNameLst>
                                      </p:cBhvr>
                                      <p:to>
                                        <p:strVal val="visible"/>
                                      </p:to>
                                    </p:set>
                                    <p:anim calcmode="lin" valueType="num">
                                      <p:cBhvr>
                                        <p:cTn id="68" dur="1000" fill="hold"/>
                                        <p:tgtEl>
                                          <p:spTgt spid="87046"/>
                                        </p:tgtEl>
                                        <p:attrNameLst>
                                          <p:attrName>ppt_w</p:attrName>
                                        </p:attrNameLst>
                                      </p:cBhvr>
                                      <p:tavLst>
                                        <p:tav tm="0">
                                          <p:val>
                                            <p:fltVal val="0"/>
                                          </p:val>
                                        </p:tav>
                                        <p:tav tm="100000">
                                          <p:val>
                                            <p:strVal val="#ppt_w"/>
                                          </p:val>
                                        </p:tav>
                                      </p:tavLst>
                                    </p:anim>
                                    <p:anim calcmode="lin" valueType="num">
                                      <p:cBhvr>
                                        <p:cTn id="69" dur="1000" fill="hold"/>
                                        <p:tgtEl>
                                          <p:spTgt spid="87046"/>
                                        </p:tgtEl>
                                        <p:attrNameLst>
                                          <p:attrName>ppt_h</p:attrName>
                                        </p:attrNameLst>
                                      </p:cBhvr>
                                      <p:tavLst>
                                        <p:tav tm="0">
                                          <p:val>
                                            <p:fltVal val="0"/>
                                          </p:val>
                                        </p:tav>
                                        <p:tav tm="100000">
                                          <p:val>
                                            <p:strVal val="#ppt_h"/>
                                          </p:val>
                                        </p:tav>
                                      </p:tavLst>
                                    </p:anim>
                                    <p:animEffect transition="in" filter="fade">
                                      <p:cBhvr>
                                        <p:cTn id="70" dur="1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P spid="87046" grpId="0"/>
      <p:bldP spid="870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228600" y="381000"/>
            <a:ext cx="8245475" cy="1096963"/>
          </a:xfrm>
          <a:prstGeom prst="rect">
            <a:avLst/>
          </a:prstGeom>
          <a:noFill/>
          <a:ln w="9525">
            <a:noFill/>
            <a:miter lim="800000"/>
            <a:headEnd/>
            <a:tailEnd/>
          </a:ln>
        </p:spPr>
        <p:txBody>
          <a:bodyPr>
            <a:spAutoFit/>
          </a:bodyPr>
          <a:lstStyle/>
          <a:p>
            <a:r>
              <a:rPr lang="en-US" b="1"/>
              <a:t>Thought that people were:</a:t>
            </a:r>
          </a:p>
          <a:p>
            <a:r>
              <a:rPr lang="en-US"/>
              <a:t>Confucius taught that </a:t>
            </a:r>
            <a:r>
              <a:rPr lang="en-US" u="sng"/>
              <a:t>people were born good and that bad behavior, or evil was learned behavior. </a:t>
            </a:r>
          </a:p>
        </p:txBody>
      </p:sp>
      <p:sp>
        <p:nvSpPr>
          <p:cNvPr id="88069" name="Text Box 5"/>
          <p:cNvSpPr txBox="1">
            <a:spLocks noChangeArrowheads="1"/>
          </p:cNvSpPr>
          <p:nvPr/>
        </p:nvSpPr>
        <p:spPr bwMode="auto">
          <a:xfrm>
            <a:off x="365125" y="1670050"/>
            <a:ext cx="8474075" cy="1431925"/>
          </a:xfrm>
          <a:prstGeom prst="rect">
            <a:avLst/>
          </a:prstGeom>
          <a:noFill/>
          <a:ln w="9525">
            <a:noFill/>
            <a:miter lim="800000"/>
            <a:headEnd/>
            <a:tailEnd/>
          </a:ln>
        </p:spPr>
        <p:txBody>
          <a:bodyPr>
            <a:spAutoFit/>
          </a:bodyPr>
          <a:lstStyle/>
          <a:p>
            <a:r>
              <a:rPr lang="en-US" b="1"/>
              <a:t>Treatment of Others</a:t>
            </a:r>
          </a:p>
          <a:p>
            <a:r>
              <a:rPr lang="en-US"/>
              <a:t>Confucius taught that you should </a:t>
            </a:r>
            <a:r>
              <a:rPr lang="en-US" u="sng"/>
              <a:t>be respectful of others.</a:t>
            </a:r>
            <a:r>
              <a:rPr lang="en-US"/>
              <a:t> </a:t>
            </a:r>
          </a:p>
          <a:p>
            <a:r>
              <a:rPr lang="en-US"/>
              <a:t>Confucius believed that </a:t>
            </a:r>
            <a:r>
              <a:rPr lang="en-US" u="sng"/>
              <a:t>personal interests were subordinate to the needs of the family and community. </a:t>
            </a:r>
          </a:p>
        </p:txBody>
      </p:sp>
      <p:sp>
        <p:nvSpPr>
          <p:cNvPr id="88070" name="Text Box 6"/>
          <p:cNvSpPr txBox="1">
            <a:spLocks noChangeArrowheads="1"/>
          </p:cNvSpPr>
          <p:nvPr/>
        </p:nvSpPr>
        <p:spPr bwMode="auto">
          <a:xfrm>
            <a:off x="441325" y="3346450"/>
            <a:ext cx="7654925" cy="1096963"/>
          </a:xfrm>
          <a:prstGeom prst="rect">
            <a:avLst/>
          </a:prstGeom>
          <a:noFill/>
          <a:ln w="9525">
            <a:noFill/>
            <a:miter lim="800000"/>
            <a:headEnd/>
            <a:tailEnd/>
          </a:ln>
        </p:spPr>
        <p:txBody>
          <a:bodyPr wrap="none">
            <a:spAutoFit/>
          </a:bodyPr>
          <a:lstStyle/>
          <a:p>
            <a:r>
              <a:rPr lang="en-US" b="1"/>
              <a:t>Government Leaders</a:t>
            </a:r>
          </a:p>
          <a:p>
            <a:r>
              <a:rPr lang="en-US"/>
              <a:t>In order to govern others one must first govern oneself. </a:t>
            </a:r>
          </a:p>
          <a:p>
            <a:r>
              <a:rPr lang="en-US"/>
              <a:t>Leaders should practice self control and be moral.</a:t>
            </a:r>
          </a:p>
        </p:txBody>
      </p:sp>
      <p:sp>
        <p:nvSpPr>
          <p:cNvPr id="88071" name="Rectangle 7"/>
          <p:cNvSpPr>
            <a:spLocks noChangeArrowheads="1"/>
          </p:cNvSpPr>
          <p:nvPr/>
        </p:nvSpPr>
        <p:spPr bwMode="auto">
          <a:xfrm>
            <a:off x="228600" y="5791200"/>
            <a:ext cx="8686800" cy="641350"/>
          </a:xfrm>
          <a:prstGeom prst="rect">
            <a:avLst/>
          </a:prstGeom>
          <a:noFill/>
          <a:ln w="9525">
            <a:noFill/>
            <a:miter lim="800000"/>
            <a:headEnd/>
            <a:tailEnd/>
          </a:ln>
        </p:spPr>
        <p:txBody>
          <a:bodyPr anchor="ctr">
            <a:spAutoFit/>
          </a:bodyPr>
          <a:lstStyle/>
          <a:p>
            <a:pPr algn="ctr"/>
            <a:r>
              <a:rPr lang="en-US" sz="1800" b="1">
                <a:solidFill>
                  <a:schemeClr val="accent2"/>
                </a:solidFill>
              </a:rPr>
              <a:t>To govern by virtue, let us compare it to the North Star: it stays in its place, while the myriad stars wait upon it." (</a:t>
            </a:r>
            <a:r>
              <a:rPr lang="en-US" sz="1800" b="1" i="1">
                <a:solidFill>
                  <a:schemeClr val="accent2"/>
                </a:solidFill>
              </a:rPr>
              <a:t>Analects</a:t>
            </a:r>
            <a:r>
              <a:rPr lang="en-US" sz="1800" b="1">
                <a:solidFill>
                  <a:schemeClr val="accent2"/>
                </a:solidFill>
              </a:rPr>
              <a:t> II, 1) </a:t>
            </a:r>
          </a:p>
        </p:txBody>
      </p:sp>
      <p:sp>
        <p:nvSpPr>
          <p:cNvPr id="88072" name="Text Box 8"/>
          <p:cNvSpPr txBox="1">
            <a:spLocks noChangeArrowheads="1"/>
          </p:cNvSpPr>
          <p:nvPr/>
        </p:nvSpPr>
        <p:spPr bwMode="auto">
          <a:xfrm>
            <a:off x="533400" y="4648200"/>
            <a:ext cx="8169275" cy="762000"/>
          </a:xfrm>
          <a:prstGeom prst="rect">
            <a:avLst/>
          </a:prstGeom>
          <a:noFill/>
          <a:ln w="9525">
            <a:noFill/>
            <a:miter lim="800000"/>
            <a:headEnd/>
            <a:tailEnd/>
          </a:ln>
        </p:spPr>
        <p:txBody>
          <a:bodyPr>
            <a:spAutoFit/>
          </a:bodyPr>
          <a:lstStyle/>
          <a:p>
            <a:r>
              <a:rPr lang="en-US" b="1"/>
              <a:t>Merit</a:t>
            </a:r>
            <a:r>
              <a:rPr lang="en-US"/>
              <a:t>: Leaders </a:t>
            </a:r>
            <a:r>
              <a:rPr lang="en-US" u="sng"/>
              <a:t>should rule by example</a:t>
            </a:r>
            <a:r>
              <a:rPr lang="en-US"/>
              <a:t>.  If a ruler is fair and just then his people will follow and do the same.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1000" fill="hold"/>
                                        <p:tgtEl>
                                          <p:spTgt spid="88068"/>
                                        </p:tgtEl>
                                        <p:attrNameLst>
                                          <p:attrName>ppt_w</p:attrName>
                                        </p:attrNameLst>
                                      </p:cBhvr>
                                      <p:tavLst>
                                        <p:tav tm="0">
                                          <p:val>
                                            <p:strVal val="#ppt_w*0.70"/>
                                          </p:val>
                                        </p:tav>
                                        <p:tav tm="100000">
                                          <p:val>
                                            <p:strVal val="#ppt_w"/>
                                          </p:val>
                                        </p:tav>
                                      </p:tavLst>
                                    </p:anim>
                                    <p:anim calcmode="lin" valueType="num">
                                      <p:cBhvr>
                                        <p:cTn id="8" dur="1000" fill="hold"/>
                                        <p:tgtEl>
                                          <p:spTgt spid="88068"/>
                                        </p:tgtEl>
                                        <p:attrNameLst>
                                          <p:attrName>ppt_h</p:attrName>
                                        </p:attrNameLst>
                                      </p:cBhvr>
                                      <p:tavLst>
                                        <p:tav tm="0">
                                          <p:val>
                                            <p:strVal val="#ppt_h"/>
                                          </p:val>
                                        </p:tav>
                                        <p:tav tm="100000">
                                          <p:val>
                                            <p:strVal val="#ppt_h"/>
                                          </p:val>
                                        </p:tav>
                                      </p:tavLst>
                                    </p:anim>
                                    <p:animEffect transition="in" filter="fade">
                                      <p:cBhvr>
                                        <p:cTn id="9" dur="1000"/>
                                        <p:tgtEl>
                                          <p:spTgt spid="8806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8069"/>
                                        </p:tgtEl>
                                        <p:attrNameLst>
                                          <p:attrName>style.visibility</p:attrName>
                                        </p:attrNameLst>
                                      </p:cBhvr>
                                      <p:to>
                                        <p:strVal val="visible"/>
                                      </p:to>
                                    </p:set>
                                    <p:anim calcmode="lin" valueType="num">
                                      <p:cBhvr>
                                        <p:cTn id="13" dur="1000" fill="hold"/>
                                        <p:tgtEl>
                                          <p:spTgt spid="88069"/>
                                        </p:tgtEl>
                                        <p:attrNameLst>
                                          <p:attrName>ppt_w</p:attrName>
                                        </p:attrNameLst>
                                      </p:cBhvr>
                                      <p:tavLst>
                                        <p:tav tm="0">
                                          <p:val>
                                            <p:strVal val="#ppt_w*0.70"/>
                                          </p:val>
                                        </p:tav>
                                        <p:tav tm="100000">
                                          <p:val>
                                            <p:strVal val="#ppt_w"/>
                                          </p:val>
                                        </p:tav>
                                      </p:tavLst>
                                    </p:anim>
                                    <p:anim calcmode="lin" valueType="num">
                                      <p:cBhvr>
                                        <p:cTn id="14" dur="1000" fill="hold"/>
                                        <p:tgtEl>
                                          <p:spTgt spid="88069"/>
                                        </p:tgtEl>
                                        <p:attrNameLst>
                                          <p:attrName>ppt_h</p:attrName>
                                        </p:attrNameLst>
                                      </p:cBhvr>
                                      <p:tavLst>
                                        <p:tav tm="0">
                                          <p:val>
                                            <p:strVal val="#ppt_h"/>
                                          </p:val>
                                        </p:tav>
                                        <p:tav tm="100000">
                                          <p:val>
                                            <p:strVal val="#ppt_h"/>
                                          </p:val>
                                        </p:tav>
                                      </p:tavLst>
                                    </p:anim>
                                    <p:animEffect transition="in" filter="fade">
                                      <p:cBhvr>
                                        <p:cTn id="15" dur="1000"/>
                                        <p:tgtEl>
                                          <p:spTgt spid="88069"/>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8070"/>
                                        </p:tgtEl>
                                        <p:attrNameLst>
                                          <p:attrName>style.visibility</p:attrName>
                                        </p:attrNameLst>
                                      </p:cBhvr>
                                      <p:to>
                                        <p:strVal val="visible"/>
                                      </p:to>
                                    </p:set>
                                    <p:anim calcmode="lin" valueType="num">
                                      <p:cBhvr>
                                        <p:cTn id="19" dur="1000" fill="hold"/>
                                        <p:tgtEl>
                                          <p:spTgt spid="88070"/>
                                        </p:tgtEl>
                                        <p:attrNameLst>
                                          <p:attrName>ppt_w</p:attrName>
                                        </p:attrNameLst>
                                      </p:cBhvr>
                                      <p:tavLst>
                                        <p:tav tm="0">
                                          <p:val>
                                            <p:strVal val="#ppt_w*0.70"/>
                                          </p:val>
                                        </p:tav>
                                        <p:tav tm="100000">
                                          <p:val>
                                            <p:strVal val="#ppt_w"/>
                                          </p:val>
                                        </p:tav>
                                      </p:tavLst>
                                    </p:anim>
                                    <p:anim calcmode="lin" valueType="num">
                                      <p:cBhvr>
                                        <p:cTn id="20" dur="1000" fill="hold"/>
                                        <p:tgtEl>
                                          <p:spTgt spid="88070"/>
                                        </p:tgtEl>
                                        <p:attrNameLst>
                                          <p:attrName>ppt_h</p:attrName>
                                        </p:attrNameLst>
                                      </p:cBhvr>
                                      <p:tavLst>
                                        <p:tav tm="0">
                                          <p:val>
                                            <p:strVal val="#ppt_h"/>
                                          </p:val>
                                        </p:tav>
                                        <p:tav tm="100000">
                                          <p:val>
                                            <p:strVal val="#ppt_h"/>
                                          </p:val>
                                        </p:tav>
                                      </p:tavLst>
                                    </p:anim>
                                    <p:animEffect transition="in" filter="fade">
                                      <p:cBhvr>
                                        <p:cTn id="21" dur="1000"/>
                                        <p:tgtEl>
                                          <p:spTgt spid="88070"/>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8072"/>
                                        </p:tgtEl>
                                        <p:attrNameLst>
                                          <p:attrName>style.visibility</p:attrName>
                                        </p:attrNameLst>
                                      </p:cBhvr>
                                      <p:to>
                                        <p:strVal val="visible"/>
                                      </p:to>
                                    </p:set>
                                    <p:anim calcmode="lin" valueType="num">
                                      <p:cBhvr>
                                        <p:cTn id="25" dur="1000" fill="hold"/>
                                        <p:tgtEl>
                                          <p:spTgt spid="88072"/>
                                        </p:tgtEl>
                                        <p:attrNameLst>
                                          <p:attrName>ppt_w</p:attrName>
                                        </p:attrNameLst>
                                      </p:cBhvr>
                                      <p:tavLst>
                                        <p:tav tm="0">
                                          <p:val>
                                            <p:strVal val="#ppt_w*0.70"/>
                                          </p:val>
                                        </p:tav>
                                        <p:tav tm="100000">
                                          <p:val>
                                            <p:strVal val="#ppt_w"/>
                                          </p:val>
                                        </p:tav>
                                      </p:tavLst>
                                    </p:anim>
                                    <p:anim calcmode="lin" valueType="num">
                                      <p:cBhvr>
                                        <p:cTn id="26" dur="1000" fill="hold"/>
                                        <p:tgtEl>
                                          <p:spTgt spid="88072"/>
                                        </p:tgtEl>
                                        <p:attrNameLst>
                                          <p:attrName>ppt_h</p:attrName>
                                        </p:attrNameLst>
                                      </p:cBhvr>
                                      <p:tavLst>
                                        <p:tav tm="0">
                                          <p:val>
                                            <p:strVal val="#ppt_h"/>
                                          </p:val>
                                        </p:tav>
                                        <p:tav tm="100000">
                                          <p:val>
                                            <p:strVal val="#ppt_h"/>
                                          </p:val>
                                        </p:tav>
                                      </p:tavLst>
                                    </p:anim>
                                    <p:animEffect transition="in" filter="fade">
                                      <p:cBhvr>
                                        <p:cTn id="27" dur="1000"/>
                                        <p:tgtEl>
                                          <p:spTgt spid="8807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88071"/>
                                        </p:tgtEl>
                                        <p:attrNameLst>
                                          <p:attrName>style.visibility</p:attrName>
                                        </p:attrNameLst>
                                      </p:cBhvr>
                                      <p:to>
                                        <p:strVal val="visible"/>
                                      </p:to>
                                    </p:set>
                                    <p:anim calcmode="lin" valueType="num">
                                      <p:cBhvr>
                                        <p:cTn id="30" dur="1000" fill="hold"/>
                                        <p:tgtEl>
                                          <p:spTgt spid="88071"/>
                                        </p:tgtEl>
                                        <p:attrNameLst>
                                          <p:attrName>ppt_w</p:attrName>
                                        </p:attrNameLst>
                                      </p:cBhvr>
                                      <p:tavLst>
                                        <p:tav tm="0">
                                          <p:val>
                                            <p:strVal val="#ppt_w*0.70"/>
                                          </p:val>
                                        </p:tav>
                                        <p:tav tm="100000">
                                          <p:val>
                                            <p:strVal val="#ppt_w"/>
                                          </p:val>
                                        </p:tav>
                                      </p:tavLst>
                                    </p:anim>
                                    <p:anim calcmode="lin" valueType="num">
                                      <p:cBhvr>
                                        <p:cTn id="31" dur="1000" fill="hold"/>
                                        <p:tgtEl>
                                          <p:spTgt spid="88071"/>
                                        </p:tgtEl>
                                        <p:attrNameLst>
                                          <p:attrName>ppt_h</p:attrName>
                                        </p:attrNameLst>
                                      </p:cBhvr>
                                      <p:tavLst>
                                        <p:tav tm="0">
                                          <p:val>
                                            <p:strVal val="#ppt_h"/>
                                          </p:val>
                                        </p:tav>
                                        <p:tav tm="100000">
                                          <p:val>
                                            <p:strVal val="#ppt_h"/>
                                          </p:val>
                                        </p:tav>
                                      </p:tavLst>
                                    </p:anim>
                                    <p:animEffect transition="in" filter="fade">
                                      <p:cBhvr>
                                        <p:cTn id="32" dur="10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69" grpId="0"/>
      <p:bldP spid="88070" grpId="0"/>
      <p:bldP spid="88071" grpId="0"/>
      <p:bldP spid="880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p:cNvPicPr>
            <a:picLocks noChangeAspect="1" noChangeArrowheads="1"/>
          </p:cNvPicPr>
          <p:nvPr/>
        </p:nvPicPr>
        <p:blipFill>
          <a:blip r:embed="rId2" cstate="print"/>
          <a:srcRect l="1761" t="2528" r="33072" b="11517"/>
          <a:stretch>
            <a:fillRect/>
          </a:stretch>
        </p:blipFill>
        <p:spPr bwMode="auto">
          <a:xfrm>
            <a:off x="114300" y="611188"/>
            <a:ext cx="6134100" cy="5635625"/>
          </a:xfrm>
          <a:prstGeom prst="rect">
            <a:avLst/>
          </a:prstGeom>
          <a:noFill/>
          <a:ln w="28575">
            <a:solidFill>
              <a:srgbClr val="000000"/>
            </a:solidFill>
            <a:miter lim="800000"/>
            <a:headEnd/>
            <a:tailEnd/>
          </a:ln>
        </p:spPr>
      </p:pic>
      <p:sp>
        <p:nvSpPr>
          <p:cNvPr id="95237" name="Rectangle 5"/>
          <p:cNvSpPr>
            <a:spLocks noChangeArrowheads="1"/>
          </p:cNvSpPr>
          <p:nvPr/>
        </p:nvSpPr>
        <p:spPr bwMode="auto">
          <a:xfrm>
            <a:off x="104775" y="106363"/>
            <a:ext cx="2943225" cy="427037"/>
          </a:xfrm>
          <a:prstGeom prst="rect">
            <a:avLst/>
          </a:prstGeom>
          <a:noFill/>
          <a:ln w="9525">
            <a:noFill/>
            <a:miter lim="800000"/>
            <a:headEnd/>
            <a:tailEnd/>
          </a:ln>
        </p:spPr>
        <p:txBody>
          <a:bodyPr wrap="none" anchor="ctr">
            <a:spAutoFit/>
          </a:bodyPr>
          <a:lstStyle/>
          <a:p>
            <a:r>
              <a:rPr lang="en-US" b="1"/>
              <a:t>Chapter 3 Section 3</a:t>
            </a:r>
          </a:p>
        </p:txBody>
      </p:sp>
      <p:sp>
        <p:nvSpPr>
          <p:cNvPr id="82948" name="Rectangle 7"/>
          <p:cNvSpPr>
            <a:spLocks noChangeArrowheads="1"/>
          </p:cNvSpPr>
          <p:nvPr/>
        </p:nvSpPr>
        <p:spPr bwMode="auto">
          <a:xfrm>
            <a:off x="114300" y="1049338"/>
            <a:ext cx="9144000" cy="0"/>
          </a:xfrm>
          <a:prstGeom prst="rect">
            <a:avLst/>
          </a:prstGeom>
          <a:noFill/>
          <a:ln w="9525">
            <a:noFill/>
            <a:miter lim="800000"/>
            <a:headEnd/>
            <a:tailEnd/>
          </a:ln>
        </p:spPr>
        <p:txBody>
          <a:bodyPr wrap="none" anchor="ctr">
            <a:spAutoFit/>
          </a:bodyPr>
          <a:lstStyle/>
          <a:p>
            <a:endParaRPr lang="en-US"/>
          </a:p>
        </p:txBody>
      </p:sp>
      <p:sp>
        <p:nvSpPr>
          <p:cNvPr id="95240" name="Rectangle 8"/>
          <p:cNvSpPr>
            <a:spLocks noChangeArrowheads="1"/>
          </p:cNvSpPr>
          <p:nvPr/>
        </p:nvSpPr>
        <p:spPr bwMode="auto">
          <a:xfrm>
            <a:off x="6324600" y="669925"/>
            <a:ext cx="2743200" cy="5451475"/>
          </a:xfrm>
          <a:prstGeom prst="rect">
            <a:avLst/>
          </a:prstGeom>
          <a:noFill/>
          <a:ln w="9525">
            <a:noFill/>
            <a:miter lim="800000"/>
            <a:headEnd/>
            <a:tailEnd/>
          </a:ln>
        </p:spPr>
        <p:txBody>
          <a:bodyPr anchor="ctr">
            <a:spAutoFit/>
          </a:bodyPr>
          <a:lstStyle/>
          <a:p>
            <a:r>
              <a:rPr lang="en-US" b="1">
                <a:cs typeface="Times New Roman" pitchFamily="18" charset="0"/>
              </a:rPr>
              <a:t>Huang He</a:t>
            </a:r>
            <a:r>
              <a:rPr lang="en-US">
                <a:cs typeface="Times New Roman" pitchFamily="18" charset="0"/>
              </a:rPr>
              <a:t> </a:t>
            </a:r>
          </a:p>
          <a:p>
            <a:r>
              <a:rPr lang="en-US" u="sng">
                <a:cs typeface="Times New Roman" pitchFamily="18" charset="0"/>
              </a:rPr>
              <a:t>The Yellow River, aka China’s sorrow</a:t>
            </a:r>
            <a:r>
              <a:rPr lang="en-US">
                <a:cs typeface="Times New Roman" pitchFamily="18" charset="0"/>
              </a:rPr>
              <a:t> because of frequent flooding. </a:t>
            </a:r>
            <a:endParaRPr lang="en-US"/>
          </a:p>
          <a:p>
            <a:pPr eaLnBrk="0" hangingPunct="0"/>
            <a:endParaRPr lang="en-US">
              <a:cs typeface="Times New Roman" pitchFamily="18" charset="0"/>
            </a:endParaRPr>
          </a:p>
          <a:p>
            <a:pPr eaLnBrk="0" hangingPunct="0"/>
            <a:r>
              <a:rPr lang="en-US" b="1">
                <a:cs typeface="Times New Roman" pitchFamily="18" charset="0"/>
              </a:rPr>
              <a:t>Yangtze</a:t>
            </a:r>
            <a:r>
              <a:rPr lang="en-US">
                <a:cs typeface="Times New Roman" pitchFamily="18" charset="0"/>
              </a:rPr>
              <a:t> </a:t>
            </a:r>
          </a:p>
          <a:p>
            <a:pPr eaLnBrk="0" hangingPunct="0"/>
            <a:r>
              <a:rPr lang="en-US">
                <a:cs typeface="Times New Roman" pitchFamily="18" charset="0"/>
              </a:rPr>
              <a:t>(Chang Jiang)</a:t>
            </a:r>
            <a:endParaRPr lang="en-US"/>
          </a:p>
          <a:p>
            <a:pPr eaLnBrk="0" hangingPunct="0"/>
            <a:endParaRPr lang="en-US">
              <a:cs typeface="Times New Roman" pitchFamily="18" charset="0"/>
            </a:endParaRPr>
          </a:p>
          <a:p>
            <a:pPr eaLnBrk="0" hangingPunct="0"/>
            <a:r>
              <a:rPr lang="en-US" b="1">
                <a:cs typeface="Times New Roman" pitchFamily="18" charset="0"/>
              </a:rPr>
              <a:t>Yellow Sea</a:t>
            </a:r>
            <a:endParaRPr lang="en-US" b="1"/>
          </a:p>
          <a:p>
            <a:pPr eaLnBrk="0" hangingPunct="0"/>
            <a:endParaRPr lang="en-US" b="1">
              <a:cs typeface="Times New Roman" pitchFamily="18" charset="0"/>
            </a:endParaRPr>
          </a:p>
          <a:p>
            <a:pPr eaLnBrk="0" hangingPunct="0"/>
            <a:r>
              <a:rPr lang="en-US" b="1">
                <a:cs typeface="Times New Roman" pitchFamily="18" charset="0"/>
              </a:rPr>
              <a:t>North China Plain</a:t>
            </a:r>
          </a:p>
          <a:p>
            <a:pPr eaLnBrk="0" hangingPunct="0"/>
            <a:r>
              <a:rPr lang="en-US" u="sng">
                <a:cs typeface="Times New Roman" pitchFamily="18" charset="0"/>
              </a:rPr>
              <a:t>Plain between two major rivers. Most populated area of China. </a:t>
            </a:r>
            <a:endParaRPr lang="en-US" u="sng">
              <a:latin typeface="Arial" charset="0"/>
            </a:endParaRPr>
          </a:p>
        </p:txBody>
      </p:sp>
      <p:sp>
        <p:nvSpPr>
          <p:cNvPr id="95241" name="WordArt 9"/>
          <p:cNvSpPr>
            <a:spLocks noChangeArrowheads="1" noChangeShapeType="1" noTextEdit="1"/>
          </p:cNvSpPr>
          <p:nvPr/>
        </p:nvSpPr>
        <p:spPr bwMode="auto">
          <a:xfrm rot="1317384">
            <a:off x="2286000" y="1557338"/>
            <a:ext cx="1371600" cy="652462"/>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Huang He</a:t>
            </a:r>
          </a:p>
        </p:txBody>
      </p:sp>
      <p:sp>
        <p:nvSpPr>
          <p:cNvPr id="95242" name="WordArt 10"/>
          <p:cNvSpPr>
            <a:spLocks noChangeArrowheads="1" noChangeShapeType="1" noTextEdit="1"/>
          </p:cNvSpPr>
          <p:nvPr/>
        </p:nvSpPr>
        <p:spPr bwMode="auto">
          <a:xfrm rot="813654">
            <a:off x="2209800" y="2362200"/>
            <a:ext cx="1319213" cy="72866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Yangtze </a:t>
            </a:r>
          </a:p>
        </p:txBody>
      </p:sp>
      <p:sp>
        <p:nvSpPr>
          <p:cNvPr id="95243" name="WordArt 11"/>
          <p:cNvSpPr>
            <a:spLocks noChangeArrowheads="1" noChangeShapeType="1" noTextEdit="1"/>
          </p:cNvSpPr>
          <p:nvPr/>
        </p:nvSpPr>
        <p:spPr bwMode="auto">
          <a:xfrm>
            <a:off x="4114800" y="2362200"/>
            <a:ext cx="609600" cy="533400"/>
          </a:xfrm>
          <a:prstGeom prst="rect">
            <a:avLst/>
          </a:prstGeom>
        </p:spPr>
        <p:txBody>
          <a:bodyPr wrap="none" fromWordArt="1">
            <a:prstTxWarp prst="textDeflate">
              <a:avLst>
                <a:gd name="adj" fmla="val 0"/>
              </a:avLst>
            </a:prstTxWarp>
          </a:bodyPr>
          <a:lstStyle/>
          <a:p>
            <a:pPr algn="ctr"/>
            <a:r>
              <a:rPr lang="en-US" sz="3600" kern="10">
                <a:ln w="9525">
                  <a:solidFill>
                    <a:srgbClr val="000000"/>
                  </a:solidFill>
                  <a:round/>
                  <a:headEnd/>
                  <a:tailEnd/>
                </a:ln>
                <a:solidFill>
                  <a:srgbClr val="000000"/>
                </a:solidFill>
                <a:latin typeface="Impact"/>
              </a:rPr>
              <a:t>Yellow </a:t>
            </a:r>
          </a:p>
          <a:p>
            <a:pPr algn="ctr"/>
            <a:r>
              <a:rPr lang="en-US" sz="3600" kern="10">
                <a:ln w="9525">
                  <a:solidFill>
                    <a:srgbClr val="000000"/>
                  </a:solidFill>
                  <a:round/>
                  <a:headEnd/>
                  <a:tailEnd/>
                </a:ln>
                <a:solidFill>
                  <a:srgbClr val="000000"/>
                </a:solidFill>
                <a:latin typeface="Impact"/>
              </a:rPr>
              <a:t>Sea</a:t>
            </a:r>
          </a:p>
        </p:txBody>
      </p:sp>
      <p:sp>
        <p:nvSpPr>
          <p:cNvPr id="95244" name="Oval 12"/>
          <p:cNvSpPr>
            <a:spLocks noChangeArrowheads="1"/>
          </p:cNvSpPr>
          <p:nvPr/>
        </p:nvSpPr>
        <p:spPr bwMode="auto">
          <a:xfrm>
            <a:off x="3048000" y="2057400"/>
            <a:ext cx="914400" cy="838200"/>
          </a:xfrm>
          <a:prstGeom prst="ellipse">
            <a:avLst/>
          </a:prstGeom>
          <a:noFill/>
          <a:ln w="38100">
            <a:solidFill>
              <a:schemeClr val="tx1"/>
            </a:solidFill>
            <a:round/>
            <a:headEnd/>
            <a:tailEnd/>
          </a:ln>
        </p:spPr>
        <p:txBody>
          <a:bodyPr wrap="none" anchor="ctr"/>
          <a:lstStyle/>
          <a:p>
            <a:endParaRPr lang="en-US"/>
          </a:p>
        </p:txBody>
      </p:sp>
      <p:sp>
        <p:nvSpPr>
          <p:cNvPr id="95245" name="Line 13"/>
          <p:cNvSpPr>
            <a:spLocks noChangeShapeType="1"/>
          </p:cNvSpPr>
          <p:nvPr/>
        </p:nvSpPr>
        <p:spPr bwMode="auto">
          <a:xfrm flipH="1" flipV="1">
            <a:off x="3810000" y="2819400"/>
            <a:ext cx="2590800" cy="17526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1000" fill="hold"/>
                                        <p:tgtEl>
                                          <p:spTgt spid="95236"/>
                                        </p:tgtEl>
                                        <p:attrNameLst>
                                          <p:attrName>ppt_w</p:attrName>
                                        </p:attrNameLst>
                                      </p:cBhvr>
                                      <p:tavLst>
                                        <p:tav tm="0">
                                          <p:val>
                                            <p:strVal val="#ppt_w*0.70"/>
                                          </p:val>
                                        </p:tav>
                                        <p:tav tm="100000">
                                          <p:val>
                                            <p:strVal val="#ppt_w"/>
                                          </p:val>
                                        </p:tav>
                                      </p:tavLst>
                                    </p:anim>
                                    <p:anim calcmode="lin" valueType="num">
                                      <p:cBhvr>
                                        <p:cTn id="8" dur="1000" fill="hold"/>
                                        <p:tgtEl>
                                          <p:spTgt spid="95236"/>
                                        </p:tgtEl>
                                        <p:attrNameLst>
                                          <p:attrName>ppt_h</p:attrName>
                                        </p:attrNameLst>
                                      </p:cBhvr>
                                      <p:tavLst>
                                        <p:tav tm="0">
                                          <p:val>
                                            <p:strVal val="#ppt_h"/>
                                          </p:val>
                                        </p:tav>
                                        <p:tav tm="100000">
                                          <p:val>
                                            <p:strVal val="#ppt_h"/>
                                          </p:val>
                                        </p:tav>
                                      </p:tavLst>
                                    </p:anim>
                                    <p:animEffect transition="in" filter="fade">
                                      <p:cBhvr>
                                        <p:cTn id="9" dur="1000"/>
                                        <p:tgtEl>
                                          <p:spTgt spid="9523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5237"/>
                                        </p:tgtEl>
                                        <p:attrNameLst>
                                          <p:attrName>style.visibility</p:attrName>
                                        </p:attrNameLst>
                                      </p:cBhvr>
                                      <p:to>
                                        <p:strVal val="visible"/>
                                      </p:to>
                                    </p:set>
                                    <p:anim calcmode="lin" valueType="num">
                                      <p:cBhvr>
                                        <p:cTn id="12" dur="1000" fill="hold"/>
                                        <p:tgtEl>
                                          <p:spTgt spid="95237"/>
                                        </p:tgtEl>
                                        <p:attrNameLst>
                                          <p:attrName>ppt_w</p:attrName>
                                        </p:attrNameLst>
                                      </p:cBhvr>
                                      <p:tavLst>
                                        <p:tav tm="0">
                                          <p:val>
                                            <p:strVal val="#ppt_w*0.70"/>
                                          </p:val>
                                        </p:tav>
                                        <p:tav tm="100000">
                                          <p:val>
                                            <p:strVal val="#ppt_w"/>
                                          </p:val>
                                        </p:tav>
                                      </p:tavLst>
                                    </p:anim>
                                    <p:anim calcmode="lin" valueType="num">
                                      <p:cBhvr>
                                        <p:cTn id="13" dur="1000" fill="hold"/>
                                        <p:tgtEl>
                                          <p:spTgt spid="95237"/>
                                        </p:tgtEl>
                                        <p:attrNameLst>
                                          <p:attrName>ppt_h</p:attrName>
                                        </p:attrNameLst>
                                      </p:cBhvr>
                                      <p:tavLst>
                                        <p:tav tm="0">
                                          <p:val>
                                            <p:strVal val="#ppt_h"/>
                                          </p:val>
                                        </p:tav>
                                        <p:tav tm="100000">
                                          <p:val>
                                            <p:strVal val="#ppt_h"/>
                                          </p:val>
                                        </p:tav>
                                      </p:tavLst>
                                    </p:anim>
                                    <p:animEffect transition="in" filter="fade">
                                      <p:cBhvr>
                                        <p:cTn id="14" dur="1000"/>
                                        <p:tgtEl>
                                          <p:spTgt spid="9523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5240">
                                            <p:txEl>
                                              <p:pRg st="0" end="0"/>
                                            </p:txEl>
                                          </p:spTgt>
                                        </p:tgtEl>
                                        <p:attrNameLst>
                                          <p:attrName>style.visibility</p:attrName>
                                        </p:attrNameLst>
                                      </p:cBhvr>
                                      <p:to>
                                        <p:strVal val="visible"/>
                                      </p:to>
                                    </p:set>
                                    <p:anim calcmode="lin" valueType="num">
                                      <p:cBhvr>
                                        <p:cTn id="19" dur="1000" fill="hold"/>
                                        <p:tgtEl>
                                          <p:spTgt spid="95240">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95240">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95240">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95240">
                                            <p:txEl>
                                              <p:pRg st="1" end="1"/>
                                            </p:txEl>
                                          </p:spTgt>
                                        </p:tgtEl>
                                        <p:attrNameLst>
                                          <p:attrName>style.visibility</p:attrName>
                                        </p:attrNameLst>
                                      </p:cBhvr>
                                      <p:to>
                                        <p:strVal val="visible"/>
                                      </p:to>
                                    </p:set>
                                    <p:anim calcmode="lin" valueType="num">
                                      <p:cBhvr>
                                        <p:cTn id="24" dur="1000" fill="hold"/>
                                        <p:tgtEl>
                                          <p:spTgt spid="95240">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95240">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95240">
                                            <p:txEl>
                                              <p:pRg st="1" end="1"/>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95241"/>
                                        </p:tgtEl>
                                        <p:attrNameLst>
                                          <p:attrName>style.visibility</p:attrName>
                                        </p:attrNameLst>
                                      </p:cBhvr>
                                      <p:to>
                                        <p:strVal val="visible"/>
                                      </p:to>
                                    </p:set>
                                    <p:anim calcmode="lin" valueType="num">
                                      <p:cBhvr>
                                        <p:cTn id="29" dur="1000" fill="hold"/>
                                        <p:tgtEl>
                                          <p:spTgt spid="95241"/>
                                        </p:tgtEl>
                                        <p:attrNameLst>
                                          <p:attrName>ppt_w</p:attrName>
                                        </p:attrNameLst>
                                      </p:cBhvr>
                                      <p:tavLst>
                                        <p:tav tm="0">
                                          <p:val>
                                            <p:strVal val="#ppt_w*0.70"/>
                                          </p:val>
                                        </p:tav>
                                        <p:tav tm="100000">
                                          <p:val>
                                            <p:strVal val="#ppt_w"/>
                                          </p:val>
                                        </p:tav>
                                      </p:tavLst>
                                    </p:anim>
                                    <p:anim calcmode="lin" valueType="num">
                                      <p:cBhvr>
                                        <p:cTn id="30" dur="1000" fill="hold"/>
                                        <p:tgtEl>
                                          <p:spTgt spid="95241"/>
                                        </p:tgtEl>
                                        <p:attrNameLst>
                                          <p:attrName>ppt_h</p:attrName>
                                        </p:attrNameLst>
                                      </p:cBhvr>
                                      <p:tavLst>
                                        <p:tav tm="0">
                                          <p:val>
                                            <p:strVal val="#ppt_h"/>
                                          </p:val>
                                        </p:tav>
                                        <p:tav tm="100000">
                                          <p:val>
                                            <p:strVal val="#ppt_h"/>
                                          </p:val>
                                        </p:tav>
                                      </p:tavLst>
                                    </p:anim>
                                    <p:animEffect transition="in" filter="fade">
                                      <p:cBhvr>
                                        <p:cTn id="31" dur="1000"/>
                                        <p:tgtEl>
                                          <p:spTgt spid="9524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95240">
                                            <p:txEl>
                                              <p:pRg st="3" end="3"/>
                                            </p:txEl>
                                          </p:spTgt>
                                        </p:tgtEl>
                                        <p:attrNameLst>
                                          <p:attrName>style.visibility</p:attrName>
                                        </p:attrNameLst>
                                      </p:cBhvr>
                                      <p:to>
                                        <p:strVal val="visible"/>
                                      </p:to>
                                    </p:set>
                                    <p:anim calcmode="lin" valueType="num">
                                      <p:cBhvr>
                                        <p:cTn id="36" dur="1000" fill="hold"/>
                                        <p:tgtEl>
                                          <p:spTgt spid="95240">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95240">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95240">
                                            <p:txEl>
                                              <p:pRg st="3" end="3"/>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95240">
                                            <p:txEl>
                                              <p:pRg st="4" end="4"/>
                                            </p:txEl>
                                          </p:spTgt>
                                        </p:tgtEl>
                                        <p:attrNameLst>
                                          <p:attrName>style.visibility</p:attrName>
                                        </p:attrNameLst>
                                      </p:cBhvr>
                                      <p:to>
                                        <p:strVal val="visible"/>
                                      </p:to>
                                    </p:set>
                                    <p:anim calcmode="lin" valueType="num">
                                      <p:cBhvr>
                                        <p:cTn id="41" dur="1000" fill="hold"/>
                                        <p:tgtEl>
                                          <p:spTgt spid="95240">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95240">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95240">
                                            <p:txEl>
                                              <p:pRg st="4" end="4"/>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95242"/>
                                        </p:tgtEl>
                                        <p:attrNameLst>
                                          <p:attrName>style.visibility</p:attrName>
                                        </p:attrNameLst>
                                      </p:cBhvr>
                                      <p:to>
                                        <p:strVal val="visible"/>
                                      </p:to>
                                    </p:set>
                                    <p:anim calcmode="lin" valueType="num">
                                      <p:cBhvr>
                                        <p:cTn id="46" dur="1000" fill="hold"/>
                                        <p:tgtEl>
                                          <p:spTgt spid="95242"/>
                                        </p:tgtEl>
                                        <p:attrNameLst>
                                          <p:attrName>ppt_w</p:attrName>
                                        </p:attrNameLst>
                                      </p:cBhvr>
                                      <p:tavLst>
                                        <p:tav tm="0">
                                          <p:val>
                                            <p:strVal val="#ppt_w*0.70"/>
                                          </p:val>
                                        </p:tav>
                                        <p:tav tm="100000">
                                          <p:val>
                                            <p:strVal val="#ppt_w"/>
                                          </p:val>
                                        </p:tav>
                                      </p:tavLst>
                                    </p:anim>
                                    <p:anim calcmode="lin" valueType="num">
                                      <p:cBhvr>
                                        <p:cTn id="47" dur="1000" fill="hold"/>
                                        <p:tgtEl>
                                          <p:spTgt spid="95242"/>
                                        </p:tgtEl>
                                        <p:attrNameLst>
                                          <p:attrName>ppt_h</p:attrName>
                                        </p:attrNameLst>
                                      </p:cBhvr>
                                      <p:tavLst>
                                        <p:tav tm="0">
                                          <p:val>
                                            <p:strVal val="#ppt_h"/>
                                          </p:val>
                                        </p:tav>
                                        <p:tav tm="100000">
                                          <p:val>
                                            <p:strVal val="#ppt_h"/>
                                          </p:val>
                                        </p:tav>
                                      </p:tavLst>
                                    </p:anim>
                                    <p:animEffect transition="in" filter="fade">
                                      <p:cBhvr>
                                        <p:cTn id="48" dur="1000"/>
                                        <p:tgtEl>
                                          <p:spTgt spid="95242"/>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95240">
                                            <p:txEl>
                                              <p:pRg st="6" end="6"/>
                                            </p:txEl>
                                          </p:spTgt>
                                        </p:tgtEl>
                                        <p:attrNameLst>
                                          <p:attrName>style.visibility</p:attrName>
                                        </p:attrNameLst>
                                      </p:cBhvr>
                                      <p:to>
                                        <p:strVal val="visible"/>
                                      </p:to>
                                    </p:set>
                                    <p:anim calcmode="lin" valueType="num">
                                      <p:cBhvr>
                                        <p:cTn id="53" dur="1000" fill="hold"/>
                                        <p:tgtEl>
                                          <p:spTgt spid="95240">
                                            <p:txEl>
                                              <p:pRg st="6" end="6"/>
                                            </p:txEl>
                                          </p:spTgt>
                                        </p:tgtEl>
                                        <p:attrNameLst>
                                          <p:attrName>ppt_w</p:attrName>
                                        </p:attrNameLst>
                                      </p:cBhvr>
                                      <p:tavLst>
                                        <p:tav tm="0">
                                          <p:val>
                                            <p:strVal val="#ppt_w*0.70"/>
                                          </p:val>
                                        </p:tav>
                                        <p:tav tm="100000">
                                          <p:val>
                                            <p:strVal val="#ppt_w"/>
                                          </p:val>
                                        </p:tav>
                                      </p:tavLst>
                                    </p:anim>
                                    <p:anim calcmode="lin" valueType="num">
                                      <p:cBhvr>
                                        <p:cTn id="54" dur="1000" fill="hold"/>
                                        <p:tgtEl>
                                          <p:spTgt spid="95240">
                                            <p:txEl>
                                              <p:pRg st="6" end="6"/>
                                            </p:txEl>
                                          </p:spTgt>
                                        </p:tgtEl>
                                        <p:attrNameLst>
                                          <p:attrName>ppt_h</p:attrName>
                                        </p:attrNameLst>
                                      </p:cBhvr>
                                      <p:tavLst>
                                        <p:tav tm="0">
                                          <p:val>
                                            <p:strVal val="#ppt_h"/>
                                          </p:val>
                                        </p:tav>
                                        <p:tav tm="100000">
                                          <p:val>
                                            <p:strVal val="#ppt_h"/>
                                          </p:val>
                                        </p:tav>
                                      </p:tavLst>
                                    </p:anim>
                                    <p:animEffect transition="in" filter="fade">
                                      <p:cBhvr>
                                        <p:cTn id="55" dur="1000"/>
                                        <p:tgtEl>
                                          <p:spTgt spid="95240">
                                            <p:txEl>
                                              <p:pRg st="6" end="6"/>
                                            </p:txEl>
                                          </p:spTgt>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95243"/>
                                        </p:tgtEl>
                                        <p:attrNameLst>
                                          <p:attrName>style.visibility</p:attrName>
                                        </p:attrNameLst>
                                      </p:cBhvr>
                                      <p:to>
                                        <p:strVal val="visible"/>
                                      </p:to>
                                    </p:set>
                                    <p:anim calcmode="lin" valueType="num">
                                      <p:cBhvr>
                                        <p:cTn id="58" dur="1000" fill="hold"/>
                                        <p:tgtEl>
                                          <p:spTgt spid="95243"/>
                                        </p:tgtEl>
                                        <p:attrNameLst>
                                          <p:attrName>ppt_w</p:attrName>
                                        </p:attrNameLst>
                                      </p:cBhvr>
                                      <p:tavLst>
                                        <p:tav tm="0">
                                          <p:val>
                                            <p:strVal val="#ppt_w*0.70"/>
                                          </p:val>
                                        </p:tav>
                                        <p:tav tm="100000">
                                          <p:val>
                                            <p:strVal val="#ppt_w"/>
                                          </p:val>
                                        </p:tav>
                                      </p:tavLst>
                                    </p:anim>
                                    <p:anim calcmode="lin" valueType="num">
                                      <p:cBhvr>
                                        <p:cTn id="59" dur="1000" fill="hold"/>
                                        <p:tgtEl>
                                          <p:spTgt spid="95243"/>
                                        </p:tgtEl>
                                        <p:attrNameLst>
                                          <p:attrName>ppt_h</p:attrName>
                                        </p:attrNameLst>
                                      </p:cBhvr>
                                      <p:tavLst>
                                        <p:tav tm="0">
                                          <p:val>
                                            <p:strVal val="#ppt_h"/>
                                          </p:val>
                                        </p:tav>
                                        <p:tav tm="100000">
                                          <p:val>
                                            <p:strVal val="#ppt_h"/>
                                          </p:val>
                                        </p:tav>
                                      </p:tavLst>
                                    </p:anim>
                                    <p:animEffect transition="in" filter="fade">
                                      <p:cBhvr>
                                        <p:cTn id="60" dur="1000"/>
                                        <p:tgtEl>
                                          <p:spTgt spid="95243"/>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95240">
                                            <p:txEl>
                                              <p:pRg st="8" end="8"/>
                                            </p:txEl>
                                          </p:spTgt>
                                        </p:tgtEl>
                                        <p:attrNameLst>
                                          <p:attrName>style.visibility</p:attrName>
                                        </p:attrNameLst>
                                      </p:cBhvr>
                                      <p:to>
                                        <p:strVal val="visible"/>
                                      </p:to>
                                    </p:set>
                                    <p:anim calcmode="lin" valueType="num">
                                      <p:cBhvr>
                                        <p:cTn id="65" dur="1000" fill="hold"/>
                                        <p:tgtEl>
                                          <p:spTgt spid="95240">
                                            <p:txEl>
                                              <p:pRg st="8" end="8"/>
                                            </p:txEl>
                                          </p:spTgt>
                                        </p:tgtEl>
                                        <p:attrNameLst>
                                          <p:attrName>ppt_w</p:attrName>
                                        </p:attrNameLst>
                                      </p:cBhvr>
                                      <p:tavLst>
                                        <p:tav tm="0">
                                          <p:val>
                                            <p:strVal val="#ppt_w*0.70"/>
                                          </p:val>
                                        </p:tav>
                                        <p:tav tm="100000">
                                          <p:val>
                                            <p:strVal val="#ppt_w"/>
                                          </p:val>
                                        </p:tav>
                                      </p:tavLst>
                                    </p:anim>
                                    <p:anim calcmode="lin" valueType="num">
                                      <p:cBhvr>
                                        <p:cTn id="66" dur="1000" fill="hold"/>
                                        <p:tgtEl>
                                          <p:spTgt spid="95240">
                                            <p:txEl>
                                              <p:pRg st="8" end="8"/>
                                            </p:txEl>
                                          </p:spTgt>
                                        </p:tgtEl>
                                        <p:attrNameLst>
                                          <p:attrName>ppt_h</p:attrName>
                                        </p:attrNameLst>
                                      </p:cBhvr>
                                      <p:tavLst>
                                        <p:tav tm="0">
                                          <p:val>
                                            <p:strVal val="#ppt_h"/>
                                          </p:val>
                                        </p:tav>
                                        <p:tav tm="100000">
                                          <p:val>
                                            <p:strVal val="#ppt_h"/>
                                          </p:val>
                                        </p:tav>
                                      </p:tavLst>
                                    </p:anim>
                                    <p:animEffect transition="in" filter="fade">
                                      <p:cBhvr>
                                        <p:cTn id="67" dur="1000"/>
                                        <p:tgtEl>
                                          <p:spTgt spid="95240">
                                            <p:txEl>
                                              <p:pRg st="8" end="8"/>
                                            </p:txEl>
                                          </p:spTgt>
                                        </p:tgtEl>
                                      </p:cBhvr>
                                    </p:animEffect>
                                  </p:childTnLst>
                                </p:cTn>
                              </p:par>
                              <p:par>
                                <p:cTn id="68" presetID="55" presetClass="entr" presetSubtype="0" fill="hold" nodeType="withEffect">
                                  <p:stCondLst>
                                    <p:cond delay="0"/>
                                  </p:stCondLst>
                                  <p:childTnLst>
                                    <p:set>
                                      <p:cBhvr>
                                        <p:cTn id="69" dur="1" fill="hold">
                                          <p:stCondLst>
                                            <p:cond delay="0"/>
                                          </p:stCondLst>
                                        </p:cTn>
                                        <p:tgtEl>
                                          <p:spTgt spid="95240">
                                            <p:txEl>
                                              <p:pRg st="9" end="9"/>
                                            </p:txEl>
                                          </p:spTgt>
                                        </p:tgtEl>
                                        <p:attrNameLst>
                                          <p:attrName>style.visibility</p:attrName>
                                        </p:attrNameLst>
                                      </p:cBhvr>
                                      <p:to>
                                        <p:strVal val="visible"/>
                                      </p:to>
                                    </p:set>
                                    <p:anim calcmode="lin" valueType="num">
                                      <p:cBhvr>
                                        <p:cTn id="70" dur="1000" fill="hold"/>
                                        <p:tgtEl>
                                          <p:spTgt spid="95240">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95240">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95240">
                                            <p:txEl>
                                              <p:pRg st="9" end="9"/>
                                            </p:txEl>
                                          </p:spTgt>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95244"/>
                                        </p:tgtEl>
                                        <p:attrNameLst>
                                          <p:attrName>style.visibility</p:attrName>
                                        </p:attrNameLst>
                                      </p:cBhvr>
                                      <p:to>
                                        <p:strVal val="visible"/>
                                      </p:to>
                                    </p:set>
                                    <p:anim calcmode="lin" valueType="num">
                                      <p:cBhvr>
                                        <p:cTn id="75" dur="1000" fill="hold"/>
                                        <p:tgtEl>
                                          <p:spTgt spid="95244"/>
                                        </p:tgtEl>
                                        <p:attrNameLst>
                                          <p:attrName>ppt_w</p:attrName>
                                        </p:attrNameLst>
                                      </p:cBhvr>
                                      <p:tavLst>
                                        <p:tav tm="0">
                                          <p:val>
                                            <p:strVal val="#ppt_w*0.70"/>
                                          </p:val>
                                        </p:tav>
                                        <p:tav tm="100000">
                                          <p:val>
                                            <p:strVal val="#ppt_w"/>
                                          </p:val>
                                        </p:tav>
                                      </p:tavLst>
                                    </p:anim>
                                    <p:anim calcmode="lin" valueType="num">
                                      <p:cBhvr>
                                        <p:cTn id="76" dur="1000" fill="hold"/>
                                        <p:tgtEl>
                                          <p:spTgt spid="95244"/>
                                        </p:tgtEl>
                                        <p:attrNameLst>
                                          <p:attrName>ppt_h</p:attrName>
                                        </p:attrNameLst>
                                      </p:cBhvr>
                                      <p:tavLst>
                                        <p:tav tm="0">
                                          <p:val>
                                            <p:strVal val="#ppt_h"/>
                                          </p:val>
                                        </p:tav>
                                        <p:tav tm="100000">
                                          <p:val>
                                            <p:strVal val="#ppt_h"/>
                                          </p:val>
                                        </p:tav>
                                      </p:tavLst>
                                    </p:anim>
                                    <p:animEffect transition="in" filter="fade">
                                      <p:cBhvr>
                                        <p:cTn id="77" dur="1000"/>
                                        <p:tgtEl>
                                          <p:spTgt spid="95244"/>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95245"/>
                                        </p:tgtEl>
                                        <p:attrNameLst>
                                          <p:attrName>style.visibility</p:attrName>
                                        </p:attrNameLst>
                                      </p:cBhvr>
                                      <p:to>
                                        <p:strVal val="visible"/>
                                      </p:to>
                                    </p:set>
                                    <p:anim calcmode="lin" valueType="num">
                                      <p:cBhvr>
                                        <p:cTn id="80" dur="1000" fill="hold"/>
                                        <p:tgtEl>
                                          <p:spTgt spid="95245"/>
                                        </p:tgtEl>
                                        <p:attrNameLst>
                                          <p:attrName>ppt_w</p:attrName>
                                        </p:attrNameLst>
                                      </p:cBhvr>
                                      <p:tavLst>
                                        <p:tav tm="0">
                                          <p:val>
                                            <p:strVal val="#ppt_w*0.70"/>
                                          </p:val>
                                        </p:tav>
                                        <p:tav tm="100000">
                                          <p:val>
                                            <p:strVal val="#ppt_w"/>
                                          </p:val>
                                        </p:tav>
                                      </p:tavLst>
                                    </p:anim>
                                    <p:anim calcmode="lin" valueType="num">
                                      <p:cBhvr>
                                        <p:cTn id="81" dur="1000" fill="hold"/>
                                        <p:tgtEl>
                                          <p:spTgt spid="95245"/>
                                        </p:tgtEl>
                                        <p:attrNameLst>
                                          <p:attrName>ppt_h</p:attrName>
                                        </p:attrNameLst>
                                      </p:cBhvr>
                                      <p:tavLst>
                                        <p:tav tm="0">
                                          <p:val>
                                            <p:strVal val="#ppt_h"/>
                                          </p:val>
                                        </p:tav>
                                        <p:tav tm="100000">
                                          <p:val>
                                            <p:strVal val="#ppt_h"/>
                                          </p:val>
                                        </p:tav>
                                      </p:tavLst>
                                    </p:anim>
                                    <p:animEffect transition="in" filter="fade">
                                      <p:cBhvr>
                                        <p:cTn id="82" dur="1000"/>
                                        <p:tgtEl>
                                          <p:spTgt spid="9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P spid="95241" grpId="0" animBg="1"/>
      <p:bldP spid="95242" grpId="0" animBg="1"/>
      <p:bldP spid="95243" grpId="0" animBg="1"/>
      <p:bldP spid="95244" grpId="0" animBg="1"/>
      <p:bldP spid="952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212725" y="298450"/>
            <a:ext cx="1606550" cy="427038"/>
          </a:xfrm>
          <a:prstGeom prst="rect">
            <a:avLst/>
          </a:prstGeom>
          <a:noFill/>
          <a:ln w="9525">
            <a:noFill/>
            <a:miter lim="800000"/>
            <a:headEnd/>
            <a:tailEnd/>
          </a:ln>
        </p:spPr>
        <p:txBody>
          <a:bodyPr wrap="none">
            <a:spAutoFit/>
          </a:bodyPr>
          <a:lstStyle/>
          <a:p>
            <a:r>
              <a:rPr lang="en-US" b="1"/>
              <a:t>Filial Piety</a:t>
            </a:r>
          </a:p>
        </p:txBody>
      </p:sp>
      <p:sp>
        <p:nvSpPr>
          <p:cNvPr id="89093" name="Text Box 5"/>
          <p:cNvSpPr txBox="1">
            <a:spLocks noChangeArrowheads="1"/>
          </p:cNvSpPr>
          <p:nvPr/>
        </p:nvSpPr>
        <p:spPr bwMode="auto">
          <a:xfrm>
            <a:off x="228600" y="685800"/>
            <a:ext cx="8550275" cy="762000"/>
          </a:xfrm>
          <a:prstGeom prst="rect">
            <a:avLst/>
          </a:prstGeom>
          <a:noFill/>
          <a:ln w="9525">
            <a:noFill/>
            <a:miter lim="800000"/>
            <a:headEnd/>
            <a:tailEnd/>
          </a:ln>
        </p:spPr>
        <p:txBody>
          <a:bodyPr>
            <a:spAutoFit/>
          </a:bodyPr>
          <a:lstStyle/>
          <a:p>
            <a:r>
              <a:rPr lang="en-US"/>
              <a:t>Confucius taught that people should have Filial Piety, </a:t>
            </a:r>
            <a:r>
              <a:rPr lang="en-US" u="sng"/>
              <a:t>respect for your elders and superiors. </a:t>
            </a:r>
          </a:p>
        </p:txBody>
      </p:sp>
      <p:sp>
        <p:nvSpPr>
          <p:cNvPr id="89096" name="Text Box 8"/>
          <p:cNvSpPr txBox="1">
            <a:spLocks noChangeArrowheads="1"/>
          </p:cNvSpPr>
          <p:nvPr/>
        </p:nvSpPr>
        <p:spPr bwMode="auto">
          <a:xfrm>
            <a:off x="381000" y="1600200"/>
            <a:ext cx="8229600" cy="1096963"/>
          </a:xfrm>
          <a:prstGeom prst="rect">
            <a:avLst/>
          </a:prstGeom>
          <a:noFill/>
          <a:ln w="9525">
            <a:noFill/>
            <a:miter lim="800000"/>
            <a:headEnd/>
            <a:tailEnd/>
          </a:ln>
        </p:spPr>
        <p:txBody>
          <a:bodyPr>
            <a:spAutoFit/>
          </a:bodyPr>
          <a:lstStyle/>
          <a:p>
            <a:r>
              <a:rPr lang="en-US" u="sng"/>
              <a:t>Confucius taught that order in the university would only exist if people followed their role</a:t>
            </a:r>
            <a:r>
              <a:rPr lang="en-US"/>
              <a:t>. He established five key relationships which brought about an orderly society. </a:t>
            </a:r>
          </a:p>
        </p:txBody>
      </p:sp>
      <p:sp>
        <p:nvSpPr>
          <p:cNvPr id="89097" name="Text Box 9"/>
          <p:cNvSpPr txBox="1">
            <a:spLocks noChangeArrowheads="1"/>
          </p:cNvSpPr>
          <p:nvPr/>
        </p:nvSpPr>
        <p:spPr bwMode="auto">
          <a:xfrm>
            <a:off x="381000" y="3097213"/>
            <a:ext cx="6096000" cy="2970212"/>
          </a:xfrm>
          <a:prstGeom prst="rect">
            <a:avLst/>
          </a:prstGeom>
          <a:noFill/>
          <a:ln w="9525">
            <a:noFill/>
            <a:miter lim="800000"/>
            <a:headEnd/>
            <a:tailEnd/>
          </a:ln>
        </p:spPr>
        <p:txBody>
          <a:bodyPr>
            <a:spAutoFit/>
          </a:bodyPr>
          <a:lstStyle/>
          <a:p>
            <a:pPr>
              <a:lnSpc>
                <a:spcPct val="110000"/>
              </a:lnSpc>
            </a:pPr>
            <a:r>
              <a:rPr lang="en-US" u="sng"/>
              <a:t>Ruler to Subject</a:t>
            </a:r>
          </a:p>
          <a:p>
            <a:pPr>
              <a:lnSpc>
                <a:spcPct val="110000"/>
              </a:lnSpc>
            </a:pPr>
            <a:r>
              <a:rPr lang="en-US" u="sng"/>
              <a:t>Father to Son (Parent to Child)</a:t>
            </a:r>
          </a:p>
          <a:p>
            <a:pPr>
              <a:lnSpc>
                <a:spcPct val="110000"/>
              </a:lnSpc>
            </a:pPr>
            <a:r>
              <a:rPr lang="en-US" u="sng"/>
              <a:t>Husband to Wife</a:t>
            </a:r>
          </a:p>
          <a:p>
            <a:pPr>
              <a:lnSpc>
                <a:spcPct val="110000"/>
              </a:lnSpc>
            </a:pPr>
            <a:r>
              <a:rPr lang="en-US" u="sng"/>
              <a:t>Older Brother to Younger Brother</a:t>
            </a:r>
          </a:p>
          <a:p>
            <a:pPr>
              <a:lnSpc>
                <a:spcPct val="110000"/>
              </a:lnSpc>
            </a:pPr>
            <a:r>
              <a:rPr lang="en-US" u="sng"/>
              <a:t>Friend to Friend</a:t>
            </a:r>
          </a:p>
          <a:p>
            <a:endParaRPr lang="en-US" u="sng"/>
          </a:p>
          <a:p>
            <a:r>
              <a:rPr lang="en-US"/>
              <a:t>The </a:t>
            </a:r>
            <a:r>
              <a:rPr lang="en-US" u="sng"/>
              <a:t>only equal relationship was friend to friend.</a:t>
            </a:r>
            <a:r>
              <a:rPr lang="en-US"/>
              <a:t>  </a:t>
            </a:r>
          </a:p>
        </p:txBody>
      </p:sp>
      <p:pic>
        <p:nvPicPr>
          <p:cNvPr id="89099" name="Picture 11" descr="SF22738"/>
          <p:cNvPicPr>
            <a:picLocks noChangeAspect="1" noChangeArrowheads="1"/>
          </p:cNvPicPr>
          <p:nvPr/>
        </p:nvPicPr>
        <p:blipFill>
          <a:blip r:embed="rId2" cstate="print"/>
          <a:srcRect/>
          <a:stretch>
            <a:fillRect/>
          </a:stretch>
        </p:blipFill>
        <p:spPr bwMode="auto">
          <a:xfrm>
            <a:off x="6223000" y="2819400"/>
            <a:ext cx="2608263"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1000" fill="hold"/>
                                        <p:tgtEl>
                                          <p:spTgt spid="89092"/>
                                        </p:tgtEl>
                                        <p:attrNameLst>
                                          <p:attrName>ppt_w</p:attrName>
                                        </p:attrNameLst>
                                      </p:cBhvr>
                                      <p:tavLst>
                                        <p:tav tm="0">
                                          <p:val>
                                            <p:strVal val="#ppt_w*0.70"/>
                                          </p:val>
                                        </p:tav>
                                        <p:tav tm="100000">
                                          <p:val>
                                            <p:strVal val="#ppt_w"/>
                                          </p:val>
                                        </p:tav>
                                      </p:tavLst>
                                    </p:anim>
                                    <p:anim calcmode="lin" valueType="num">
                                      <p:cBhvr>
                                        <p:cTn id="8" dur="1000" fill="hold"/>
                                        <p:tgtEl>
                                          <p:spTgt spid="89092"/>
                                        </p:tgtEl>
                                        <p:attrNameLst>
                                          <p:attrName>ppt_h</p:attrName>
                                        </p:attrNameLst>
                                      </p:cBhvr>
                                      <p:tavLst>
                                        <p:tav tm="0">
                                          <p:val>
                                            <p:strVal val="#ppt_h"/>
                                          </p:val>
                                        </p:tav>
                                        <p:tav tm="100000">
                                          <p:val>
                                            <p:strVal val="#ppt_h"/>
                                          </p:val>
                                        </p:tav>
                                      </p:tavLst>
                                    </p:anim>
                                    <p:animEffect transition="in" filter="fade">
                                      <p:cBhvr>
                                        <p:cTn id="9" dur="1000"/>
                                        <p:tgtEl>
                                          <p:spTgt spid="8909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9093"/>
                                        </p:tgtEl>
                                        <p:attrNameLst>
                                          <p:attrName>style.visibility</p:attrName>
                                        </p:attrNameLst>
                                      </p:cBhvr>
                                      <p:to>
                                        <p:strVal val="visible"/>
                                      </p:to>
                                    </p:set>
                                    <p:anim calcmode="lin" valueType="num">
                                      <p:cBhvr>
                                        <p:cTn id="12" dur="1000" fill="hold"/>
                                        <p:tgtEl>
                                          <p:spTgt spid="89093"/>
                                        </p:tgtEl>
                                        <p:attrNameLst>
                                          <p:attrName>ppt_w</p:attrName>
                                        </p:attrNameLst>
                                      </p:cBhvr>
                                      <p:tavLst>
                                        <p:tav tm="0">
                                          <p:val>
                                            <p:strVal val="#ppt_w*0.70"/>
                                          </p:val>
                                        </p:tav>
                                        <p:tav tm="100000">
                                          <p:val>
                                            <p:strVal val="#ppt_w"/>
                                          </p:val>
                                        </p:tav>
                                      </p:tavLst>
                                    </p:anim>
                                    <p:anim calcmode="lin" valueType="num">
                                      <p:cBhvr>
                                        <p:cTn id="13" dur="1000" fill="hold"/>
                                        <p:tgtEl>
                                          <p:spTgt spid="89093"/>
                                        </p:tgtEl>
                                        <p:attrNameLst>
                                          <p:attrName>ppt_h</p:attrName>
                                        </p:attrNameLst>
                                      </p:cBhvr>
                                      <p:tavLst>
                                        <p:tav tm="0">
                                          <p:val>
                                            <p:strVal val="#ppt_h"/>
                                          </p:val>
                                        </p:tav>
                                        <p:tav tm="100000">
                                          <p:val>
                                            <p:strVal val="#ppt_h"/>
                                          </p:val>
                                        </p:tav>
                                      </p:tavLst>
                                    </p:anim>
                                    <p:animEffect transition="in" filter="fade">
                                      <p:cBhvr>
                                        <p:cTn id="14" dur="1000"/>
                                        <p:tgtEl>
                                          <p:spTgt spid="8909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9096"/>
                                        </p:tgtEl>
                                        <p:attrNameLst>
                                          <p:attrName>style.visibility</p:attrName>
                                        </p:attrNameLst>
                                      </p:cBhvr>
                                      <p:to>
                                        <p:strVal val="visible"/>
                                      </p:to>
                                    </p:set>
                                    <p:anim calcmode="lin" valueType="num">
                                      <p:cBhvr>
                                        <p:cTn id="17" dur="1000" fill="hold"/>
                                        <p:tgtEl>
                                          <p:spTgt spid="89096"/>
                                        </p:tgtEl>
                                        <p:attrNameLst>
                                          <p:attrName>ppt_w</p:attrName>
                                        </p:attrNameLst>
                                      </p:cBhvr>
                                      <p:tavLst>
                                        <p:tav tm="0">
                                          <p:val>
                                            <p:strVal val="#ppt_w*0.70"/>
                                          </p:val>
                                        </p:tav>
                                        <p:tav tm="100000">
                                          <p:val>
                                            <p:strVal val="#ppt_w"/>
                                          </p:val>
                                        </p:tav>
                                      </p:tavLst>
                                    </p:anim>
                                    <p:anim calcmode="lin" valueType="num">
                                      <p:cBhvr>
                                        <p:cTn id="18" dur="1000" fill="hold"/>
                                        <p:tgtEl>
                                          <p:spTgt spid="89096"/>
                                        </p:tgtEl>
                                        <p:attrNameLst>
                                          <p:attrName>ppt_h</p:attrName>
                                        </p:attrNameLst>
                                      </p:cBhvr>
                                      <p:tavLst>
                                        <p:tav tm="0">
                                          <p:val>
                                            <p:strVal val="#ppt_h"/>
                                          </p:val>
                                        </p:tav>
                                        <p:tav tm="100000">
                                          <p:val>
                                            <p:strVal val="#ppt_h"/>
                                          </p:val>
                                        </p:tav>
                                      </p:tavLst>
                                    </p:anim>
                                    <p:animEffect transition="in" filter="fade">
                                      <p:cBhvr>
                                        <p:cTn id="19" dur="1000"/>
                                        <p:tgtEl>
                                          <p:spTgt spid="8909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89097">
                                            <p:txEl>
                                              <p:pRg st="0" end="0"/>
                                            </p:txEl>
                                          </p:spTgt>
                                        </p:tgtEl>
                                        <p:attrNameLst>
                                          <p:attrName>style.visibility</p:attrName>
                                        </p:attrNameLst>
                                      </p:cBhvr>
                                      <p:to>
                                        <p:strVal val="visible"/>
                                      </p:to>
                                    </p:set>
                                    <p:anim calcmode="lin" valueType="num">
                                      <p:cBhvr>
                                        <p:cTn id="24" dur="1000" fill="hold"/>
                                        <p:tgtEl>
                                          <p:spTgt spid="89097">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89097">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8909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89097">
                                            <p:txEl>
                                              <p:pRg st="1" end="1"/>
                                            </p:txEl>
                                          </p:spTgt>
                                        </p:tgtEl>
                                        <p:attrNameLst>
                                          <p:attrName>style.visibility</p:attrName>
                                        </p:attrNameLst>
                                      </p:cBhvr>
                                      <p:to>
                                        <p:strVal val="visible"/>
                                      </p:to>
                                    </p:set>
                                    <p:anim calcmode="lin" valueType="num">
                                      <p:cBhvr>
                                        <p:cTn id="31" dur="1000" fill="hold"/>
                                        <p:tgtEl>
                                          <p:spTgt spid="89097">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89097">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8909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9097">
                                            <p:txEl>
                                              <p:pRg st="2" end="2"/>
                                            </p:txEl>
                                          </p:spTgt>
                                        </p:tgtEl>
                                        <p:attrNameLst>
                                          <p:attrName>style.visibility</p:attrName>
                                        </p:attrNameLst>
                                      </p:cBhvr>
                                      <p:to>
                                        <p:strVal val="visible"/>
                                      </p:to>
                                    </p:set>
                                    <p:anim calcmode="lin" valueType="num">
                                      <p:cBhvr>
                                        <p:cTn id="38" dur="1000" fill="hold"/>
                                        <p:tgtEl>
                                          <p:spTgt spid="89097">
                                            <p:txEl>
                                              <p:pRg st="2" end="2"/>
                                            </p:txEl>
                                          </p:spTgt>
                                        </p:tgtEl>
                                        <p:attrNameLst>
                                          <p:attrName>ppt_w</p:attrName>
                                        </p:attrNameLst>
                                      </p:cBhvr>
                                      <p:tavLst>
                                        <p:tav tm="0">
                                          <p:val>
                                            <p:strVal val="#ppt_w*0.70"/>
                                          </p:val>
                                        </p:tav>
                                        <p:tav tm="100000">
                                          <p:val>
                                            <p:strVal val="#ppt_w"/>
                                          </p:val>
                                        </p:tav>
                                      </p:tavLst>
                                    </p:anim>
                                    <p:anim calcmode="lin" valueType="num">
                                      <p:cBhvr>
                                        <p:cTn id="39" dur="1000" fill="hold"/>
                                        <p:tgtEl>
                                          <p:spTgt spid="89097">
                                            <p:txEl>
                                              <p:pRg st="2" end="2"/>
                                            </p:txEl>
                                          </p:spTgt>
                                        </p:tgtEl>
                                        <p:attrNameLst>
                                          <p:attrName>ppt_h</p:attrName>
                                        </p:attrNameLst>
                                      </p:cBhvr>
                                      <p:tavLst>
                                        <p:tav tm="0">
                                          <p:val>
                                            <p:strVal val="#ppt_h"/>
                                          </p:val>
                                        </p:tav>
                                        <p:tav tm="100000">
                                          <p:val>
                                            <p:strVal val="#ppt_h"/>
                                          </p:val>
                                        </p:tav>
                                      </p:tavLst>
                                    </p:anim>
                                    <p:animEffect transition="in" filter="fade">
                                      <p:cBhvr>
                                        <p:cTn id="40" dur="1000"/>
                                        <p:tgtEl>
                                          <p:spTgt spid="8909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89097">
                                            <p:txEl>
                                              <p:pRg st="3" end="3"/>
                                            </p:txEl>
                                          </p:spTgt>
                                        </p:tgtEl>
                                        <p:attrNameLst>
                                          <p:attrName>style.visibility</p:attrName>
                                        </p:attrNameLst>
                                      </p:cBhvr>
                                      <p:to>
                                        <p:strVal val="visible"/>
                                      </p:to>
                                    </p:set>
                                    <p:anim calcmode="lin" valueType="num">
                                      <p:cBhvr>
                                        <p:cTn id="45" dur="1000" fill="hold"/>
                                        <p:tgtEl>
                                          <p:spTgt spid="89097">
                                            <p:txEl>
                                              <p:pRg st="3" end="3"/>
                                            </p:txEl>
                                          </p:spTgt>
                                        </p:tgtEl>
                                        <p:attrNameLst>
                                          <p:attrName>ppt_w</p:attrName>
                                        </p:attrNameLst>
                                      </p:cBhvr>
                                      <p:tavLst>
                                        <p:tav tm="0">
                                          <p:val>
                                            <p:strVal val="#ppt_w*0.70"/>
                                          </p:val>
                                        </p:tav>
                                        <p:tav tm="100000">
                                          <p:val>
                                            <p:strVal val="#ppt_w"/>
                                          </p:val>
                                        </p:tav>
                                      </p:tavLst>
                                    </p:anim>
                                    <p:anim calcmode="lin" valueType="num">
                                      <p:cBhvr>
                                        <p:cTn id="46" dur="1000" fill="hold"/>
                                        <p:tgtEl>
                                          <p:spTgt spid="89097">
                                            <p:txEl>
                                              <p:pRg st="3" end="3"/>
                                            </p:txEl>
                                          </p:spTgt>
                                        </p:tgtEl>
                                        <p:attrNameLst>
                                          <p:attrName>ppt_h</p:attrName>
                                        </p:attrNameLst>
                                      </p:cBhvr>
                                      <p:tavLst>
                                        <p:tav tm="0">
                                          <p:val>
                                            <p:strVal val="#ppt_h"/>
                                          </p:val>
                                        </p:tav>
                                        <p:tav tm="100000">
                                          <p:val>
                                            <p:strVal val="#ppt_h"/>
                                          </p:val>
                                        </p:tav>
                                      </p:tavLst>
                                    </p:anim>
                                    <p:animEffect transition="in" filter="fade">
                                      <p:cBhvr>
                                        <p:cTn id="47" dur="1000"/>
                                        <p:tgtEl>
                                          <p:spTgt spid="8909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89097">
                                            <p:txEl>
                                              <p:pRg st="4" end="4"/>
                                            </p:txEl>
                                          </p:spTgt>
                                        </p:tgtEl>
                                        <p:attrNameLst>
                                          <p:attrName>style.visibility</p:attrName>
                                        </p:attrNameLst>
                                      </p:cBhvr>
                                      <p:to>
                                        <p:strVal val="visible"/>
                                      </p:to>
                                    </p:set>
                                    <p:anim calcmode="lin" valueType="num">
                                      <p:cBhvr>
                                        <p:cTn id="52" dur="1000" fill="hold"/>
                                        <p:tgtEl>
                                          <p:spTgt spid="89097">
                                            <p:txEl>
                                              <p:pRg st="4" end="4"/>
                                            </p:txEl>
                                          </p:spTgt>
                                        </p:tgtEl>
                                        <p:attrNameLst>
                                          <p:attrName>ppt_w</p:attrName>
                                        </p:attrNameLst>
                                      </p:cBhvr>
                                      <p:tavLst>
                                        <p:tav tm="0">
                                          <p:val>
                                            <p:strVal val="#ppt_w*0.70"/>
                                          </p:val>
                                        </p:tav>
                                        <p:tav tm="100000">
                                          <p:val>
                                            <p:strVal val="#ppt_w"/>
                                          </p:val>
                                        </p:tav>
                                      </p:tavLst>
                                    </p:anim>
                                    <p:anim calcmode="lin" valueType="num">
                                      <p:cBhvr>
                                        <p:cTn id="53" dur="1000" fill="hold"/>
                                        <p:tgtEl>
                                          <p:spTgt spid="89097">
                                            <p:txEl>
                                              <p:pRg st="4" end="4"/>
                                            </p:txEl>
                                          </p:spTgt>
                                        </p:tgtEl>
                                        <p:attrNameLst>
                                          <p:attrName>ppt_h</p:attrName>
                                        </p:attrNameLst>
                                      </p:cBhvr>
                                      <p:tavLst>
                                        <p:tav tm="0">
                                          <p:val>
                                            <p:strVal val="#ppt_h"/>
                                          </p:val>
                                        </p:tav>
                                        <p:tav tm="100000">
                                          <p:val>
                                            <p:strVal val="#ppt_h"/>
                                          </p:val>
                                        </p:tav>
                                      </p:tavLst>
                                    </p:anim>
                                    <p:animEffect transition="in" filter="fade">
                                      <p:cBhvr>
                                        <p:cTn id="54" dur="1000"/>
                                        <p:tgtEl>
                                          <p:spTgt spid="89097">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89097">
                                            <p:txEl>
                                              <p:pRg st="6" end="6"/>
                                            </p:txEl>
                                          </p:spTgt>
                                        </p:tgtEl>
                                        <p:attrNameLst>
                                          <p:attrName>style.visibility</p:attrName>
                                        </p:attrNameLst>
                                      </p:cBhvr>
                                      <p:to>
                                        <p:strVal val="visible"/>
                                      </p:to>
                                    </p:set>
                                    <p:anim calcmode="lin" valueType="num">
                                      <p:cBhvr>
                                        <p:cTn id="59" dur="1000" fill="hold"/>
                                        <p:tgtEl>
                                          <p:spTgt spid="89097">
                                            <p:txEl>
                                              <p:pRg st="6" end="6"/>
                                            </p:txEl>
                                          </p:spTgt>
                                        </p:tgtEl>
                                        <p:attrNameLst>
                                          <p:attrName>ppt_w</p:attrName>
                                        </p:attrNameLst>
                                      </p:cBhvr>
                                      <p:tavLst>
                                        <p:tav tm="0">
                                          <p:val>
                                            <p:strVal val="#ppt_w*0.70"/>
                                          </p:val>
                                        </p:tav>
                                        <p:tav tm="100000">
                                          <p:val>
                                            <p:strVal val="#ppt_w"/>
                                          </p:val>
                                        </p:tav>
                                      </p:tavLst>
                                    </p:anim>
                                    <p:anim calcmode="lin" valueType="num">
                                      <p:cBhvr>
                                        <p:cTn id="60" dur="1000" fill="hold"/>
                                        <p:tgtEl>
                                          <p:spTgt spid="89097">
                                            <p:txEl>
                                              <p:pRg st="6" end="6"/>
                                            </p:txEl>
                                          </p:spTgt>
                                        </p:tgtEl>
                                        <p:attrNameLst>
                                          <p:attrName>ppt_h</p:attrName>
                                        </p:attrNameLst>
                                      </p:cBhvr>
                                      <p:tavLst>
                                        <p:tav tm="0">
                                          <p:val>
                                            <p:strVal val="#ppt_h"/>
                                          </p:val>
                                        </p:tav>
                                        <p:tav tm="100000">
                                          <p:val>
                                            <p:strVal val="#ppt_h"/>
                                          </p:val>
                                        </p:tav>
                                      </p:tavLst>
                                    </p:anim>
                                    <p:animEffect transition="in" filter="fade">
                                      <p:cBhvr>
                                        <p:cTn id="61" dur="1000"/>
                                        <p:tgtEl>
                                          <p:spTgt spid="89097">
                                            <p:txEl>
                                              <p:pRg st="6" end="6"/>
                                            </p:txEl>
                                          </p:spTgt>
                                        </p:tgtEl>
                                      </p:cBhvr>
                                    </p:animEffect>
                                  </p:childTnLst>
                                </p:cTn>
                              </p:par>
                              <p:par>
                                <p:cTn id="62" presetID="55" presetClass="entr" presetSubtype="0" fill="hold" nodeType="withEffect">
                                  <p:stCondLst>
                                    <p:cond delay="0"/>
                                  </p:stCondLst>
                                  <p:childTnLst>
                                    <p:set>
                                      <p:cBhvr>
                                        <p:cTn id="63" dur="1" fill="hold">
                                          <p:stCondLst>
                                            <p:cond delay="0"/>
                                          </p:stCondLst>
                                        </p:cTn>
                                        <p:tgtEl>
                                          <p:spTgt spid="89099"/>
                                        </p:tgtEl>
                                        <p:attrNameLst>
                                          <p:attrName>style.visibility</p:attrName>
                                        </p:attrNameLst>
                                      </p:cBhvr>
                                      <p:to>
                                        <p:strVal val="visible"/>
                                      </p:to>
                                    </p:set>
                                    <p:anim calcmode="lin" valueType="num">
                                      <p:cBhvr>
                                        <p:cTn id="64" dur="1000" fill="hold"/>
                                        <p:tgtEl>
                                          <p:spTgt spid="89099"/>
                                        </p:tgtEl>
                                        <p:attrNameLst>
                                          <p:attrName>ppt_w</p:attrName>
                                        </p:attrNameLst>
                                      </p:cBhvr>
                                      <p:tavLst>
                                        <p:tav tm="0">
                                          <p:val>
                                            <p:strVal val="#ppt_w*0.70"/>
                                          </p:val>
                                        </p:tav>
                                        <p:tav tm="100000">
                                          <p:val>
                                            <p:strVal val="#ppt_w"/>
                                          </p:val>
                                        </p:tav>
                                      </p:tavLst>
                                    </p:anim>
                                    <p:anim calcmode="lin" valueType="num">
                                      <p:cBhvr>
                                        <p:cTn id="65" dur="1000" fill="hold"/>
                                        <p:tgtEl>
                                          <p:spTgt spid="89099"/>
                                        </p:tgtEl>
                                        <p:attrNameLst>
                                          <p:attrName>ppt_h</p:attrName>
                                        </p:attrNameLst>
                                      </p:cBhvr>
                                      <p:tavLst>
                                        <p:tav tm="0">
                                          <p:val>
                                            <p:strVal val="#ppt_h"/>
                                          </p:val>
                                        </p:tav>
                                        <p:tav tm="100000">
                                          <p:val>
                                            <p:strVal val="#ppt_h"/>
                                          </p:val>
                                        </p:tav>
                                      </p:tavLst>
                                    </p:anim>
                                    <p:animEffect transition="in" filter="fade">
                                      <p:cBhvr>
                                        <p:cTn id="66" dur="1000"/>
                                        <p:tgtEl>
                                          <p:spTgt spid="89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p:bldP spid="89096" grpId="0"/>
      <p:bldP spid="8909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228600" y="106363"/>
            <a:ext cx="8686800" cy="6686550"/>
          </a:xfrm>
          <a:prstGeom prst="rect">
            <a:avLst/>
          </a:prstGeom>
          <a:noFill/>
          <a:ln w="9525">
            <a:noFill/>
            <a:miter lim="800000"/>
            <a:headEnd/>
            <a:tailEnd/>
          </a:ln>
        </p:spPr>
        <p:txBody>
          <a:bodyPr anchor="ctr">
            <a:spAutoFit/>
          </a:bodyPr>
          <a:lstStyle/>
          <a:p>
            <a:pPr algn="ctr">
              <a:lnSpc>
                <a:spcPct val="160000"/>
              </a:lnSpc>
            </a:pPr>
            <a:r>
              <a:rPr lang="en-US" sz="2600" b="1"/>
              <a:t>Specific duties were prescribed to each of the participants in these sets of relationships. Such duties were also extended to the dead, where the living stood as sons to their deceased family. This led to the veneration of ancestors.</a:t>
            </a:r>
          </a:p>
          <a:p>
            <a:pPr algn="ctr">
              <a:lnSpc>
                <a:spcPct val="160000"/>
              </a:lnSpc>
            </a:pPr>
            <a:r>
              <a:rPr lang="en-US" sz="2600" b="1"/>
              <a:t>In time, filial piety was also built into the Chinese legal system: a criminal would be punished more harshly if the culprit had committed the crime against a parent, while fathers exercised enormous power over their children. </a:t>
            </a:r>
          </a:p>
          <a:p>
            <a:pPr algn="ctr">
              <a:lnSpc>
                <a:spcPct val="160000"/>
              </a:lnSpc>
            </a:pPr>
            <a:endParaRPr lang="en-US" sz="1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p:cTn id="7" dur="1000" fill="hold"/>
                                        <p:tgtEl>
                                          <p:spTgt spid="90116"/>
                                        </p:tgtEl>
                                        <p:attrNameLst>
                                          <p:attrName>ppt_w</p:attrName>
                                        </p:attrNameLst>
                                      </p:cBhvr>
                                      <p:tavLst>
                                        <p:tav tm="0">
                                          <p:val>
                                            <p:strVal val="#ppt_w*0.70"/>
                                          </p:val>
                                        </p:tav>
                                        <p:tav tm="100000">
                                          <p:val>
                                            <p:strVal val="#ppt_w"/>
                                          </p:val>
                                        </p:tav>
                                      </p:tavLst>
                                    </p:anim>
                                    <p:anim calcmode="lin" valueType="num">
                                      <p:cBhvr>
                                        <p:cTn id="8" dur="1000" fill="hold"/>
                                        <p:tgtEl>
                                          <p:spTgt spid="90116"/>
                                        </p:tgtEl>
                                        <p:attrNameLst>
                                          <p:attrName>ppt_h</p:attrName>
                                        </p:attrNameLst>
                                      </p:cBhvr>
                                      <p:tavLst>
                                        <p:tav tm="0">
                                          <p:val>
                                            <p:strVal val="#ppt_h"/>
                                          </p:val>
                                        </p:tav>
                                        <p:tav tm="100000">
                                          <p:val>
                                            <p:strVal val="#ppt_h"/>
                                          </p:val>
                                        </p:tav>
                                      </p:tavLst>
                                    </p:anim>
                                    <p:animEffect transition="in" filter="fade">
                                      <p:cBhvr>
                                        <p:cTn id="9" dur="10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304800" y="304800"/>
            <a:ext cx="2373313" cy="427038"/>
          </a:xfrm>
          <a:prstGeom prst="rect">
            <a:avLst/>
          </a:prstGeom>
          <a:noFill/>
          <a:ln w="9525">
            <a:noFill/>
            <a:miter lim="800000"/>
            <a:headEnd/>
            <a:tailEnd/>
          </a:ln>
        </p:spPr>
        <p:txBody>
          <a:bodyPr wrap="none">
            <a:spAutoFit/>
          </a:bodyPr>
          <a:lstStyle/>
          <a:p>
            <a:r>
              <a:rPr lang="en-US" b="1"/>
              <a:t>Daoism (Taoism)</a:t>
            </a:r>
          </a:p>
        </p:txBody>
      </p:sp>
      <p:sp>
        <p:nvSpPr>
          <p:cNvPr id="91143" name="Text Box 7"/>
          <p:cNvSpPr txBox="1">
            <a:spLocks noChangeArrowheads="1"/>
          </p:cNvSpPr>
          <p:nvPr/>
        </p:nvSpPr>
        <p:spPr bwMode="auto">
          <a:xfrm>
            <a:off x="228600" y="914400"/>
            <a:ext cx="6096000" cy="1431925"/>
          </a:xfrm>
          <a:prstGeom prst="rect">
            <a:avLst/>
          </a:prstGeom>
          <a:noFill/>
          <a:ln w="9525">
            <a:noFill/>
            <a:miter lim="800000"/>
            <a:headEnd/>
            <a:tailEnd/>
          </a:ln>
        </p:spPr>
        <p:txBody>
          <a:bodyPr>
            <a:spAutoFit/>
          </a:bodyPr>
          <a:lstStyle/>
          <a:p>
            <a:r>
              <a:rPr lang="en-US" b="1"/>
              <a:t>Founded by</a:t>
            </a:r>
            <a:r>
              <a:rPr lang="en-US"/>
              <a:t> </a:t>
            </a:r>
            <a:r>
              <a:rPr lang="en-US" u="sng"/>
              <a:t>Laozi, the “Old Master”</a:t>
            </a:r>
          </a:p>
          <a:p>
            <a:r>
              <a:rPr lang="en-US"/>
              <a:t>It was said that he lived without leaving any traces.</a:t>
            </a:r>
            <a:r>
              <a:rPr lang="en-US" u="sng"/>
              <a:t> </a:t>
            </a:r>
          </a:p>
          <a:p>
            <a:endParaRPr lang="en-US" u="sng"/>
          </a:p>
        </p:txBody>
      </p:sp>
      <p:pic>
        <p:nvPicPr>
          <p:cNvPr id="91145" name="Picture 9" descr="Image:Lao zi.PNG"/>
          <p:cNvPicPr>
            <a:picLocks noChangeAspect="1" noChangeArrowheads="1"/>
          </p:cNvPicPr>
          <p:nvPr/>
        </p:nvPicPr>
        <p:blipFill>
          <a:blip r:embed="rId2" cstate="print"/>
          <a:srcRect/>
          <a:stretch>
            <a:fillRect/>
          </a:stretch>
        </p:blipFill>
        <p:spPr bwMode="auto">
          <a:xfrm>
            <a:off x="6899275" y="152400"/>
            <a:ext cx="2016125" cy="2743200"/>
          </a:xfrm>
          <a:prstGeom prst="rect">
            <a:avLst/>
          </a:prstGeom>
          <a:noFill/>
          <a:ln w="9525">
            <a:noFill/>
            <a:miter lim="800000"/>
            <a:headEnd/>
            <a:tailEnd/>
          </a:ln>
        </p:spPr>
      </p:pic>
      <p:sp>
        <p:nvSpPr>
          <p:cNvPr id="91146" name="Text Box 10"/>
          <p:cNvSpPr txBox="1">
            <a:spLocks noChangeArrowheads="1"/>
          </p:cNvSpPr>
          <p:nvPr/>
        </p:nvSpPr>
        <p:spPr bwMode="auto">
          <a:xfrm>
            <a:off x="365125" y="2127250"/>
            <a:ext cx="3489325" cy="427038"/>
          </a:xfrm>
          <a:prstGeom prst="rect">
            <a:avLst/>
          </a:prstGeom>
          <a:noFill/>
          <a:ln w="9525">
            <a:noFill/>
            <a:miter lim="800000"/>
            <a:headEnd/>
            <a:tailEnd/>
          </a:ln>
        </p:spPr>
        <p:txBody>
          <a:bodyPr wrap="none">
            <a:spAutoFit/>
          </a:bodyPr>
          <a:lstStyle/>
          <a:p>
            <a:r>
              <a:rPr lang="en-US" b="1"/>
              <a:t>Holy Text</a:t>
            </a:r>
            <a:r>
              <a:rPr lang="en-US"/>
              <a:t>: </a:t>
            </a:r>
            <a:r>
              <a:rPr lang="en-US" i="1" u="sng"/>
              <a:t>Tao Te Ching</a:t>
            </a:r>
            <a:r>
              <a:rPr lang="en-US"/>
              <a:t> </a:t>
            </a:r>
          </a:p>
        </p:txBody>
      </p:sp>
      <p:sp>
        <p:nvSpPr>
          <p:cNvPr id="91147" name="Text Box 11"/>
          <p:cNvSpPr txBox="1">
            <a:spLocks noChangeArrowheads="1"/>
          </p:cNvSpPr>
          <p:nvPr/>
        </p:nvSpPr>
        <p:spPr bwMode="auto">
          <a:xfrm>
            <a:off x="228600" y="2743200"/>
            <a:ext cx="8702675" cy="2101850"/>
          </a:xfrm>
          <a:prstGeom prst="rect">
            <a:avLst/>
          </a:prstGeom>
          <a:noFill/>
          <a:ln w="9525">
            <a:noFill/>
            <a:miter lim="800000"/>
            <a:headEnd/>
            <a:tailEnd/>
          </a:ln>
        </p:spPr>
        <p:txBody>
          <a:bodyPr>
            <a:spAutoFit/>
          </a:bodyPr>
          <a:lstStyle/>
          <a:p>
            <a:r>
              <a:rPr lang="en-US" b="1"/>
              <a:t>Way of Life</a:t>
            </a:r>
          </a:p>
          <a:p>
            <a:r>
              <a:rPr lang="en-US"/>
              <a:t>He believed a person's conduct should be </a:t>
            </a:r>
            <a:r>
              <a:rPr lang="en-US" u="sng"/>
              <a:t>governed by instinct</a:t>
            </a:r>
            <a:r>
              <a:rPr lang="en-US"/>
              <a:t> and conscience. He believed "simplicity" to be the key to truth and freedom. Lao Tzu encouraged his followers to observe, and seek to </a:t>
            </a:r>
            <a:r>
              <a:rPr lang="en-US" u="sng"/>
              <a:t>understand the laws of nature</a:t>
            </a:r>
            <a:r>
              <a:rPr lang="en-US"/>
              <a:t>; to develop intuition and build up personal power; and to wield power with love, not force. </a:t>
            </a:r>
          </a:p>
        </p:txBody>
      </p:sp>
      <p:sp>
        <p:nvSpPr>
          <p:cNvPr id="91148" name="Text Box 12"/>
          <p:cNvSpPr txBox="1">
            <a:spLocks noChangeArrowheads="1"/>
          </p:cNvSpPr>
          <p:nvPr/>
        </p:nvSpPr>
        <p:spPr bwMode="auto">
          <a:xfrm>
            <a:off x="228600" y="5029200"/>
            <a:ext cx="5986463" cy="1096963"/>
          </a:xfrm>
          <a:prstGeom prst="rect">
            <a:avLst/>
          </a:prstGeom>
          <a:noFill/>
          <a:ln w="9525">
            <a:noFill/>
            <a:miter lim="800000"/>
            <a:headEnd/>
            <a:tailEnd/>
          </a:ln>
        </p:spPr>
        <p:txBody>
          <a:bodyPr wrap="none">
            <a:spAutoFit/>
          </a:bodyPr>
          <a:lstStyle/>
          <a:p>
            <a:r>
              <a:rPr lang="en-US" b="1"/>
              <a:t>View of Government</a:t>
            </a:r>
          </a:p>
          <a:p>
            <a:r>
              <a:rPr lang="en-US" u="sng"/>
              <a:t>Daoism views government as being unnatural</a:t>
            </a:r>
            <a:r>
              <a:rPr lang="en-US"/>
              <a:t>.</a:t>
            </a:r>
          </a:p>
          <a:p>
            <a:endParaRPr lang="en-US"/>
          </a:p>
        </p:txBody>
      </p:sp>
      <p:sp>
        <p:nvSpPr>
          <p:cNvPr id="91149" name="Text Box 13"/>
          <p:cNvSpPr txBox="1">
            <a:spLocks noChangeArrowheads="1"/>
          </p:cNvSpPr>
          <p:nvPr/>
        </p:nvSpPr>
        <p:spPr bwMode="auto">
          <a:xfrm>
            <a:off x="212725" y="5943600"/>
            <a:ext cx="8702675" cy="641350"/>
          </a:xfrm>
          <a:prstGeom prst="rect">
            <a:avLst/>
          </a:prstGeom>
          <a:noFill/>
          <a:ln w="9525">
            <a:noFill/>
            <a:miter lim="800000"/>
            <a:headEnd/>
            <a:tailEnd/>
          </a:ln>
        </p:spPr>
        <p:txBody>
          <a:bodyPr>
            <a:spAutoFit/>
          </a:bodyPr>
          <a:lstStyle/>
          <a:p>
            <a:pPr algn="ctr"/>
            <a:r>
              <a:rPr lang="en-US" sz="1800" b="1">
                <a:solidFill>
                  <a:schemeClr val="accent2"/>
                </a:solidFill>
              </a:rPr>
              <a:t>“The universe is sacred, You cannot improve it. If you try to change it, you will ruin it. If you try to hold it, you will lose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p:cTn id="7" dur="1000" fill="hold"/>
                                        <p:tgtEl>
                                          <p:spTgt spid="91140"/>
                                        </p:tgtEl>
                                        <p:attrNameLst>
                                          <p:attrName>ppt_w</p:attrName>
                                        </p:attrNameLst>
                                      </p:cBhvr>
                                      <p:tavLst>
                                        <p:tav tm="0">
                                          <p:val>
                                            <p:strVal val="#ppt_w*0.70"/>
                                          </p:val>
                                        </p:tav>
                                        <p:tav tm="100000">
                                          <p:val>
                                            <p:strVal val="#ppt_w"/>
                                          </p:val>
                                        </p:tav>
                                      </p:tavLst>
                                    </p:anim>
                                    <p:anim calcmode="lin" valueType="num">
                                      <p:cBhvr>
                                        <p:cTn id="8" dur="1000" fill="hold"/>
                                        <p:tgtEl>
                                          <p:spTgt spid="91140"/>
                                        </p:tgtEl>
                                        <p:attrNameLst>
                                          <p:attrName>ppt_h</p:attrName>
                                        </p:attrNameLst>
                                      </p:cBhvr>
                                      <p:tavLst>
                                        <p:tav tm="0">
                                          <p:val>
                                            <p:strVal val="#ppt_h"/>
                                          </p:val>
                                        </p:tav>
                                        <p:tav tm="100000">
                                          <p:val>
                                            <p:strVal val="#ppt_h"/>
                                          </p:val>
                                        </p:tav>
                                      </p:tavLst>
                                    </p:anim>
                                    <p:animEffect transition="in" filter="fade">
                                      <p:cBhvr>
                                        <p:cTn id="9" dur="1000"/>
                                        <p:tgtEl>
                                          <p:spTgt spid="9114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1143"/>
                                        </p:tgtEl>
                                        <p:attrNameLst>
                                          <p:attrName>style.visibility</p:attrName>
                                        </p:attrNameLst>
                                      </p:cBhvr>
                                      <p:to>
                                        <p:strVal val="visible"/>
                                      </p:to>
                                    </p:set>
                                    <p:anim calcmode="lin" valueType="num">
                                      <p:cBhvr>
                                        <p:cTn id="12" dur="1000" fill="hold"/>
                                        <p:tgtEl>
                                          <p:spTgt spid="91143"/>
                                        </p:tgtEl>
                                        <p:attrNameLst>
                                          <p:attrName>ppt_w</p:attrName>
                                        </p:attrNameLst>
                                      </p:cBhvr>
                                      <p:tavLst>
                                        <p:tav tm="0">
                                          <p:val>
                                            <p:strVal val="#ppt_w*0.70"/>
                                          </p:val>
                                        </p:tav>
                                        <p:tav tm="100000">
                                          <p:val>
                                            <p:strVal val="#ppt_w"/>
                                          </p:val>
                                        </p:tav>
                                      </p:tavLst>
                                    </p:anim>
                                    <p:anim calcmode="lin" valueType="num">
                                      <p:cBhvr>
                                        <p:cTn id="13" dur="1000" fill="hold"/>
                                        <p:tgtEl>
                                          <p:spTgt spid="91143"/>
                                        </p:tgtEl>
                                        <p:attrNameLst>
                                          <p:attrName>ppt_h</p:attrName>
                                        </p:attrNameLst>
                                      </p:cBhvr>
                                      <p:tavLst>
                                        <p:tav tm="0">
                                          <p:val>
                                            <p:strVal val="#ppt_h"/>
                                          </p:val>
                                        </p:tav>
                                        <p:tav tm="100000">
                                          <p:val>
                                            <p:strVal val="#ppt_h"/>
                                          </p:val>
                                        </p:tav>
                                      </p:tavLst>
                                    </p:anim>
                                    <p:animEffect transition="in" filter="fade">
                                      <p:cBhvr>
                                        <p:cTn id="14" dur="1000"/>
                                        <p:tgtEl>
                                          <p:spTgt spid="91143"/>
                                        </p:tgtEl>
                                      </p:cBhvr>
                                    </p:animEffect>
                                  </p:childTnLst>
                                </p:cTn>
                              </p:par>
                              <p:par>
                                <p:cTn id="15" presetID="55" presetClass="entr" presetSubtype="0" fill="hold" nodeType="withEffect">
                                  <p:stCondLst>
                                    <p:cond delay="0"/>
                                  </p:stCondLst>
                                  <p:childTnLst>
                                    <p:set>
                                      <p:cBhvr>
                                        <p:cTn id="16" dur="1" fill="hold">
                                          <p:stCondLst>
                                            <p:cond delay="0"/>
                                          </p:stCondLst>
                                        </p:cTn>
                                        <p:tgtEl>
                                          <p:spTgt spid="91145"/>
                                        </p:tgtEl>
                                        <p:attrNameLst>
                                          <p:attrName>style.visibility</p:attrName>
                                        </p:attrNameLst>
                                      </p:cBhvr>
                                      <p:to>
                                        <p:strVal val="visible"/>
                                      </p:to>
                                    </p:set>
                                    <p:anim calcmode="lin" valueType="num">
                                      <p:cBhvr>
                                        <p:cTn id="17" dur="1000" fill="hold"/>
                                        <p:tgtEl>
                                          <p:spTgt spid="91145"/>
                                        </p:tgtEl>
                                        <p:attrNameLst>
                                          <p:attrName>ppt_w</p:attrName>
                                        </p:attrNameLst>
                                      </p:cBhvr>
                                      <p:tavLst>
                                        <p:tav tm="0">
                                          <p:val>
                                            <p:strVal val="#ppt_w*0.70"/>
                                          </p:val>
                                        </p:tav>
                                        <p:tav tm="100000">
                                          <p:val>
                                            <p:strVal val="#ppt_w"/>
                                          </p:val>
                                        </p:tav>
                                      </p:tavLst>
                                    </p:anim>
                                    <p:anim calcmode="lin" valueType="num">
                                      <p:cBhvr>
                                        <p:cTn id="18" dur="1000" fill="hold"/>
                                        <p:tgtEl>
                                          <p:spTgt spid="91145"/>
                                        </p:tgtEl>
                                        <p:attrNameLst>
                                          <p:attrName>ppt_h</p:attrName>
                                        </p:attrNameLst>
                                      </p:cBhvr>
                                      <p:tavLst>
                                        <p:tav tm="0">
                                          <p:val>
                                            <p:strVal val="#ppt_h"/>
                                          </p:val>
                                        </p:tav>
                                        <p:tav tm="100000">
                                          <p:val>
                                            <p:strVal val="#ppt_h"/>
                                          </p:val>
                                        </p:tav>
                                      </p:tavLst>
                                    </p:anim>
                                    <p:animEffect transition="in" filter="fade">
                                      <p:cBhvr>
                                        <p:cTn id="19" dur="1000"/>
                                        <p:tgtEl>
                                          <p:spTgt spid="9114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1146"/>
                                        </p:tgtEl>
                                        <p:attrNameLst>
                                          <p:attrName>style.visibility</p:attrName>
                                        </p:attrNameLst>
                                      </p:cBhvr>
                                      <p:to>
                                        <p:strVal val="visible"/>
                                      </p:to>
                                    </p:set>
                                    <p:anim calcmode="lin" valueType="num">
                                      <p:cBhvr>
                                        <p:cTn id="24" dur="1000" fill="hold"/>
                                        <p:tgtEl>
                                          <p:spTgt spid="91146"/>
                                        </p:tgtEl>
                                        <p:attrNameLst>
                                          <p:attrName>ppt_w</p:attrName>
                                        </p:attrNameLst>
                                      </p:cBhvr>
                                      <p:tavLst>
                                        <p:tav tm="0">
                                          <p:val>
                                            <p:strVal val="#ppt_w*0.70"/>
                                          </p:val>
                                        </p:tav>
                                        <p:tav tm="100000">
                                          <p:val>
                                            <p:strVal val="#ppt_w"/>
                                          </p:val>
                                        </p:tav>
                                      </p:tavLst>
                                    </p:anim>
                                    <p:anim calcmode="lin" valueType="num">
                                      <p:cBhvr>
                                        <p:cTn id="25" dur="1000" fill="hold"/>
                                        <p:tgtEl>
                                          <p:spTgt spid="91146"/>
                                        </p:tgtEl>
                                        <p:attrNameLst>
                                          <p:attrName>ppt_h</p:attrName>
                                        </p:attrNameLst>
                                      </p:cBhvr>
                                      <p:tavLst>
                                        <p:tav tm="0">
                                          <p:val>
                                            <p:strVal val="#ppt_h"/>
                                          </p:val>
                                        </p:tav>
                                        <p:tav tm="100000">
                                          <p:val>
                                            <p:strVal val="#ppt_h"/>
                                          </p:val>
                                        </p:tav>
                                      </p:tavLst>
                                    </p:anim>
                                    <p:animEffect transition="in" filter="fade">
                                      <p:cBhvr>
                                        <p:cTn id="26" dur="1000"/>
                                        <p:tgtEl>
                                          <p:spTgt spid="91146"/>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91147"/>
                                        </p:tgtEl>
                                        <p:attrNameLst>
                                          <p:attrName>style.visibility</p:attrName>
                                        </p:attrNameLst>
                                      </p:cBhvr>
                                      <p:to>
                                        <p:strVal val="visible"/>
                                      </p:to>
                                    </p:set>
                                    <p:anim calcmode="lin" valueType="num">
                                      <p:cBhvr>
                                        <p:cTn id="31" dur="1000" fill="hold"/>
                                        <p:tgtEl>
                                          <p:spTgt spid="91147"/>
                                        </p:tgtEl>
                                        <p:attrNameLst>
                                          <p:attrName>ppt_w</p:attrName>
                                        </p:attrNameLst>
                                      </p:cBhvr>
                                      <p:tavLst>
                                        <p:tav tm="0">
                                          <p:val>
                                            <p:strVal val="#ppt_w*0.70"/>
                                          </p:val>
                                        </p:tav>
                                        <p:tav tm="100000">
                                          <p:val>
                                            <p:strVal val="#ppt_w"/>
                                          </p:val>
                                        </p:tav>
                                      </p:tavLst>
                                    </p:anim>
                                    <p:anim calcmode="lin" valueType="num">
                                      <p:cBhvr>
                                        <p:cTn id="32" dur="1000" fill="hold"/>
                                        <p:tgtEl>
                                          <p:spTgt spid="91147"/>
                                        </p:tgtEl>
                                        <p:attrNameLst>
                                          <p:attrName>ppt_h</p:attrName>
                                        </p:attrNameLst>
                                      </p:cBhvr>
                                      <p:tavLst>
                                        <p:tav tm="0">
                                          <p:val>
                                            <p:strVal val="#ppt_h"/>
                                          </p:val>
                                        </p:tav>
                                        <p:tav tm="100000">
                                          <p:val>
                                            <p:strVal val="#ppt_h"/>
                                          </p:val>
                                        </p:tav>
                                      </p:tavLst>
                                    </p:anim>
                                    <p:animEffect transition="in" filter="fade">
                                      <p:cBhvr>
                                        <p:cTn id="33" dur="1000"/>
                                        <p:tgtEl>
                                          <p:spTgt spid="91147"/>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91148"/>
                                        </p:tgtEl>
                                        <p:attrNameLst>
                                          <p:attrName>style.visibility</p:attrName>
                                        </p:attrNameLst>
                                      </p:cBhvr>
                                      <p:to>
                                        <p:strVal val="visible"/>
                                      </p:to>
                                    </p:set>
                                    <p:anim calcmode="lin" valueType="num">
                                      <p:cBhvr>
                                        <p:cTn id="38" dur="1000" fill="hold"/>
                                        <p:tgtEl>
                                          <p:spTgt spid="91148"/>
                                        </p:tgtEl>
                                        <p:attrNameLst>
                                          <p:attrName>ppt_w</p:attrName>
                                        </p:attrNameLst>
                                      </p:cBhvr>
                                      <p:tavLst>
                                        <p:tav tm="0">
                                          <p:val>
                                            <p:strVal val="#ppt_w*0.70"/>
                                          </p:val>
                                        </p:tav>
                                        <p:tav tm="100000">
                                          <p:val>
                                            <p:strVal val="#ppt_w"/>
                                          </p:val>
                                        </p:tav>
                                      </p:tavLst>
                                    </p:anim>
                                    <p:anim calcmode="lin" valueType="num">
                                      <p:cBhvr>
                                        <p:cTn id="39" dur="1000" fill="hold"/>
                                        <p:tgtEl>
                                          <p:spTgt spid="91148"/>
                                        </p:tgtEl>
                                        <p:attrNameLst>
                                          <p:attrName>ppt_h</p:attrName>
                                        </p:attrNameLst>
                                      </p:cBhvr>
                                      <p:tavLst>
                                        <p:tav tm="0">
                                          <p:val>
                                            <p:strVal val="#ppt_h"/>
                                          </p:val>
                                        </p:tav>
                                        <p:tav tm="100000">
                                          <p:val>
                                            <p:strVal val="#ppt_h"/>
                                          </p:val>
                                        </p:tav>
                                      </p:tavLst>
                                    </p:anim>
                                    <p:animEffect transition="in" filter="fade">
                                      <p:cBhvr>
                                        <p:cTn id="40" dur="1000"/>
                                        <p:tgtEl>
                                          <p:spTgt spid="91148"/>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91149"/>
                                        </p:tgtEl>
                                        <p:attrNameLst>
                                          <p:attrName>style.visibility</p:attrName>
                                        </p:attrNameLst>
                                      </p:cBhvr>
                                      <p:to>
                                        <p:strVal val="visible"/>
                                      </p:to>
                                    </p:set>
                                    <p:anim calcmode="lin" valueType="num">
                                      <p:cBhvr>
                                        <p:cTn id="43" dur="1000" fill="hold"/>
                                        <p:tgtEl>
                                          <p:spTgt spid="91149"/>
                                        </p:tgtEl>
                                        <p:attrNameLst>
                                          <p:attrName>ppt_w</p:attrName>
                                        </p:attrNameLst>
                                      </p:cBhvr>
                                      <p:tavLst>
                                        <p:tav tm="0">
                                          <p:val>
                                            <p:strVal val="#ppt_w*0.70"/>
                                          </p:val>
                                        </p:tav>
                                        <p:tav tm="100000">
                                          <p:val>
                                            <p:strVal val="#ppt_w"/>
                                          </p:val>
                                        </p:tav>
                                      </p:tavLst>
                                    </p:anim>
                                    <p:anim calcmode="lin" valueType="num">
                                      <p:cBhvr>
                                        <p:cTn id="44" dur="1000" fill="hold"/>
                                        <p:tgtEl>
                                          <p:spTgt spid="91149"/>
                                        </p:tgtEl>
                                        <p:attrNameLst>
                                          <p:attrName>ppt_h</p:attrName>
                                        </p:attrNameLst>
                                      </p:cBhvr>
                                      <p:tavLst>
                                        <p:tav tm="0">
                                          <p:val>
                                            <p:strVal val="#ppt_h"/>
                                          </p:val>
                                        </p:tav>
                                        <p:tav tm="100000">
                                          <p:val>
                                            <p:strVal val="#ppt_h"/>
                                          </p:val>
                                        </p:tav>
                                      </p:tavLst>
                                    </p:anim>
                                    <p:animEffect transition="in" filter="fade">
                                      <p:cBhvr>
                                        <p:cTn id="45" dur="1000"/>
                                        <p:tgtEl>
                                          <p:spTgt spid="91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3" grpId="0"/>
      <p:bldP spid="91146" grpId="0"/>
      <p:bldP spid="91147" grpId="0"/>
      <p:bldP spid="91148" grpId="0"/>
      <p:bldP spid="911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Image:Yin yang.svg"/>
          <p:cNvPicPr>
            <a:picLocks noChangeAspect="1" noChangeArrowheads="1"/>
          </p:cNvPicPr>
          <p:nvPr/>
        </p:nvPicPr>
        <p:blipFill>
          <a:blip r:embed="rId2" cstate="print"/>
          <a:srcRect/>
          <a:stretch>
            <a:fillRect/>
          </a:stretch>
        </p:blipFill>
        <p:spPr bwMode="auto">
          <a:xfrm>
            <a:off x="7162800" y="228600"/>
            <a:ext cx="1676400" cy="1676400"/>
          </a:xfrm>
          <a:prstGeom prst="rect">
            <a:avLst/>
          </a:prstGeom>
          <a:noFill/>
          <a:ln w="9525">
            <a:noFill/>
            <a:miter lim="800000"/>
            <a:headEnd/>
            <a:tailEnd/>
          </a:ln>
        </p:spPr>
      </p:pic>
      <p:sp>
        <p:nvSpPr>
          <p:cNvPr id="92166" name="Text Box 6"/>
          <p:cNvSpPr txBox="1">
            <a:spLocks noChangeArrowheads="1"/>
          </p:cNvSpPr>
          <p:nvPr/>
        </p:nvSpPr>
        <p:spPr bwMode="auto">
          <a:xfrm>
            <a:off x="365125" y="565150"/>
            <a:ext cx="3346450" cy="701675"/>
          </a:xfrm>
          <a:prstGeom prst="rect">
            <a:avLst/>
          </a:prstGeom>
          <a:noFill/>
          <a:ln w="9525">
            <a:noFill/>
            <a:miter lim="800000"/>
            <a:headEnd/>
            <a:tailEnd/>
          </a:ln>
        </p:spPr>
        <p:txBody>
          <a:bodyPr wrap="none">
            <a:spAutoFit/>
          </a:bodyPr>
          <a:lstStyle/>
          <a:p>
            <a:pPr algn="ctr"/>
            <a:r>
              <a:rPr lang="en-US" sz="4000" b="1" u="sng"/>
              <a:t>Yin and Yang</a:t>
            </a:r>
          </a:p>
        </p:txBody>
      </p:sp>
      <p:sp>
        <p:nvSpPr>
          <p:cNvPr id="92167" name="Rectangle 7"/>
          <p:cNvSpPr>
            <a:spLocks noChangeArrowheads="1"/>
          </p:cNvSpPr>
          <p:nvPr/>
        </p:nvSpPr>
        <p:spPr bwMode="auto">
          <a:xfrm>
            <a:off x="381000" y="2012950"/>
            <a:ext cx="8229600" cy="1187450"/>
          </a:xfrm>
          <a:prstGeom prst="rect">
            <a:avLst/>
          </a:prstGeom>
          <a:noFill/>
          <a:ln w="9525">
            <a:noFill/>
            <a:miter lim="800000"/>
            <a:headEnd/>
            <a:tailEnd/>
          </a:ln>
        </p:spPr>
        <p:txBody>
          <a:bodyPr anchor="ctr">
            <a:spAutoFit/>
          </a:bodyPr>
          <a:lstStyle/>
          <a:p>
            <a:pPr algn="ctr"/>
            <a:r>
              <a:rPr lang="en-US" sz="2400" b="1" i="1" u="sng"/>
              <a:t>Yin</a:t>
            </a:r>
            <a:r>
              <a:rPr lang="en-US" sz="2400" b="1" u="sng"/>
              <a:t> </a:t>
            </a:r>
            <a:r>
              <a:rPr lang="en-US" sz="2400" u="sng">
                <a:ea typeface="新細明體" pitchFamily="18" charset="-120"/>
              </a:rPr>
              <a:t>is the darker element</a:t>
            </a:r>
            <a:r>
              <a:rPr lang="en-US" sz="2400">
                <a:ea typeface="新細明體" pitchFamily="18" charset="-120"/>
              </a:rPr>
              <a:t>; it is passive, dark, feminine, downward-seeking, and corresponds to the night. Often symbolized by </a:t>
            </a:r>
            <a:r>
              <a:rPr lang="en-US" sz="2400"/>
              <a:t>water or earth</a:t>
            </a:r>
            <a:endParaRPr lang="en-US" sz="2400">
              <a:ea typeface="新細明體" pitchFamily="18" charset="-120"/>
            </a:endParaRPr>
          </a:p>
        </p:txBody>
      </p:sp>
      <p:sp>
        <p:nvSpPr>
          <p:cNvPr id="92168" name="Rectangle 8"/>
          <p:cNvSpPr>
            <a:spLocks noChangeArrowheads="1"/>
          </p:cNvSpPr>
          <p:nvPr/>
        </p:nvSpPr>
        <p:spPr bwMode="auto">
          <a:xfrm>
            <a:off x="457200" y="3384550"/>
            <a:ext cx="7875588" cy="1187450"/>
          </a:xfrm>
          <a:prstGeom prst="rect">
            <a:avLst/>
          </a:prstGeom>
          <a:noFill/>
          <a:ln w="9525">
            <a:noFill/>
            <a:miter lim="800000"/>
            <a:headEnd/>
            <a:tailEnd/>
          </a:ln>
        </p:spPr>
        <p:txBody>
          <a:bodyPr anchor="ctr">
            <a:spAutoFit/>
          </a:bodyPr>
          <a:lstStyle/>
          <a:p>
            <a:pPr algn="ctr"/>
            <a:r>
              <a:rPr lang="en-US" sz="2400" b="1" i="1" u="sng"/>
              <a:t>Yang</a:t>
            </a:r>
            <a:r>
              <a:rPr lang="en-US" sz="2400" b="1" u="sng"/>
              <a:t> </a:t>
            </a:r>
            <a:r>
              <a:rPr lang="en-US" sz="2400" u="sng"/>
              <a:t> is the brighter element</a:t>
            </a:r>
            <a:r>
              <a:rPr lang="en-US" sz="2400"/>
              <a:t>; it is active, light, masculine, upward-seeking and corresponds to the day. Often symbolized by fire or wind. </a:t>
            </a:r>
          </a:p>
        </p:txBody>
      </p:sp>
      <p:sp>
        <p:nvSpPr>
          <p:cNvPr id="92171" name="Rectangle 11"/>
          <p:cNvSpPr>
            <a:spLocks noChangeArrowheads="1"/>
          </p:cNvSpPr>
          <p:nvPr/>
        </p:nvSpPr>
        <p:spPr bwMode="auto">
          <a:xfrm>
            <a:off x="152400" y="5137150"/>
            <a:ext cx="8763000" cy="1187450"/>
          </a:xfrm>
          <a:prstGeom prst="rect">
            <a:avLst/>
          </a:prstGeom>
          <a:noFill/>
          <a:ln w="9525">
            <a:noFill/>
            <a:miter lim="800000"/>
            <a:headEnd/>
            <a:tailEnd/>
          </a:ln>
        </p:spPr>
        <p:txBody>
          <a:bodyPr anchor="ctr">
            <a:spAutoFit/>
          </a:bodyPr>
          <a:lstStyle/>
          <a:p>
            <a:pPr algn="ctr"/>
            <a:r>
              <a:rPr lang="en-US" sz="2400"/>
              <a:t>These are </a:t>
            </a:r>
            <a:r>
              <a:rPr lang="en-US" sz="2400" u="sng"/>
              <a:t>complementary opposites</a:t>
            </a:r>
            <a:r>
              <a:rPr lang="en-US" sz="2400"/>
              <a:t> rather than absolutes. They do not represent good and evil, one force is not seen as morally superior to the other.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p:cTn id="7" dur="1000" fill="hold"/>
                                        <p:tgtEl>
                                          <p:spTgt spid="92166"/>
                                        </p:tgtEl>
                                        <p:attrNameLst>
                                          <p:attrName>ppt_w</p:attrName>
                                        </p:attrNameLst>
                                      </p:cBhvr>
                                      <p:tavLst>
                                        <p:tav tm="0">
                                          <p:val>
                                            <p:strVal val="#ppt_w*0.70"/>
                                          </p:val>
                                        </p:tav>
                                        <p:tav tm="100000">
                                          <p:val>
                                            <p:strVal val="#ppt_w"/>
                                          </p:val>
                                        </p:tav>
                                      </p:tavLst>
                                    </p:anim>
                                    <p:anim calcmode="lin" valueType="num">
                                      <p:cBhvr>
                                        <p:cTn id="8" dur="1000" fill="hold"/>
                                        <p:tgtEl>
                                          <p:spTgt spid="92166"/>
                                        </p:tgtEl>
                                        <p:attrNameLst>
                                          <p:attrName>ppt_h</p:attrName>
                                        </p:attrNameLst>
                                      </p:cBhvr>
                                      <p:tavLst>
                                        <p:tav tm="0">
                                          <p:val>
                                            <p:strVal val="#ppt_h"/>
                                          </p:val>
                                        </p:tav>
                                        <p:tav tm="100000">
                                          <p:val>
                                            <p:strVal val="#ppt_h"/>
                                          </p:val>
                                        </p:tav>
                                      </p:tavLst>
                                    </p:anim>
                                    <p:animEffect transition="in" filter="fade">
                                      <p:cBhvr>
                                        <p:cTn id="9" dur="1000"/>
                                        <p:tgtEl>
                                          <p:spTgt spid="92166"/>
                                        </p:tgtEl>
                                      </p:cBhvr>
                                    </p:animEffect>
                                  </p:childTnLst>
                                </p:cTn>
                              </p:par>
                              <p:par>
                                <p:cTn id="10" presetID="55" presetClass="entr" presetSubtype="0" fill="hold" nodeType="withEffect">
                                  <p:stCondLst>
                                    <p:cond delay="0"/>
                                  </p:stCondLst>
                                  <p:childTnLst>
                                    <p:set>
                                      <p:cBhvr>
                                        <p:cTn id="11" dur="1" fill="hold">
                                          <p:stCondLst>
                                            <p:cond delay="0"/>
                                          </p:stCondLst>
                                        </p:cTn>
                                        <p:tgtEl>
                                          <p:spTgt spid="92165"/>
                                        </p:tgtEl>
                                        <p:attrNameLst>
                                          <p:attrName>style.visibility</p:attrName>
                                        </p:attrNameLst>
                                      </p:cBhvr>
                                      <p:to>
                                        <p:strVal val="visible"/>
                                      </p:to>
                                    </p:set>
                                    <p:anim calcmode="lin" valueType="num">
                                      <p:cBhvr>
                                        <p:cTn id="12" dur="1000" fill="hold"/>
                                        <p:tgtEl>
                                          <p:spTgt spid="92165"/>
                                        </p:tgtEl>
                                        <p:attrNameLst>
                                          <p:attrName>ppt_w</p:attrName>
                                        </p:attrNameLst>
                                      </p:cBhvr>
                                      <p:tavLst>
                                        <p:tav tm="0">
                                          <p:val>
                                            <p:strVal val="#ppt_w*0.70"/>
                                          </p:val>
                                        </p:tav>
                                        <p:tav tm="100000">
                                          <p:val>
                                            <p:strVal val="#ppt_w"/>
                                          </p:val>
                                        </p:tav>
                                      </p:tavLst>
                                    </p:anim>
                                    <p:anim calcmode="lin" valueType="num">
                                      <p:cBhvr>
                                        <p:cTn id="13" dur="1000" fill="hold"/>
                                        <p:tgtEl>
                                          <p:spTgt spid="92165"/>
                                        </p:tgtEl>
                                        <p:attrNameLst>
                                          <p:attrName>ppt_h</p:attrName>
                                        </p:attrNameLst>
                                      </p:cBhvr>
                                      <p:tavLst>
                                        <p:tav tm="0">
                                          <p:val>
                                            <p:strVal val="#ppt_h"/>
                                          </p:val>
                                        </p:tav>
                                        <p:tav tm="100000">
                                          <p:val>
                                            <p:strVal val="#ppt_h"/>
                                          </p:val>
                                        </p:tav>
                                      </p:tavLst>
                                    </p:anim>
                                    <p:animEffect transition="in" filter="fade">
                                      <p:cBhvr>
                                        <p:cTn id="14" dur="1000"/>
                                        <p:tgtEl>
                                          <p:spTgt spid="92165"/>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92167"/>
                                        </p:tgtEl>
                                        <p:attrNameLst>
                                          <p:attrName>style.visibility</p:attrName>
                                        </p:attrNameLst>
                                      </p:cBhvr>
                                      <p:to>
                                        <p:strVal val="visible"/>
                                      </p:to>
                                    </p:set>
                                    <p:anim calcmode="lin" valueType="num">
                                      <p:cBhvr>
                                        <p:cTn id="18" dur="1000" fill="hold"/>
                                        <p:tgtEl>
                                          <p:spTgt spid="92167"/>
                                        </p:tgtEl>
                                        <p:attrNameLst>
                                          <p:attrName>ppt_w</p:attrName>
                                        </p:attrNameLst>
                                      </p:cBhvr>
                                      <p:tavLst>
                                        <p:tav tm="0">
                                          <p:val>
                                            <p:strVal val="#ppt_w*0.70"/>
                                          </p:val>
                                        </p:tav>
                                        <p:tav tm="100000">
                                          <p:val>
                                            <p:strVal val="#ppt_w"/>
                                          </p:val>
                                        </p:tav>
                                      </p:tavLst>
                                    </p:anim>
                                    <p:anim calcmode="lin" valueType="num">
                                      <p:cBhvr>
                                        <p:cTn id="19" dur="1000" fill="hold"/>
                                        <p:tgtEl>
                                          <p:spTgt spid="92167"/>
                                        </p:tgtEl>
                                        <p:attrNameLst>
                                          <p:attrName>ppt_h</p:attrName>
                                        </p:attrNameLst>
                                      </p:cBhvr>
                                      <p:tavLst>
                                        <p:tav tm="0">
                                          <p:val>
                                            <p:strVal val="#ppt_h"/>
                                          </p:val>
                                        </p:tav>
                                        <p:tav tm="100000">
                                          <p:val>
                                            <p:strVal val="#ppt_h"/>
                                          </p:val>
                                        </p:tav>
                                      </p:tavLst>
                                    </p:anim>
                                    <p:animEffect transition="in" filter="fade">
                                      <p:cBhvr>
                                        <p:cTn id="20" dur="1000"/>
                                        <p:tgtEl>
                                          <p:spTgt spid="92167"/>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92168"/>
                                        </p:tgtEl>
                                        <p:attrNameLst>
                                          <p:attrName>style.visibility</p:attrName>
                                        </p:attrNameLst>
                                      </p:cBhvr>
                                      <p:to>
                                        <p:strVal val="visible"/>
                                      </p:to>
                                    </p:set>
                                    <p:anim calcmode="lin" valueType="num">
                                      <p:cBhvr>
                                        <p:cTn id="24" dur="1000" fill="hold"/>
                                        <p:tgtEl>
                                          <p:spTgt spid="92168"/>
                                        </p:tgtEl>
                                        <p:attrNameLst>
                                          <p:attrName>ppt_w</p:attrName>
                                        </p:attrNameLst>
                                      </p:cBhvr>
                                      <p:tavLst>
                                        <p:tav tm="0">
                                          <p:val>
                                            <p:strVal val="#ppt_w*0.70"/>
                                          </p:val>
                                        </p:tav>
                                        <p:tav tm="100000">
                                          <p:val>
                                            <p:strVal val="#ppt_w"/>
                                          </p:val>
                                        </p:tav>
                                      </p:tavLst>
                                    </p:anim>
                                    <p:anim calcmode="lin" valueType="num">
                                      <p:cBhvr>
                                        <p:cTn id="25" dur="1000" fill="hold"/>
                                        <p:tgtEl>
                                          <p:spTgt spid="92168"/>
                                        </p:tgtEl>
                                        <p:attrNameLst>
                                          <p:attrName>ppt_h</p:attrName>
                                        </p:attrNameLst>
                                      </p:cBhvr>
                                      <p:tavLst>
                                        <p:tav tm="0">
                                          <p:val>
                                            <p:strVal val="#ppt_h"/>
                                          </p:val>
                                        </p:tav>
                                        <p:tav tm="100000">
                                          <p:val>
                                            <p:strVal val="#ppt_h"/>
                                          </p:val>
                                        </p:tav>
                                      </p:tavLst>
                                    </p:anim>
                                    <p:animEffect transition="in" filter="fade">
                                      <p:cBhvr>
                                        <p:cTn id="26" dur="1000"/>
                                        <p:tgtEl>
                                          <p:spTgt spid="9216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92171"/>
                                        </p:tgtEl>
                                        <p:attrNameLst>
                                          <p:attrName>style.visibility</p:attrName>
                                        </p:attrNameLst>
                                      </p:cBhvr>
                                      <p:to>
                                        <p:strVal val="visible"/>
                                      </p:to>
                                    </p:set>
                                    <p:anim calcmode="lin" valueType="num">
                                      <p:cBhvr>
                                        <p:cTn id="31" dur="1000" fill="hold"/>
                                        <p:tgtEl>
                                          <p:spTgt spid="92171"/>
                                        </p:tgtEl>
                                        <p:attrNameLst>
                                          <p:attrName>ppt_w</p:attrName>
                                        </p:attrNameLst>
                                      </p:cBhvr>
                                      <p:tavLst>
                                        <p:tav tm="0">
                                          <p:val>
                                            <p:strVal val="#ppt_w*0.70"/>
                                          </p:val>
                                        </p:tav>
                                        <p:tav tm="100000">
                                          <p:val>
                                            <p:strVal val="#ppt_w"/>
                                          </p:val>
                                        </p:tav>
                                      </p:tavLst>
                                    </p:anim>
                                    <p:anim calcmode="lin" valueType="num">
                                      <p:cBhvr>
                                        <p:cTn id="32" dur="1000" fill="hold"/>
                                        <p:tgtEl>
                                          <p:spTgt spid="92171"/>
                                        </p:tgtEl>
                                        <p:attrNameLst>
                                          <p:attrName>ppt_h</p:attrName>
                                        </p:attrNameLst>
                                      </p:cBhvr>
                                      <p:tavLst>
                                        <p:tav tm="0">
                                          <p:val>
                                            <p:strVal val="#ppt_h"/>
                                          </p:val>
                                        </p:tav>
                                        <p:tav tm="100000">
                                          <p:val>
                                            <p:strVal val="#ppt_h"/>
                                          </p:val>
                                        </p:tav>
                                      </p:tavLst>
                                    </p:anim>
                                    <p:animEffect transition="in" filter="fade">
                                      <p:cBhvr>
                                        <p:cTn id="33" dur="1000"/>
                                        <p:tgtEl>
                                          <p:spTgt spid="92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p:bldP spid="92167" grpId="0"/>
      <p:bldP spid="92168" grpId="0"/>
      <p:bldP spid="921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ChangeArrowheads="1"/>
          </p:cNvSpPr>
          <p:nvPr/>
        </p:nvSpPr>
        <p:spPr bwMode="auto">
          <a:xfrm>
            <a:off x="152400" y="228600"/>
            <a:ext cx="7315200" cy="1371600"/>
          </a:xfrm>
          <a:prstGeom prst="rect">
            <a:avLst/>
          </a:prstGeom>
          <a:noFill/>
          <a:ln w="9525">
            <a:noFill/>
            <a:miter lim="800000"/>
            <a:headEnd/>
            <a:tailEnd/>
          </a:ln>
        </p:spPr>
        <p:txBody>
          <a:bodyPr anchor="ctr">
            <a:spAutoFit/>
          </a:bodyPr>
          <a:lstStyle/>
          <a:p>
            <a:r>
              <a:rPr lang="en-US" sz="2100" b="1"/>
              <a:t>Yin and Yang do not exclude each other.</a:t>
            </a:r>
            <a:endParaRPr lang="en-US" sz="2100"/>
          </a:p>
          <a:p>
            <a:pPr lvl="1"/>
            <a:r>
              <a:rPr lang="en-US" sz="2100"/>
              <a:t>Everything has its opposite: although this is never absolute, only relative</a:t>
            </a:r>
          </a:p>
          <a:p>
            <a:pPr eaLnBrk="0" hangingPunct="0"/>
            <a:endParaRPr lang="en-US" sz="2100">
              <a:latin typeface="Arial" charset="0"/>
            </a:endParaRPr>
          </a:p>
        </p:txBody>
      </p:sp>
      <p:sp>
        <p:nvSpPr>
          <p:cNvPr id="93189" name="Rectangle 5"/>
          <p:cNvSpPr>
            <a:spLocks noChangeArrowheads="1"/>
          </p:cNvSpPr>
          <p:nvPr/>
        </p:nvSpPr>
        <p:spPr bwMode="auto">
          <a:xfrm>
            <a:off x="152400" y="1371600"/>
            <a:ext cx="4589463" cy="1054100"/>
          </a:xfrm>
          <a:prstGeom prst="rect">
            <a:avLst/>
          </a:prstGeom>
          <a:noFill/>
          <a:ln w="9525">
            <a:noFill/>
            <a:miter lim="800000"/>
            <a:headEnd/>
            <a:tailEnd/>
          </a:ln>
        </p:spPr>
        <p:txBody>
          <a:bodyPr wrap="none" anchor="ctr">
            <a:spAutoFit/>
          </a:bodyPr>
          <a:lstStyle/>
          <a:p>
            <a:r>
              <a:rPr lang="en-US" sz="2100" b="1"/>
              <a:t>Yin and Yang are interdependent.</a:t>
            </a:r>
            <a:endParaRPr lang="en-US" sz="2100"/>
          </a:p>
          <a:p>
            <a:pPr lvl="1"/>
            <a:r>
              <a:rPr lang="en-US" sz="2100"/>
              <a:t>One cannot exist without the other</a:t>
            </a:r>
          </a:p>
          <a:p>
            <a:pPr eaLnBrk="0" hangingPunct="0"/>
            <a:endParaRPr lang="en-US" sz="2100">
              <a:latin typeface="Arial" charset="0"/>
            </a:endParaRPr>
          </a:p>
        </p:txBody>
      </p:sp>
      <p:sp>
        <p:nvSpPr>
          <p:cNvPr id="93190" name="Rectangle 6"/>
          <p:cNvSpPr>
            <a:spLocks noChangeArrowheads="1"/>
          </p:cNvSpPr>
          <p:nvPr/>
        </p:nvSpPr>
        <p:spPr bwMode="auto">
          <a:xfrm>
            <a:off x="173038" y="2222500"/>
            <a:ext cx="8742362" cy="1054100"/>
          </a:xfrm>
          <a:prstGeom prst="rect">
            <a:avLst/>
          </a:prstGeom>
          <a:noFill/>
          <a:ln w="9525">
            <a:noFill/>
            <a:miter lim="800000"/>
            <a:headEnd/>
            <a:tailEnd/>
          </a:ln>
        </p:spPr>
        <p:txBody>
          <a:bodyPr anchor="ctr">
            <a:spAutoFit/>
          </a:bodyPr>
          <a:lstStyle/>
          <a:p>
            <a:r>
              <a:rPr lang="en-US" sz="2100" b="1"/>
              <a:t>Yin and Yang can be further subdivided into Yin and Yang.</a:t>
            </a:r>
            <a:endParaRPr lang="en-US" sz="2100"/>
          </a:p>
          <a:p>
            <a:pPr lvl="1"/>
            <a:r>
              <a:rPr lang="en-US" sz="2100"/>
              <a:t>Any Yin or Yang aspect can be further subdivided into Yin and Yang. </a:t>
            </a:r>
          </a:p>
          <a:p>
            <a:pPr eaLnBrk="0" hangingPunct="0"/>
            <a:endParaRPr lang="en-US" sz="2100">
              <a:latin typeface="Arial" charset="0"/>
            </a:endParaRPr>
          </a:p>
        </p:txBody>
      </p:sp>
      <p:sp>
        <p:nvSpPr>
          <p:cNvPr id="93191" name="Rectangle 7"/>
          <p:cNvSpPr>
            <a:spLocks noChangeArrowheads="1"/>
          </p:cNvSpPr>
          <p:nvPr/>
        </p:nvSpPr>
        <p:spPr bwMode="auto">
          <a:xfrm>
            <a:off x="152400" y="3124200"/>
            <a:ext cx="8305800" cy="1371600"/>
          </a:xfrm>
          <a:prstGeom prst="rect">
            <a:avLst/>
          </a:prstGeom>
          <a:noFill/>
          <a:ln w="9525">
            <a:noFill/>
            <a:miter lim="800000"/>
            <a:headEnd/>
            <a:tailEnd/>
          </a:ln>
        </p:spPr>
        <p:txBody>
          <a:bodyPr anchor="ctr">
            <a:spAutoFit/>
          </a:bodyPr>
          <a:lstStyle/>
          <a:p>
            <a:r>
              <a:rPr lang="en-US" sz="2100" b="1"/>
              <a:t>Yin and Yang consume and support each other.</a:t>
            </a:r>
            <a:endParaRPr lang="en-US" sz="2100"/>
          </a:p>
          <a:p>
            <a:pPr lvl="1"/>
            <a:r>
              <a:rPr lang="en-US" sz="2100"/>
              <a:t>Yin and Yang are usually held in balance: as one increases, the other decreases</a:t>
            </a:r>
          </a:p>
          <a:p>
            <a:pPr eaLnBrk="0" hangingPunct="0"/>
            <a:endParaRPr lang="en-US" sz="2100">
              <a:latin typeface="Arial" charset="0"/>
            </a:endParaRPr>
          </a:p>
        </p:txBody>
      </p:sp>
      <p:sp>
        <p:nvSpPr>
          <p:cNvPr id="93192" name="Rectangle 8"/>
          <p:cNvSpPr>
            <a:spLocks noChangeArrowheads="1"/>
          </p:cNvSpPr>
          <p:nvPr/>
        </p:nvSpPr>
        <p:spPr bwMode="auto">
          <a:xfrm>
            <a:off x="228600" y="4267200"/>
            <a:ext cx="8382000" cy="1054100"/>
          </a:xfrm>
          <a:prstGeom prst="rect">
            <a:avLst/>
          </a:prstGeom>
          <a:noFill/>
          <a:ln w="9525">
            <a:noFill/>
            <a:miter lim="800000"/>
            <a:headEnd/>
            <a:tailEnd/>
          </a:ln>
        </p:spPr>
        <p:txBody>
          <a:bodyPr anchor="ctr">
            <a:spAutoFit/>
          </a:bodyPr>
          <a:lstStyle/>
          <a:p>
            <a:r>
              <a:rPr lang="en-US" sz="2100" b="1"/>
              <a:t>Yin and Yang can transform into one another.</a:t>
            </a:r>
            <a:endParaRPr lang="en-US" sz="2100"/>
          </a:p>
          <a:p>
            <a:pPr lvl="1"/>
            <a:r>
              <a:rPr lang="en-US" sz="2100"/>
              <a:t>At a particular stage, Yin can transform into Yang and vice versa. For example, night changes into day</a:t>
            </a:r>
            <a:endParaRPr lang="en-US" sz="2100">
              <a:latin typeface="Arial" charset="0"/>
            </a:endParaRPr>
          </a:p>
        </p:txBody>
      </p:sp>
      <p:sp>
        <p:nvSpPr>
          <p:cNvPr id="93193" name="Rectangle 9"/>
          <p:cNvSpPr>
            <a:spLocks noChangeArrowheads="1"/>
          </p:cNvSpPr>
          <p:nvPr/>
        </p:nvSpPr>
        <p:spPr bwMode="auto">
          <a:xfrm>
            <a:off x="228600" y="5483225"/>
            <a:ext cx="6705600" cy="1060450"/>
          </a:xfrm>
          <a:prstGeom prst="rect">
            <a:avLst/>
          </a:prstGeom>
          <a:noFill/>
          <a:ln w="9525">
            <a:noFill/>
            <a:miter lim="800000"/>
            <a:headEnd/>
            <a:tailEnd/>
          </a:ln>
        </p:spPr>
        <p:txBody>
          <a:bodyPr wrap="none" anchor="ctr">
            <a:spAutoFit/>
          </a:bodyPr>
          <a:lstStyle/>
          <a:p>
            <a:r>
              <a:rPr lang="en-US" sz="2100" b="1"/>
              <a:t>Part of Yin is in Yang and part of Yang is in Yin.</a:t>
            </a:r>
            <a:endParaRPr lang="en-US" sz="2100"/>
          </a:p>
          <a:p>
            <a:pPr lvl="1"/>
            <a:r>
              <a:rPr lang="en-US" sz="2100"/>
              <a:t>The dots in each serve as  a reminder </a:t>
            </a:r>
          </a:p>
          <a:p>
            <a:pPr lvl="1"/>
            <a:r>
              <a:rPr lang="en-US" sz="2100"/>
              <a:t>that there are always traces of one in the other</a:t>
            </a:r>
            <a:endParaRPr lang="en-US" sz="2100">
              <a:latin typeface="Arial" charset="0"/>
            </a:endParaRPr>
          </a:p>
        </p:txBody>
      </p:sp>
      <p:pic>
        <p:nvPicPr>
          <p:cNvPr id="93195" name="Picture 11" descr="Yin-Yang%20Pictur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34200" y="152400"/>
            <a:ext cx="1971675" cy="194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p:cTn id="7" dur="1000" fill="hold"/>
                                        <p:tgtEl>
                                          <p:spTgt spid="93188"/>
                                        </p:tgtEl>
                                        <p:attrNameLst>
                                          <p:attrName>ppt_w</p:attrName>
                                        </p:attrNameLst>
                                      </p:cBhvr>
                                      <p:tavLst>
                                        <p:tav tm="0">
                                          <p:val>
                                            <p:strVal val="#ppt_w*0.70"/>
                                          </p:val>
                                        </p:tav>
                                        <p:tav tm="100000">
                                          <p:val>
                                            <p:strVal val="#ppt_w"/>
                                          </p:val>
                                        </p:tav>
                                      </p:tavLst>
                                    </p:anim>
                                    <p:anim calcmode="lin" valueType="num">
                                      <p:cBhvr>
                                        <p:cTn id="8" dur="1000" fill="hold"/>
                                        <p:tgtEl>
                                          <p:spTgt spid="93188"/>
                                        </p:tgtEl>
                                        <p:attrNameLst>
                                          <p:attrName>ppt_h</p:attrName>
                                        </p:attrNameLst>
                                      </p:cBhvr>
                                      <p:tavLst>
                                        <p:tav tm="0">
                                          <p:val>
                                            <p:strVal val="#ppt_h"/>
                                          </p:val>
                                        </p:tav>
                                        <p:tav tm="100000">
                                          <p:val>
                                            <p:strVal val="#ppt_h"/>
                                          </p:val>
                                        </p:tav>
                                      </p:tavLst>
                                    </p:anim>
                                    <p:animEffect transition="in" filter="fade">
                                      <p:cBhvr>
                                        <p:cTn id="9" dur="1000"/>
                                        <p:tgtEl>
                                          <p:spTgt spid="9318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3189"/>
                                        </p:tgtEl>
                                        <p:attrNameLst>
                                          <p:attrName>style.visibility</p:attrName>
                                        </p:attrNameLst>
                                      </p:cBhvr>
                                      <p:to>
                                        <p:strVal val="visible"/>
                                      </p:to>
                                    </p:set>
                                    <p:anim calcmode="lin" valueType="num">
                                      <p:cBhvr>
                                        <p:cTn id="13" dur="1000" fill="hold"/>
                                        <p:tgtEl>
                                          <p:spTgt spid="93189"/>
                                        </p:tgtEl>
                                        <p:attrNameLst>
                                          <p:attrName>ppt_w</p:attrName>
                                        </p:attrNameLst>
                                      </p:cBhvr>
                                      <p:tavLst>
                                        <p:tav tm="0">
                                          <p:val>
                                            <p:strVal val="#ppt_w*0.70"/>
                                          </p:val>
                                        </p:tav>
                                        <p:tav tm="100000">
                                          <p:val>
                                            <p:strVal val="#ppt_w"/>
                                          </p:val>
                                        </p:tav>
                                      </p:tavLst>
                                    </p:anim>
                                    <p:anim calcmode="lin" valueType="num">
                                      <p:cBhvr>
                                        <p:cTn id="14" dur="1000" fill="hold"/>
                                        <p:tgtEl>
                                          <p:spTgt spid="93189"/>
                                        </p:tgtEl>
                                        <p:attrNameLst>
                                          <p:attrName>ppt_h</p:attrName>
                                        </p:attrNameLst>
                                      </p:cBhvr>
                                      <p:tavLst>
                                        <p:tav tm="0">
                                          <p:val>
                                            <p:strVal val="#ppt_h"/>
                                          </p:val>
                                        </p:tav>
                                        <p:tav tm="100000">
                                          <p:val>
                                            <p:strVal val="#ppt_h"/>
                                          </p:val>
                                        </p:tav>
                                      </p:tavLst>
                                    </p:anim>
                                    <p:animEffect transition="in" filter="fade">
                                      <p:cBhvr>
                                        <p:cTn id="15" dur="1000"/>
                                        <p:tgtEl>
                                          <p:spTgt spid="93189"/>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3190"/>
                                        </p:tgtEl>
                                        <p:attrNameLst>
                                          <p:attrName>style.visibility</p:attrName>
                                        </p:attrNameLst>
                                      </p:cBhvr>
                                      <p:to>
                                        <p:strVal val="visible"/>
                                      </p:to>
                                    </p:set>
                                    <p:anim calcmode="lin" valueType="num">
                                      <p:cBhvr>
                                        <p:cTn id="19" dur="1000" fill="hold"/>
                                        <p:tgtEl>
                                          <p:spTgt spid="93190"/>
                                        </p:tgtEl>
                                        <p:attrNameLst>
                                          <p:attrName>ppt_w</p:attrName>
                                        </p:attrNameLst>
                                      </p:cBhvr>
                                      <p:tavLst>
                                        <p:tav tm="0">
                                          <p:val>
                                            <p:strVal val="#ppt_w*0.70"/>
                                          </p:val>
                                        </p:tav>
                                        <p:tav tm="100000">
                                          <p:val>
                                            <p:strVal val="#ppt_w"/>
                                          </p:val>
                                        </p:tav>
                                      </p:tavLst>
                                    </p:anim>
                                    <p:anim calcmode="lin" valueType="num">
                                      <p:cBhvr>
                                        <p:cTn id="20" dur="1000" fill="hold"/>
                                        <p:tgtEl>
                                          <p:spTgt spid="93190"/>
                                        </p:tgtEl>
                                        <p:attrNameLst>
                                          <p:attrName>ppt_h</p:attrName>
                                        </p:attrNameLst>
                                      </p:cBhvr>
                                      <p:tavLst>
                                        <p:tav tm="0">
                                          <p:val>
                                            <p:strVal val="#ppt_h"/>
                                          </p:val>
                                        </p:tav>
                                        <p:tav tm="100000">
                                          <p:val>
                                            <p:strVal val="#ppt_h"/>
                                          </p:val>
                                        </p:tav>
                                      </p:tavLst>
                                    </p:anim>
                                    <p:animEffect transition="in" filter="fade">
                                      <p:cBhvr>
                                        <p:cTn id="21" dur="1000"/>
                                        <p:tgtEl>
                                          <p:spTgt spid="93190"/>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93191"/>
                                        </p:tgtEl>
                                        <p:attrNameLst>
                                          <p:attrName>style.visibility</p:attrName>
                                        </p:attrNameLst>
                                      </p:cBhvr>
                                      <p:to>
                                        <p:strVal val="visible"/>
                                      </p:to>
                                    </p:set>
                                    <p:anim calcmode="lin" valueType="num">
                                      <p:cBhvr>
                                        <p:cTn id="25" dur="1000" fill="hold"/>
                                        <p:tgtEl>
                                          <p:spTgt spid="93191"/>
                                        </p:tgtEl>
                                        <p:attrNameLst>
                                          <p:attrName>ppt_w</p:attrName>
                                        </p:attrNameLst>
                                      </p:cBhvr>
                                      <p:tavLst>
                                        <p:tav tm="0">
                                          <p:val>
                                            <p:strVal val="#ppt_w*0.70"/>
                                          </p:val>
                                        </p:tav>
                                        <p:tav tm="100000">
                                          <p:val>
                                            <p:strVal val="#ppt_w"/>
                                          </p:val>
                                        </p:tav>
                                      </p:tavLst>
                                    </p:anim>
                                    <p:anim calcmode="lin" valueType="num">
                                      <p:cBhvr>
                                        <p:cTn id="26" dur="1000" fill="hold"/>
                                        <p:tgtEl>
                                          <p:spTgt spid="93191"/>
                                        </p:tgtEl>
                                        <p:attrNameLst>
                                          <p:attrName>ppt_h</p:attrName>
                                        </p:attrNameLst>
                                      </p:cBhvr>
                                      <p:tavLst>
                                        <p:tav tm="0">
                                          <p:val>
                                            <p:strVal val="#ppt_h"/>
                                          </p:val>
                                        </p:tav>
                                        <p:tav tm="100000">
                                          <p:val>
                                            <p:strVal val="#ppt_h"/>
                                          </p:val>
                                        </p:tav>
                                      </p:tavLst>
                                    </p:anim>
                                    <p:animEffect transition="in" filter="fade">
                                      <p:cBhvr>
                                        <p:cTn id="27" dur="1000"/>
                                        <p:tgtEl>
                                          <p:spTgt spid="93191"/>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93192"/>
                                        </p:tgtEl>
                                        <p:attrNameLst>
                                          <p:attrName>style.visibility</p:attrName>
                                        </p:attrNameLst>
                                      </p:cBhvr>
                                      <p:to>
                                        <p:strVal val="visible"/>
                                      </p:to>
                                    </p:set>
                                    <p:anim calcmode="lin" valueType="num">
                                      <p:cBhvr>
                                        <p:cTn id="31" dur="1000" fill="hold"/>
                                        <p:tgtEl>
                                          <p:spTgt spid="93192"/>
                                        </p:tgtEl>
                                        <p:attrNameLst>
                                          <p:attrName>ppt_w</p:attrName>
                                        </p:attrNameLst>
                                      </p:cBhvr>
                                      <p:tavLst>
                                        <p:tav tm="0">
                                          <p:val>
                                            <p:strVal val="#ppt_w*0.70"/>
                                          </p:val>
                                        </p:tav>
                                        <p:tav tm="100000">
                                          <p:val>
                                            <p:strVal val="#ppt_w"/>
                                          </p:val>
                                        </p:tav>
                                      </p:tavLst>
                                    </p:anim>
                                    <p:anim calcmode="lin" valueType="num">
                                      <p:cBhvr>
                                        <p:cTn id="32" dur="1000" fill="hold"/>
                                        <p:tgtEl>
                                          <p:spTgt spid="93192"/>
                                        </p:tgtEl>
                                        <p:attrNameLst>
                                          <p:attrName>ppt_h</p:attrName>
                                        </p:attrNameLst>
                                      </p:cBhvr>
                                      <p:tavLst>
                                        <p:tav tm="0">
                                          <p:val>
                                            <p:strVal val="#ppt_h"/>
                                          </p:val>
                                        </p:tav>
                                        <p:tav tm="100000">
                                          <p:val>
                                            <p:strVal val="#ppt_h"/>
                                          </p:val>
                                        </p:tav>
                                      </p:tavLst>
                                    </p:anim>
                                    <p:animEffect transition="in" filter="fade">
                                      <p:cBhvr>
                                        <p:cTn id="33" dur="1000"/>
                                        <p:tgtEl>
                                          <p:spTgt spid="93192"/>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93193"/>
                                        </p:tgtEl>
                                        <p:attrNameLst>
                                          <p:attrName>style.visibility</p:attrName>
                                        </p:attrNameLst>
                                      </p:cBhvr>
                                      <p:to>
                                        <p:strVal val="visible"/>
                                      </p:to>
                                    </p:set>
                                    <p:anim calcmode="lin" valueType="num">
                                      <p:cBhvr>
                                        <p:cTn id="37" dur="1000" fill="hold"/>
                                        <p:tgtEl>
                                          <p:spTgt spid="93193"/>
                                        </p:tgtEl>
                                        <p:attrNameLst>
                                          <p:attrName>ppt_w</p:attrName>
                                        </p:attrNameLst>
                                      </p:cBhvr>
                                      <p:tavLst>
                                        <p:tav tm="0">
                                          <p:val>
                                            <p:strVal val="#ppt_w*0.70"/>
                                          </p:val>
                                        </p:tav>
                                        <p:tav tm="100000">
                                          <p:val>
                                            <p:strVal val="#ppt_w"/>
                                          </p:val>
                                        </p:tav>
                                      </p:tavLst>
                                    </p:anim>
                                    <p:anim calcmode="lin" valueType="num">
                                      <p:cBhvr>
                                        <p:cTn id="38" dur="1000" fill="hold"/>
                                        <p:tgtEl>
                                          <p:spTgt spid="93193"/>
                                        </p:tgtEl>
                                        <p:attrNameLst>
                                          <p:attrName>ppt_h</p:attrName>
                                        </p:attrNameLst>
                                      </p:cBhvr>
                                      <p:tavLst>
                                        <p:tav tm="0">
                                          <p:val>
                                            <p:strVal val="#ppt_h"/>
                                          </p:val>
                                        </p:tav>
                                        <p:tav tm="100000">
                                          <p:val>
                                            <p:strVal val="#ppt_h"/>
                                          </p:val>
                                        </p:tav>
                                      </p:tavLst>
                                    </p:anim>
                                    <p:animEffect transition="in" filter="fade">
                                      <p:cBhvr>
                                        <p:cTn id="39" dur="1000"/>
                                        <p:tgtEl>
                                          <p:spTgt spid="93193"/>
                                        </p:tgtEl>
                                      </p:cBhvr>
                                    </p:animEffect>
                                  </p:childTnLst>
                                </p:cTn>
                              </p:par>
                              <p:par>
                                <p:cTn id="40" presetID="55" presetClass="entr" presetSubtype="0" fill="hold" nodeType="withEffect">
                                  <p:stCondLst>
                                    <p:cond delay="0"/>
                                  </p:stCondLst>
                                  <p:childTnLst>
                                    <p:set>
                                      <p:cBhvr>
                                        <p:cTn id="41" dur="1" fill="hold">
                                          <p:stCondLst>
                                            <p:cond delay="0"/>
                                          </p:stCondLst>
                                        </p:cTn>
                                        <p:tgtEl>
                                          <p:spTgt spid="93195"/>
                                        </p:tgtEl>
                                        <p:attrNameLst>
                                          <p:attrName>style.visibility</p:attrName>
                                        </p:attrNameLst>
                                      </p:cBhvr>
                                      <p:to>
                                        <p:strVal val="visible"/>
                                      </p:to>
                                    </p:set>
                                    <p:anim calcmode="lin" valueType="num">
                                      <p:cBhvr>
                                        <p:cTn id="42" dur="1000" fill="hold"/>
                                        <p:tgtEl>
                                          <p:spTgt spid="93195"/>
                                        </p:tgtEl>
                                        <p:attrNameLst>
                                          <p:attrName>ppt_w</p:attrName>
                                        </p:attrNameLst>
                                      </p:cBhvr>
                                      <p:tavLst>
                                        <p:tav tm="0">
                                          <p:val>
                                            <p:strVal val="#ppt_w*0.70"/>
                                          </p:val>
                                        </p:tav>
                                        <p:tav tm="100000">
                                          <p:val>
                                            <p:strVal val="#ppt_w"/>
                                          </p:val>
                                        </p:tav>
                                      </p:tavLst>
                                    </p:anim>
                                    <p:anim calcmode="lin" valueType="num">
                                      <p:cBhvr>
                                        <p:cTn id="43" dur="1000" fill="hold"/>
                                        <p:tgtEl>
                                          <p:spTgt spid="93195"/>
                                        </p:tgtEl>
                                        <p:attrNameLst>
                                          <p:attrName>ppt_h</p:attrName>
                                        </p:attrNameLst>
                                      </p:cBhvr>
                                      <p:tavLst>
                                        <p:tav tm="0">
                                          <p:val>
                                            <p:strVal val="#ppt_h"/>
                                          </p:val>
                                        </p:tav>
                                        <p:tav tm="100000">
                                          <p:val>
                                            <p:strVal val="#ppt_h"/>
                                          </p:val>
                                        </p:tav>
                                      </p:tavLst>
                                    </p:anim>
                                    <p:animEffect transition="in" filter="fade">
                                      <p:cBhvr>
                                        <p:cTn id="44" dur="1000"/>
                                        <p:tgtEl>
                                          <p:spTgt spid="93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9" grpId="0"/>
      <p:bldP spid="93190" grpId="0"/>
      <p:bldP spid="93191" grpId="0"/>
      <p:bldP spid="93192" grpId="0"/>
      <p:bldP spid="931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descr="42-17155473"/>
          <p:cNvPicPr>
            <a:picLocks noChangeAspect="1" noChangeArrowheads="1"/>
          </p:cNvPicPr>
          <p:nvPr/>
        </p:nvPicPr>
        <p:blipFill>
          <a:blip r:embed="rId2" cstate="print"/>
          <a:srcRect/>
          <a:stretch>
            <a:fillRect/>
          </a:stretch>
        </p:blipFill>
        <p:spPr bwMode="auto">
          <a:xfrm>
            <a:off x="6956425" y="228600"/>
            <a:ext cx="1873250" cy="2819400"/>
          </a:xfrm>
          <a:prstGeom prst="rect">
            <a:avLst/>
          </a:prstGeom>
          <a:noFill/>
          <a:ln w="9525">
            <a:noFill/>
            <a:miter lim="800000"/>
            <a:headEnd/>
            <a:tailEnd/>
          </a:ln>
        </p:spPr>
      </p:pic>
      <p:sp>
        <p:nvSpPr>
          <p:cNvPr id="94214" name="Text Box 6"/>
          <p:cNvSpPr txBox="1">
            <a:spLocks noChangeArrowheads="1"/>
          </p:cNvSpPr>
          <p:nvPr/>
        </p:nvSpPr>
        <p:spPr bwMode="auto">
          <a:xfrm>
            <a:off x="228600" y="161925"/>
            <a:ext cx="1711325" cy="549275"/>
          </a:xfrm>
          <a:prstGeom prst="rect">
            <a:avLst/>
          </a:prstGeom>
          <a:noFill/>
          <a:ln w="9525">
            <a:noFill/>
            <a:miter lim="800000"/>
            <a:headEnd/>
            <a:tailEnd/>
          </a:ln>
          <a:effectLst/>
        </p:spPr>
        <p:txBody>
          <a:bodyPr wrap="none">
            <a:spAutoFit/>
          </a:bodyPr>
          <a:lstStyle/>
          <a:p>
            <a:pPr>
              <a:defRPr/>
            </a:pPr>
            <a:r>
              <a:rPr lang="en-US" sz="3000" b="1">
                <a:effectLst>
                  <a:outerShdw blurRad="38100" dist="38100" dir="2700000" algn="tl">
                    <a:srgbClr val="FFFFFF"/>
                  </a:outerShdw>
                </a:effectLst>
                <a:cs typeface="+mn-cs"/>
              </a:rPr>
              <a:t>Legalism</a:t>
            </a:r>
          </a:p>
        </p:txBody>
      </p:sp>
      <p:sp>
        <p:nvSpPr>
          <p:cNvPr id="106500" name="Rectangle 7"/>
          <p:cNvSpPr>
            <a:spLocks noChangeArrowheads="1"/>
          </p:cNvSpPr>
          <p:nvPr/>
        </p:nvSpPr>
        <p:spPr bwMode="auto">
          <a:xfrm>
            <a:off x="168275" y="914400"/>
            <a:ext cx="3184525" cy="427038"/>
          </a:xfrm>
          <a:prstGeom prst="rect">
            <a:avLst/>
          </a:prstGeom>
          <a:noFill/>
          <a:ln w="9525">
            <a:noFill/>
            <a:miter lim="800000"/>
            <a:headEnd/>
            <a:tailEnd/>
          </a:ln>
        </p:spPr>
        <p:txBody>
          <a:bodyPr wrap="none" anchor="ctr">
            <a:spAutoFit/>
          </a:bodyPr>
          <a:lstStyle/>
          <a:p>
            <a:pPr>
              <a:tabLst>
                <a:tab pos="5664200" algn="l"/>
              </a:tabLst>
            </a:pPr>
            <a:r>
              <a:rPr lang="en-US" b="1"/>
              <a:t>Founded by</a:t>
            </a:r>
            <a:r>
              <a:rPr lang="en-US" u="sng"/>
              <a:t>: Han Feizi</a:t>
            </a:r>
            <a:r>
              <a:rPr lang="en-US"/>
              <a:t> </a:t>
            </a:r>
          </a:p>
        </p:txBody>
      </p:sp>
      <p:sp>
        <p:nvSpPr>
          <p:cNvPr id="106501" name="Rectangle 9"/>
          <p:cNvSpPr>
            <a:spLocks noChangeArrowheads="1"/>
          </p:cNvSpPr>
          <p:nvPr/>
        </p:nvSpPr>
        <p:spPr bwMode="auto">
          <a:xfrm>
            <a:off x="228600" y="1524000"/>
            <a:ext cx="6400800" cy="1431925"/>
          </a:xfrm>
          <a:prstGeom prst="rect">
            <a:avLst/>
          </a:prstGeom>
          <a:noFill/>
          <a:ln w="9525">
            <a:noFill/>
            <a:miter lim="800000"/>
            <a:headEnd/>
            <a:tailEnd/>
          </a:ln>
        </p:spPr>
        <p:txBody>
          <a:bodyPr anchor="ctr">
            <a:spAutoFit/>
          </a:bodyPr>
          <a:lstStyle/>
          <a:p>
            <a:pPr>
              <a:tabLst>
                <a:tab pos="5664200" algn="l"/>
              </a:tabLst>
            </a:pPr>
            <a:r>
              <a:rPr lang="en-US" b="1"/>
              <a:t>Nature of Man</a:t>
            </a:r>
          </a:p>
          <a:p>
            <a:pPr>
              <a:tabLst>
                <a:tab pos="5664200" algn="l"/>
              </a:tabLst>
            </a:pPr>
            <a:r>
              <a:rPr lang="en-US"/>
              <a:t>Legalism believed that </a:t>
            </a:r>
            <a:r>
              <a:rPr lang="en-US" u="sng"/>
              <a:t>man was born bad and had to learn to be good. </a:t>
            </a:r>
          </a:p>
          <a:p>
            <a:pPr>
              <a:tabLst>
                <a:tab pos="5664200" algn="l"/>
              </a:tabLst>
            </a:pPr>
            <a:r>
              <a:rPr lang="en-US"/>
              <a:t>The state is more important than the individual</a:t>
            </a:r>
          </a:p>
        </p:txBody>
      </p:sp>
      <p:sp>
        <p:nvSpPr>
          <p:cNvPr id="106502" name="Rectangle 10"/>
          <p:cNvSpPr>
            <a:spLocks noChangeArrowheads="1"/>
          </p:cNvSpPr>
          <p:nvPr/>
        </p:nvSpPr>
        <p:spPr bwMode="auto">
          <a:xfrm>
            <a:off x="228600" y="3124200"/>
            <a:ext cx="8534400" cy="762000"/>
          </a:xfrm>
          <a:prstGeom prst="rect">
            <a:avLst/>
          </a:prstGeom>
          <a:noFill/>
          <a:ln w="9525">
            <a:noFill/>
            <a:miter lim="800000"/>
            <a:headEnd/>
            <a:tailEnd/>
          </a:ln>
        </p:spPr>
        <p:txBody>
          <a:bodyPr anchor="ctr">
            <a:spAutoFit/>
          </a:bodyPr>
          <a:lstStyle/>
          <a:p>
            <a:pPr>
              <a:tabLst>
                <a:tab pos="5664200" algn="l"/>
              </a:tabLst>
            </a:pPr>
            <a:r>
              <a:rPr lang="en-US" b="1"/>
              <a:t>Rulers</a:t>
            </a:r>
          </a:p>
          <a:p>
            <a:pPr>
              <a:tabLst>
                <a:tab pos="5664200" algn="l"/>
              </a:tabLst>
            </a:pPr>
            <a:r>
              <a:rPr lang="en-US"/>
              <a:t>Rulers should be </a:t>
            </a:r>
            <a:r>
              <a:rPr lang="en-US" u="sng"/>
              <a:t>strong and rule with absolute power.</a:t>
            </a:r>
            <a:r>
              <a:rPr lang="en-US" b="1" u="sng"/>
              <a:t> </a:t>
            </a:r>
          </a:p>
        </p:txBody>
      </p:sp>
      <p:sp>
        <p:nvSpPr>
          <p:cNvPr id="106503" name="Text Box 11"/>
          <p:cNvSpPr txBox="1">
            <a:spLocks noChangeArrowheads="1"/>
          </p:cNvSpPr>
          <p:nvPr/>
        </p:nvSpPr>
        <p:spPr bwMode="auto">
          <a:xfrm>
            <a:off x="304800" y="4267200"/>
            <a:ext cx="8458200" cy="1431925"/>
          </a:xfrm>
          <a:prstGeom prst="rect">
            <a:avLst/>
          </a:prstGeom>
          <a:noFill/>
          <a:ln w="9525">
            <a:noFill/>
            <a:miter lim="800000"/>
            <a:headEnd/>
            <a:tailEnd/>
          </a:ln>
        </p:spPr>
        <p:txBody>
          <a:bodyPr>
            <a:spAutoFit/>
          </a:bodyPr>
          <a:lstStyle/>
          <a:p>
            <a:r>
              <a:rPr lang="en-US" b="1"/>
              <a:t>Laws</a:t>
            </a:r>
          </a:p>
          <a:p>
            <a:r>
              <a:rPr lang="en-US"/>
              <a:t>Legalists believed that if the </a:t>
            </a:r>
            <a:r>
              <a:rPr lang="en-US" u="sng"/>
              <a:t>punishments were heavy and the law equally applied</a:t>
            </a:r>
            <a:r>
              <a:rPr lang="en-US"/>
              <a:t>, neither the powerful nor the weak would be able to escape state control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ChangeArrowheads="1"/>
          </p:cNvSpPr>
          <p:nvPr/>
        </p:nvSpPr>
        <p:spPr bwMode="auto">
          <a:xfrm>
            <a:off x="0" y="2665413"/>
            <a:ext cx="9144000" cy="0"/>
          </a:xfrm>
          <a:prstGeom prst="rect">
            <a:avLst/>
          </a:prstGeom>
          <a:noFill/>
          <a:ln w="9525">
            <a:noFill/>
            <a:miter lim="800000"/>
            <a:headEnd/>
            <a:tailEnd/>
          </a:ln>
        </p:spPr>
        <p:txBody>
          <a:bodyPr wrap="none" anchor="ctr">
            <a:spAutoFit/>
          </a:bodyPr>
          <a:lstStyle/>
          <a:p>
            <a:endParaRPr lang="en-US"/>
          </a:p>
        </p:txBody>
      </p:sp>
      <p:pic>
        <p:nvPicPr>
          <p:cNvPr id="110596" name="Picture 4"/>
          <p:cNvPicPr>
            <a:picLocks noChangeAspect="1" noChangeArrowheads="1"/>
          </p:cNvPicPr>
          <p:nvPr/>
        </p:nvPicPr>
        <p:blipFill>
          <a:blip r:embed="rId2" cstate="print"/>
          <a:srcRect b="33606"/>
          <a:stretch>
            <a:fillRect/>
          </a:stretch>
        </p:blipFill>
        <p:spPr bwMode="auto">
          <a:xfrm>
            <a:off x="6477000" y="304800"/>
            <a:ext cx="2451100" cy="1527175"/>
          </a:xfrm>
          <a:prstGeom prst="rect">
            <a:avLst/>
          </a:prstGeom>
          <a:noFill/>
          <a:ln w="9525">
            <a:noFill/>
            <a:miter lim="800000"/>
            <a:headEnd/>
            <a:tailEnd/>
          </a:ln>
        </p:spPr>
      </p:pic>
      <p:sp>
        <p:nvSpPr>
          <p:cNvPr id="110598" name="Rectangle 6"/>
          <p:cNvSpPr>
            <a:spLocks noChangeArrowheads="1"/>
          </p:cNvSpPr>
          <p:nvPr/>
        </p:nvSpPr>
        <p:spPr bwMode="auto">
          <a:xfrm>
            <a:off x="138113" y="336550"/>
            <a:ext cx="6338887" cy="2771775"/>
          </a:xfrm>
          <a:prstGeom prst="rect">
            <a:avLst/>
          </a:prstGeom>
          <a:noFill/>
          <a:ln w="9525">
            <a:noFill/>
            <a:miter lim="800000"/>
            <a:headEnd/>
            <a:tailEnd/>
          </a:ln>
        </p:spPr>
        <p:txBody>
          <a:bodyPr anchor="ctr">
            <a:spAutoFit/>
          </a:bodyPr>
          <a:lstStyle/>
          <a:p>
            <a:pPr>
              <a:tabLst>
                <a:tab pos="5664200" algn="l"/>
              </a:tabLst>
            </a:pPr>
            <a:r>
              <a:rPr lang="en-US" b="1">
                <a:cs typeface="Times New Roman" pitchFamily="18" charset="0"/>
              </a:rPr>
              <a:t>Section 4</a:t>
            </a:r>
            <a:endParaRPr lang="en-US"/>
          </a:p>
          <a:p>
            <a:pPr eaLnBrk="0" hangingPunct="0">
              <a:tabLst>
                <a:tab pos="5664200" algn="l"/>
              </a:tabLst>
            </a:pPr>
            <a:r>
              <a:rPr lang="en-US" b="1">
                <a:cs typeface="Times New Roman" pitchFamily="18" charset="0"/>
              </a:rPr>
              <a:t>Qin (Chin) Dynasty </a:t>
            </a:r>
            <a:r>
              <a:rPr lang="en-US" b="1"/>
              <a:t>(221 BC - 206 BC)</a:t>
            </a:r>
            <a:r>
              <a:rPr lang="en-US"/>
              <a:t> </a:t>
            </a:r>
          </a:p>
          <a:p>
            <a:pPr eaLnBrk="0" hangingPunct="0">
              <a:tabLst>
                <a:tab pos="5664200" algn="l"/>
              </a:tabLst>
            </a:pPr>
            <a:r>
              <a:rPr lang="en-US" b="1">
                <a:cs typeface="Times New Roman" pitchFamily="18" charset="0"/>
              </a:rPr>
              <a:t> </a:t>
            </a:r>
          </a:p>
          <a:p>
            <a:pPr eaLnBrk="0" hangingPunct="0">
              <a:tabLst>
                <a:tab pos="5664200" algn="l"/>
              </a:tabLst>
            </a:pPr>
            <a:r>
              <a:rPr lang="en-US">
                <a:cs typeface="Times New Roman" pitchFamily="18" charset="0"/>
              </a:rPr>
              <a:t>The fall of the Zhou dynasty led to a period of Chaos called the “Warring States Period”, at the end of this the emperor Qin Shihuangdi unified China under a single leader, becoming the first Emperor of China.</a:t>
            </a:r>
            <a:r>
              <a:rPr lang="en-US" b="1">
                <a:cs typeface="Times New Roman" pitchFamily="18" charset="0"/>
              </a:rPr>
              <a:t> </a:t>
            </a:r>
          </a:p>
        </p:txBody>
      </p:sp>
      <p:sp>
        <p:nvSpPr>
          <p:cNvPr id="107525" name="Rectangle 7"/>
          <p:cNvSpPr>
            <a:spLocks noChangeArrowheads="1"/>
          </p:cNvSpPr>
          <p:nvPr/>
        </p:nvSpPr>
        <p:spPr bwMode="auto">
          <a:xfrm>
            <a:off x="3124200" y="533400"/>
            <a:ext cx="268288" cy="427038"/>
          </a:xfrm>
          <a:prstGeom prst="rect">
            <a:avLst/>
          </a:prstGeom>
          <a:noFill/>
          <a:ln w="9525">
            <a:noFill/>
            <a:miter lim="800000"/>
            <a:headEnd/>
            <a:tailEnd/>
          </a:ln>
        </p:spPr>
        <p:txBody>
          <a:bodyPr wrap="none" anchor="ctr">
            <a:spAutoFit/>
          </a:bodyPr>
          <a:lstStyle/>
          <a:p>
            <a:r>
              <a:rPr lang="en-US"/>
              <a:t> </a:t>
            </a:r>
          </a:p>
        </p:txBody>
      </p:sp>
      <p:sp>
        <p:nvSpPr>
          <p:cNvPr id="110600" name="Rectangle 8"/>
          <p:cNvSpPr>
            <a:spLocks noChangeArrowheads="1"/>
          </p:cNvSpPr>
          <p:nvPr/>
        </p:nvSpPr>
        <p:spPr bwMode="auto">
          <a:xfrm>
            <a:off x="381000" y="3476625"/>
            <a:ext cx="6019800" cy="2771775"/>
          </a:xfrm>
          <a:prstGeom prst="rect">
            <a:avLst/>
          </a:prstGeom>
          <a:noFill/>
          <a:ln w="9525">
            <a:noFill/>
            <a:miter lim="800000"/>
            <a:headEnd/>
            <a:tailEnd/>
          </a:ln>
        </p:spPr>
        <p:txBody>
          <a:bodyPr anchor="ctr">
            <a:spAutoFit/>
          </a:bodyPr>
          <a:lstStyle/>
          <a:p>
            <a:pPr>
              <a:tabLst>
                <a:tab pos="5664200" algn="l"/>
              </a:tabLst>
            </a:pPr>
            <a:r>
              <a:rPr lang="en-US" b="1"/>
              <a:t>First Emperor came to power in 221 B.C.</a:t>
            </a:r>
          </a:p>
          <a:p>
            <a:pPr>
              <a:tabLst>
                <a:tab pos="5664200" algn="l"/>
              </a:tabLst>
            </a:pPr>
            <a:r>
              <a:rPr lang="en-US"/>
              <a:t>Shi Huangdi (Shihuangdi) </a:t>
            </a:r>
            <a:r>
              <a:rPr lang="en-US" u="sng"/>
              <a:t>First Emperor of China</a:t>
            </a:r>
            <a:r>
              <a:rPr lang="en-US"/>
              <a:t>. </a:t>
            </a:r>
          </a:p>
          <a:p>
            <a:pPr>
              <a:tabLst>
                <a:tab pos="5664200" algn="l"/>
              </a:tabLst>
            </a:pPr>
            <a:endParaRPr lang="en-US"/>
          </a:p>
          <a:p>
            <a:pPr>
              <a:tabLst>
                <a:tab pos="5664200" algn="l"/>
              </a:tabLst>
            </a:pPr>
            <a:r>
              <a:rPr lang="en-US"/>
              <a:t>He </a:t>
            </a:r>
            <a:r>
              <a:rPr lang="en-US" u="sng"/>
              <a:t>came to power at the age of 13</a:t>
            </a:r>
            <a:r>
              <a:rPr lang="en-US"/>
              <a:t>.</a:t>
            </a:r>
          </a:p>
          <a:p>
            <a:pPr>
              <a:tabLst>
                <a:tab pos="5664200" algn="l"/>
              </a:tabLst>
            </a:pPr>
            <a:endParaRPr lang="en-US"/>
          </a:p>
          <a:p>
            <a:pPr>
              <a:tabLst>
                <a:tab pos="5664200" algn="l"/>
              </a:tabLst>
            </a:pPr>
            <a:r>
              <a:rPr lang="en-US"/>
              <a:t>He dramatically </a:t>
            </a:r>
            <a:r>
              <a:rPr lang="en-US" u="sng"/>
              <a:t>changed life in China</a:t>
            </a:r>
            <a:r>
              <a:rPr lang="en-US"/>
              <a:t>.</a:t>
            </a:r>
          </a:p>
          <a:p>
            <a:pPr>
              <a:tabLst>
                <a:tab pos="5664200" algn="l"/>
              </a:tabLst>
            </a:pPr>
            <a:endParaRPr lang="en-US"/>
          </a:p>
        </p:txBody>
      </p:sp>
      <p:pic>
        <p:nvPicPr>
          <p:cNvPr id="110602" name="Picture 10" descr="Qin Shi Huang">
            <a:hlinkClick r:id="rId3" tooltip="Qin Shi Huang"/>
          </p:cNvPr>
          <p:cNvPicPr>
            <a:picLocks noChangeAspect="1" noChangeArrowheads="1"/>
          </p:cNvPicPr>
          <p:nvPr/>
        </p:nvPicPr>
        <p:blipFill>
          <a:blip r:embed="rId4" cstate="print"/>
          <a:srcRect/>
          <a:stretch>
            <a:fillRect/>
          </a:stretch>
        </p:blipFill>
        <p:spPr bwMode="auto">
          <a:xfrm>
            <a:off x="6672263" y="2133600"/>
            <a:ext cx="2090737" cy="427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0598">
                                            <p:txEl>
                                              <p:pRg st="0" end="0"/>
                                            </p:txEl>
                                          </p:spTgt>
                                        </p:tgtEl>
                                        <p:attrNameLst>
                                          <p:attrName>style.visibility</p:attrName>
                                        </p:attrNameLst>
                                      </p:cBhvr>
                                      <p:to>
                                        <p:strVal val="visible"/>
                                      </p:to>
                                    </p:set>
                                    <p:anim calcmode="lin" valueType="num">
                                      <p:cBhvr>
                                        <p:cTn id="7" dur="1000" fill="hold"/>
                                        <p:tgtEl>
                                          <p:spTgt spid="11059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059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059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10598">
                                            <p:txEl>
                                              <p:pRg st="1" end="1"/>
                                            </p:txEl>
                                          </p:spTgt>
                                        </p:tgtEl>
                                        <p:attrNameLst>
                                          <p:attrName>style.visibility</p:attrName>
                                        </p:attrNameLst>
                                      </p:cBhvr>
                                      <p:to>
                                        <p:strVal val="visible"/>
                                      </p:to>
                                    </p:set>
                                    <p:anim calcmode="lin" valueType="num">
                                      <p:cBhvr>
                                        <p:cTn id="12" dur="1000" fill="hold"/>
                                        <p:tgtEl>
                                          <p:spTgt spid="11059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1059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1059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0598">
                                            <p:txEl>
                                              <p:pRg st="2" end="2"/>
                                            </p:txEl>
                                          </p:spTgt>
                                        </p:tgtEl>
                                        <p:attrNameLst>
                                          <p:attrName>style.visibility</p:attrName>
                                        </p:attrNameLst>
                                      </p:cBhvr>
                                      <p:to>
                                        <p:strVal val="visible"/>
                                      </p:to>
                                    </p:set>
                                    <p:anim calcmode="lin" valueType="num">
                                      <p:cBhvr>
                                        <p:cTn id="19" dur="1000" fill="hold"/>
                                        <p:tgtEl>
                                          <p:spTgt spid="110598">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0598">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0598">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10598">
                                            <p:txEl>
                                              <p:pRg st="3" end="3"/>
                                            </p:txEl>
                                          </p:spTgt>
                                        </p:tgtEl>
                                        <p:attrNameLst>
                                          <p:attrName>style.visibility</p:attrName>
                                        </p:attrNameLst>
                                      </p:cBhvr>
                                      <p:to>
                                        <p:strVal val="visible"/>
                                      </p:to>
                                    </p:set>
                                    <p:anim calcmode="lin" valueType="num">
                                      <p:cBhvr>
                                        <p:cTn id="24" dur="1000" fill="hold"/>
                                        <p:tgtEl>
                                          <p:spTgt spid="110598">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10598">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10598">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10596"/>
                                        </p:tgtEl>
                                        <p:attrNameLst>
                                          <p:attrName>style.visibility</p:attrName>
                                        </p:attrNameLst>
                                      </p:cBhvr>
                                      <p:to>
                                        <p:strVal val="visible"/>
                                      </p:to>
                                    </p:set>
                                    <p:anim calcmode="lin" valueType="num">
                                      <p:cBhvr>
                                        <p:cTn id="29" dur="1000" fill="hold"/>
                                        <p:tgtEl>
                                          <p:spTgt spid="110596"/>
                                        </p:tgtEl>
                                        <p:attrNameLst>
                                          <p:attrName>ppt_w</p:attrName>
                                        </p:attrNameLst>
                                      </p:cBhvr>
                                      <p:tavLst>
                                        <p:tav tm="0">
                                          <p:val>
                                            <p:strVal val="#ppt_w*0.70"/>
                                          </p:val>
                                        </p:tav>
                                        <p:tav tm="100000">
                                          <p:val>
                                            <p:strVal val="#ppt_w"/>
                                          </p:val>
                                        </p:tav>
                                      </p:tavLst>
                                    </p:anim>
                                    <p:anim calcmode="lin" valueType="num">
                                      <p:cBhvr>
                                        <p:cTn id="30" dur="1000" fill="hold"/>
                                        <p:tgtEl>
                                          <p:spTgt spid="110596"/>
                                        </p:tgtEl>
                                        <p:attrNameLst>
                                          <p:attrName>ppt_h</p:attrName>
                                        </p:attrNameLst>
                                      </p:cBhvr>
                                      <p:tavLst>
                                        <p:tav tm="0">
                                          <p:val>
                                            <p:strVal val="#ppt_h"/>
                                          </p:val>
                                        </p:tav>
                                        <p:tav tm="100000">
                                          <p:val>
                                            <p:strVal val="#ppt_h"/>
                                          </p:val>
                                        </p:tav>
                                      </p:tavLst>
                                    </p:anim>
                                    <p:animEffect transition="in" filter="fade">
                                      <p:cBhvr>
                                        <p:cTn id="31" dur="1000"/>
                                        <p:tgtEl>
                                          <p:spTgt spid="110596"/>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10600">
                                            <p:txEl>
                                              <p:pRg st="0" end="0"/>
                                            </p:txEl>
                                          </p:spTgt>
                                        </p:tgtEl>
                                        <p:attrNameLst>
                                          <p:attrName>style.visibility</p:attrName>
                                        </p:attrNameLst>
                                      </p:cBhvr>
                                      <p:to>
                                        <p:strVal val="visible"/>
                                      </p:to>
                                    </p:set>
                                    <p:anim calcmode="lin" valueType="num">
                                      <p:cBhvr>
                                        <p:cTn id="36" dur="1000" fill="hold"/>
                                        <p:tgtEl>
                                          <p:spTgt spid="110600">
                                            <p:txEl>
                                              <p:pRg st="0" end="0"/>
                                            </p:txEl>
                                          </p:spTgt>
                                        </p:tgtEl>
                                        <p:attrNameLst>
                                          <p:attrName>ppt_w</p:attrName>
                                        </p:attrNameLst>
                                      </p:cBhvr>
                                      <p:tavLst>
                                        <p:tav tm="0">
                                          <p:val>
                                            <p:strVal val="#ppt_w*0.70"/>
                                          </p:val>
                                        </p:tav>
                                        <p:tav tm="100000">
                                          <p:val>
                                            <p:strVal val="#ppt_w"/>
                                          </p:val>
                                        </p:tav>
                                      </p:tavLst>
                                    </p:anim>
                                    <p:anim calcmode="lin" valueType="num">
                                      <p:cBhvr>
                                        <p:cTn id="37" dur="1000" fill="hold"/>
                                        <p:tgtEl>
                                          <p:spTgt spid="110600">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110600">
                                            <p:txEl>
                                              <p:pRg st="0" end="0"/>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110600">
                                            <p:txEl>
                                              <p:pRg st="1" end="1"/>
                                            </p:txEl>
                                          </p:spTgt>
                                        </p:tgtEl>
                                        <p:attrNameLst>
                                          <p:attrName>style.visibility</p:attrName>
                                        </p:attrNameLst>
                                      </p:cBhvr>
                                      <p:to>
                                        <p:strVal val="visible"/>
                                      </p:to>
                                    </p:set>
                                    <p:anim calcmode="lin" valueType="num">
                                      <p:cBhvr>
                                        <p:cTn id="41" dur="1000" fill="hold"/>
                                        <p:tgtEl>
                                          <p:spTgt spid="110600">
                                            <p:txEl>
                                              <p:pRg st="1" end="1"/>
                                            </p:txEl>
                                          </p:spTgt>
                                        </p:tgtEl>
                                        <p:attrNameLst>
                                          <p:attrName>ppt_w</p:attrName>
                                        </p:attrNameLst>
                                      </p:cBhvr>
                                      <p:tavLst>
                                        <p:tav tm="0">
                                          <p:val>
                                            <p:strVal val="#ppt_w*0.70"/>
                                          </p:val>
                                        </p:tav>
                                        <p:tav tm="100000">
                                          <p:val>
                                            <p:strVal val="#ppt_w"/>
                                          </p:val>
                                        </p:tav>
                                      </p:tavLst>
                                    </p:anim>
                                    <p:anim calcmode="lin" valueType="num">
                                      <p:cBhvr>
                                        <p:cTn id="42" dur="1000" fill="hold"/>
                                        <p:tgtEl>
                                          <p:spTgt spid="110600">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110600">
                                            <p:txEl>
                                              <p:pRg st="1" end="1"/>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110602"/>
                                        </p:tgtEl>
                                        <p:attrNameLst>
                                          <p:attrName>style.visibility</p:attrName>
                                        </p:attrNameLst>
                                      </p:cBhvr>
                                      <p:to>
                                        <p:strVal val="visible"/>
                                      </p:to>
                                    </p:set>
                                    <p:anim calcmode="lin" valueType="num">
                                      <p:cBhvr>
                                        <p:cTn id="46" dur="1000" fill="hold"/>
                                        <p:tgtEl>
                                          <p:spTgt spid="110602"/>
                                        </p:tgtEl>
                                        <p:attrNameLst>
                                          <p:attrName>ppt_w</p:attrName>
                                        </p:attrNameLst>
                                      </p:cBhvr>
                                      <p:tavLst>
                                        <p:tav tm="0">
                                          <p:val>
                                            <p:strVal val="#ppt_w*0.70"/>
                                          </p:val>
                                        </p:tav>
                                        <p:tav tm="100000">
                                          <p:val>
                                            <p:strVal val="#ppt_w"/>
                                          </p:val>
                                        </p:tav>
                                      </p:tavLst>
                                    </p:anim>
                                    <p:anim calcmode="lin" valueType="num">
                                      <p:cBhvr>
                                        <p:cTn id="47" dur="1000" fill="hold"/>
                                        <p:tgtEl>
                                          <p:spTgt spid="110602"/>
                                        </p:tgtEl>
                                        <p:attrNameLst>
                                          <p:attrName>ppt_h</p:attrName>
                                        </p:attrNameLst>
                                      </p:cBhvr>
                                      <p:tavLst>
                                        <p:tav tm="0">
                                          <p:val>
                                            <p:strVal val="#ppt_h"/>
                                          </p:val>
                                        </p:tav>
                                        <p:tav tm="100000">
                                          <p:val>
                                            <p:strVal val="#ppt_h"/>
                                          </p:val>
                                        </p:tav>
                                      </p:tavLst>
                                    </p:anim>
                                    <p:animEffect transition="in" filter="fade">
                                      <p:cBhvr>
                                        <p:cTn id="48" dur="1000"/>
                                        <p:tgtEl>
                                          <p:spTgt spid="110602"/>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10600">
                                            <p:txEl>
                                              <p:pRg st="3" end="3"/>
                                            </p:txEl>
                                          </p:spTgt>
                                        </p:tgtEl>
                                        <p:attrNameLst>
                                          <p:attrName>style.visibility</p:attrName>
                                        </p:attrNameLst>
                                      </p:cBhvr>
                                      <p:to>
                                        <p:strVal val="visible"/>
                                      </p:to>
                                    </p:set>
                                    <p:anim calcmode="lin" valueType="num">
                                      <p:cBhvr>
                                        <p:cTn id="53" dur="1000" fill="hold"/>
                                        <p:tgtEl>
                                          <p:spTgt spid="110600">
                                            <p:txEl>
                                              <p:pRg st="3" end="3"/>
                                            </p:txEl>
                                          </p:spTgt>
                                        </p:tgtEl>
                                        <p:attrNameLst>
                                          <p:attrName>ppt_w</p:attrName>
                                        </p:attrNameLst>
                                      </p:cBhvr>
                                      <p:tavLst>
                                        <p:tav tm="0">
                                          <p:val>
                                            <p:strVal val="#ppt_w*0.70"/>
                                          </p:val>
                                        </p:tav>
                                        <p:tav tm="100000">
                                          <p:val>
                                            <p:strVal val="#ppt_w"/>
                                          </p:val>
                                        </p:tav>
                                      </p:tavLst>
                                    </p:anim>
                                    <p:anim calcmode="lin" valueType="num">
                                      <p:cBhvr>
                                        <p:cTn id="54" dur="1000" fill="hold"/>
                                        <p:tgtEl>
                                          <p:spTgt spid="110600">
                                            <p:txEl>
                                              <p:pRg st="3" end="3"/>
                                            </p:txEl>
                                          </p:spTgt>
                                        </p:tgtEl>
                                        <p:attrNameLst>
                                          <p:attrName>ppt_h</p:attrName>
                                        </p:attrNameLst>
                                      </p:cBhvr>
                                      <p:tavLst>
                                        <p:tav tm="0">
                                          <p:val>
                                            <p:strVal val="#ppt_h"/>
                                          </p:val>
                                        </p:tav>
                                        <p:tav tm="100000">
                                          <p:val>
                                            <p:strVal val="#ppt_h"/>
                                          </p:val>
                                        </p:tav>
                                      </p:tavLst>
                                    </p:anim>
                                    <p:animEffect transition="in" filter="fade">
                                      <p:cBhvr>
                                        <p:cTn id="55" dur="1000"/>
                                        <p:tgtEl>
                                          <p:spTgt spid="110600">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110600">
                                            <p:txEl>
                                              <p:pRg st="5" end="5"/>
                                            </p:txEl>
                                          </p:spTgt>
                                        </p:tgtEl>
                                        <p:attrNameLst>
                                          <p:attrName>style.visibility</p:attrName>
                                        </p:attrNameLst>
                                      </p:cBhvr>
                                      <p:to>
                                        <p:strVal val="visible"/>
                                      </p:to>
                                    </p:set>
                                    <p:anim calcmode="lin" valueType="num">
                                      <p:cBhvr>
                                        <p:cTn id="60" dur="1000" fill="hold"/>
                                        <p:tgtEl>
                                          <p:spTgt spid="110600">
                                            <p:txEl>
                                              <p:pRg st="5" end="5"/>
                                            </p:txEl>
                                          </p:spTgt>
                                        </p:tgtEl>
                                        <p:attrNameLst>
                                          <p:attrName>ppt_w</p:attrName>
                                        </p:attrNameLst>
                                      </p:cBhvr>
                                      <p:tavLst>
                                        <p:tav tm="0">
                                          <p:val>
                                            <p:strVal val="#ppt_w*0.70"/>
                                          </p:val>
                                        </p:tav>
                                        <p:tav tm="100000">
                                          <p:val>
                                            <p:strVal val="#ppt_w"/>
                                          </p:val>
                                        </p:tav>
                                      </p:tavLst>
                                    </p:anim>
                                    <p:anim calcmode="lin" valueType="num">
                                      <p:cBhvr>
                                        <p:cTn id="61" dur="1000" fill="hold"/>
                                        <p:tgtEl>
                                          <p:spTgt spid="110600">
                                            <p:txEl>
                                              <p:pRg st="5" end="5"/>
                                            </p:txEl>
                                          </p:spTgt>
                                        </p:tgtEl>
                                        <p:attrNameLst>
                                          <p:attrName>ppt_h</p:attrName>
                                        </p:attrNameLst>
                                      </p:cBhvr>
                                      <p:tavLst>
                                        <p:tav tm="0">
                                          <p:val>
                                            <p:strVal val="#ppt_h"/>
                                          </p:val>
                                        </p:tav>
                                        <p:tav tm="100000">
                                          <p:val>
                                            <p:strVal val="#ppt_h"/>
                                          </p:val>
                                        </p:tav>
                                      </p:tavLst>
                                    </p:anim>
                                    <p:animEffect transition="in" filter="fade">
                                      <p:cBhvr>
                                        <p:cTn id="62" dur="1000"/>
                                        <p:tgtEl>
                                          <p:spTgt spid="1106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228600" y="152400"/>
            <a:ext cx="8534400" cy="3776663"/>
          </a:xfrm>
          <a:prstGeom prst="rect">
            <a:avLst/>
          </a:prstGeom>
          <a:noFill/>
          <a:ln w="9525">
            <a:noFill/>
            <a:miter lim="800000"/>
            <a:headEnd/>
            <a:tailEnd/>
          </a:ln>
        </p:spPr>
        <p:txBody>
          <a:bodyPr anchor="ctr">
            <a:spAutoFit/>
          </a:bodyPr>
          <a:lstStyle/>
          <a:p>
            <a:pPr algn="ctr">
              <a:tabLst>
                <a:tab pos="5664200" algn="l"/>
              </a:tabLst>
            </a:pPr>
            <a:r>
              <a:rPr lang="en-US" b="1">
                <a:cs typeface="Times New Roman" pitchFamily="18" charset="0"/>
              </a:rPr>
              <a:t>Ruling Philosophy</a:t>
            </a:r>
          </a:p>
          <a:p>
            <a:pPr algn="ctr">
              <a:tabLst>
                <a:tab pos="5664200" algn="l"/>
              </a:tabLst>
            </a:pPr>
            <a:r>
              <a:rPr lang="en-US">
                <a:cs typeface="Times New Roman" pitchFamily="18" charset="0"/>
              </a:rPr>
              <a:t>Qin </a:t>
            </a:r>
            <a:r>
              <a:rPr lang="en-US" u="sng">
                <a:cs typeface="Times New Roman" pitchFamily="18" charset="0"/>
              </a:rPr>
              <a:t>adopted Legalism</a:t>
            </a:r>
            <a:r>
              <a:rPr lang="en-US">
                <a:cs typeface="Times New Roman" pitchFamily="18" charset="0"/>
              </a:rPr>
              <a:t> to rule his </a:t>
            </a:r>
            <a:r>
              <a:rPr lang="en-US" b="1" u="sng">
                <a:cs typeface="Times New Roman" pitchFamily="18" charset="0"/>
              </a:rPr>
              <a:t>regime</a:t>
            </a:r>
            <a:r>
              <a:rPr lang="en-US" u="sng">
                <a:cs typeface="Times New Roman" pitchFamily="18" charset="0"/>
              </a:rPr>
              <a:t> (government in power)</a:t>
            </a:r>
          </a:p>
          <a:p>
            <a:pPr algn="ctr">
              <a:tabLst>
                <a:tab pos="5664200" algn="l"/>
              </a:tabLst>
            </a:pPr>
            <a:endParaRPr lang="en-US" u="sng"/>
          </a:p>
          <a:p>
            <a:pPr algn="ctr" eaLnBrk="0" hangingPunct="0">
              <a:tabLst>
                <a:tab pos="5664200" algn="l"/>
              </a:tabLst>
            </a:pPr>
            <a:r>
              <a:rPr lang="en-US" b="1">
                <a:cs typeface="Times New Roman" pitchFamily="18" charset="0"/>
              </a:rPr>
              <a:t>Style of Rule</a:t>
            </a:r>
          </a:p>
          <a:p>
            <a:pPr algn="ctr" eaLnBrk="0" hangingPunct="0">
              <a:tabLst>
                <a:tab pos="5664200" algn="l"/>
              </a:tabLst>
            </a:pPr>
            <a:r>
              <a:rPr lang="en-US" u="sng">
                <a:cs typeface="Times New Roman" pitchFamily="18" charset="0"/>
              </a:rPr>
              <a:t>Centralized power to avoid another civil war.</a:t>
            </a:r>
          </a:p>
          <a:p>
            <a:pPr algn="ctr" eaLnBrk="0" hangingPunct="0">
              <a:tabLst>
                <a:tab pos="5664200" algn="l"/>
              </a:tabLst>
            </a:pPr>
            <a:endParaRPr lang="en-US" b="1">
              <a:cs typeface="Times New Roman" pitchFamily="18" charset="0"/>
            </a:endParaRPr>
          </a:p>
          <a:p>
            <a:pPr algn="ctr">
              <a:tabLst>
                <a:tab pos="5664200" algn="l"/>
              </a:tabLst>
            </a:pPr>
            <a:r>
              <a:rPr lang="en-US" b="1"/>
              <a:t>Treatment of People </a:t>
            </a:r>
          </a:p>
          <a:p>
            <a:pPr algn="ctr" eaLnBrk="0" hangingPunct="0">
              <a:tabLst>
                <a:tab pos="5664200" algn="l"/>
              </a:tabLst>
            </a:pPr>
            <a:r>
              <a:rPr lang="en-US" u="sng"/>
              <a:t>People who opposed his rule were punished or executed</a:t>
            </a:r>
            <a:r>
              <a:rPr lang="en-US"/>
              <a:t>.</a:t>
            </a:r>
          </a:p>
          <a:p>
            <a:pPr algn="ctr" eaLnBrk="0" hangingPunct="0">
              <a:tabLst>
                <a:tab pos="5664200" algn="l"/>
              </a:tabLst>
            </a:pPr>
            <a:r>
              <a:rPr lang="en-US"/>
              <a:t>He held mass </a:t>
            </a:r>
            <a:r>
              <a:rPr lang="en-US" u="sng"/>
              <a:t>book burnings</a:t>
            </a:r>
            <a:r>
              <a:rPr lang="en-US"/>
              <a:t> to get rid of ideas contrary to what he believed. </a:t>
            </a:r>
          </a:p>
          <a:p>
            <a:pPr algn="ctr" eaLnBrk="0" hangingPunct="0">
              <a:tabLst>
                <a:tab pos="5664200" algn="l"/>
              </a:tabLst>
            </a:pPr>
            <a:endParaRPr lang="en-US" b="1"/>
          </a:p>
        </p:txBody>
      </p:sp>
      <p:pic>
        <p:nvPicPr>
          <p:cNvPr id="111624" name="Picture 8" descr="img_chun1"/>
          <p:cNvPicPr>
            <a:picLocks noChangeAspect="1" noChangeArrowheads="1"/>
          </p:cNvPicPr>
          <p:nvPr/>
        </p:nvPicPr>
        <p:blipFill>
          <a:blip r:embed="rId2" cstate="print"/>
          <a:srcRect/>
          <a:stretch>
            <a:fillRect/>
          </a:stretch>
        </p:blipFill>
        <p:spPr bwMode="auto">
          <a:xfrm>
            <a:off x="2286000" y="3789363"/>
            <a:ext cx="4495800" cy="2840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 calcmode="lin" valueType="num">
                                      <p:cBhvr>
                                        <p:cTn id="7" dur="1000" fill="hold"/>
                                        <p:tgtEl>
                                          <p:spTgt spid="11162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162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162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11621">
                                            <p:txEl>
                                              <p:pRg st="1" end="1"/>
                                            </p:txEl>
                                          </p:spTgt>
                                        </p:tgtEl>
                                        <p:attrNameLst>
                                          <p:attrName>style.visibility</p:attrName>
                                        </p:attrNameLst>
                                      </p:cBhvr>
                                      <p:to>
                                        <p:strVal val="visible"/>
                                      </p:to>
                                    </p:set>
                                    <p:anim calcmode="lin" valueType="num">
                                      <p:cBhvr>
                                        <p:cTn id="12" dur="1000" fill="hold"/>
                                        <p:tgtEl>
                                          <p:spTgt spid="11162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1162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116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1621">
                                            <p:txEl>
                                              <p:pRg st="3" end="3"/>
                                            </p:txEl>
                                          </p:spTgt>
                                        </p:tgtEl>
                                        <p:attrNameLst>
                                          <p:attrName>style.visibility</p:attrName>
                                        </p:attrNameLst>
                                      </p:cBhvr>
                                      <p:to>
                                        <p:strVal val="visible"/>
                                      </p:to>
                                    </p:set>
                                    <p:anim calcmode="lin" valueType="num">
                                      <p:cBhvr>
                                        <p:cTn id="19" dur="1000" fill="hold"/>
                                        <p:tgtEl>
                                          <p:spTgt spid="111621">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111621">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11621">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11621">
                                            <p:txEl>
                                              <p:pRg st="4" end="4"/>
                                            </p:txEl>
                                          </p:spTgt>
                                        </p:tgtEl>
                                        <p:attrNameLst>
                                          <p:attrName>style.visibility</p:attrName>
                                        </p:attrNameLst>
                                      </p:cBhvr>
                                      <p:to>
                                        <p:strVal val="visible"/>
                                      </p:to>
                                    </p:set>
                                    <p:anim calcmode="lin" valueType="num">
                                      <p:cBhvr>
                                        <p:cTn id="24" dur="1000" fill="hold"/>
                                        <p:tgtEl>
                                          <p:spTgt spid="111621">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11621">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1162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11621">
                                            <p:txEl>
                                              <p:pRg st="6" end="6"/>
                                            </p:txEl>
                                          </p:spTgt>
                                        </p:tgtEl>
                                        <p:attrNameLst>
                                          <p:attrName>style.visibility</p:attrName>
                                        </p:attrNameLst>
                                      </p:cBhvr>
                                      <p:to>
                                        <p:strVal val="visible"/>
                                      </p:to>
                                    </p:set>
                                    <p:anim calcmode="lin" valueType="num">
                                      <p:cBhvr>
                                        <p:cTn id="31" dur="1000" fill="hold"/>
                                        <p:tgtEl>
                                          <p:spTgt spid="111621">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111621">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111621">
                                            <p:txEl>
                                              <p:pRg st="6" end="6"/>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111621">
                                            <p:txEl>
                                              <p:pRg st="7" end="7"/>
                                            </p:txEl>
                                          </p:spTgt>
                                        </p:tgtEl>
                                        <p:attrNameLst>
                                          <p:attrName>style.visibility</p:attrName>
                                        </p:attrNameLst>
                                      </p:cBhvr>
                                      <p:to>
                                        <p:strVal val="visible"/>
                                      </p:to>
                                    </p:set>
                                    <p:anim calcmode="lin" valueType="num">
                                      <p:cBhvr>
                                        <p:cTn id="36" dur="1000" fill="hold"/>
                                        <p:tgtEl>
                                          <p:spTgt spid="111621">
                                            <p:txEl>
                                              <p:pRg st="7" end="7"/>
                                            </p:txEl>
                                          </p:spTgt>
                                        </p:tgtEl>
                                        <p:attrNameLst>
                                          <p:attrName>ppt_w</p:attrName>
                                        </p:attrNameLst>
                                      </p:cBhvr>
                                      <p:tavLst>
                                        <p:tav tm="0">
                                          <p:val>
                                            <p:strVal val="#ppt_w*0.70"/>
                                          </p:val>
                                        </p:tav>
                                        <p:tav tm="100000">
                                          <p:val>
                                            <p:strVal val="#ppt_w"/>
                                          </p:val>
                                        </p:tav>
                                      </p:tavLst>
                                    </p:anim>
                                    <p:anim calcmode="lin" valueType="num">
                                      <p:cBhvr>
                                        <p:cTn id="37" dur="1000" fill="hold"/>
                                        <p:tgtEl>
                                          <p:spTgt spid="111621">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111621">
                                            <p:txEl>
                                              <p:pRg st="7" end="7"/>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111621">
                                            <p:txEl>
                                              <p:pRg st="8" end="8"/>
                                            </p:txEl>
                                          </p:spTgt>
                                        </p:tgtEl>
                                        <p:attrNameLst>
                                          <p:attrName>style.visibility</p:attrName>
                                        </p:attrNameLst>
                                      </p:cBhvr>
                                      <p:to>
                                        <p:strVal val="visible"/>
                                      </p:to>
                                    </p:set>
                                    <p:anim calcmode="lin" valueType="num">
                                      <p:cBhvr>
                                        <p:cTn id="41" dur="1000" fill="hold"/>
                                        <p:tgtEl>
                                          <p:spTgt spid="111621">
                                            <p:txEl>
                                              <p:pRg st="8" end="8"/>
                                            </p:txEl>
                                          </p:spTgt>
                                        </p:tgtEl>
                                        <p:attrNameLst>
                                          <p:attrName>ppt_w</p:attrName>
                                        </p:attrNameLst>
                                      </p:cBhvr>
                                      <p:tavLst>
                                        <p:tav tm="0">
                                          <p:val>
                                            <p:strVal val="#ppt_w*0.70"/>
                                          </p:val>
                                        </p:tav>
                                        <p:tav tm="100000">
                                          <p:val>
                                            <p:strVal val="#ppt_w"/>
                                          </p:val>
                                        </p:tav>
                                      </p:tavLst>
                                    </p:anim>
                                    <p:anim calcmode="lin" valueType="num">
                                      <p:cBhvr>
                                        <p:cTn id="42" dur="1000" fill="hold"/>
                                        <p:tgtEl>
                                          <p:spTgt spid="111621">
                                            <p:txEl>
                                              <p:pRg st="8" end="8"/>
                                            </p:txEl>
                                          </p:spTgt>
                                        </p:tgtEl>
                                        <p:attrNameLst>
                                          <p:attrName>ppt_h</p:attrName>
                                        </p:attrNameLst>
                                      </p:cBhvr>
                                      <p:tavLst>
                                        <p:tav tm="0">
                                          <p:val>
                                            <p:strVal val="#ppt_h"/>
                                          </p:val>
                                        </p:tav>
                                        <p:tav tm="100000">
                                          <p:val>
                                            <p:strVal val="#ppt_h"/>
                                          </p:val>
                                        </p:tav>
                                      </p:tavLst>
                                    </p:anim>
                                    <p:animEffect transition="in" filter="fade">
                                      <p:cBhvr>
                                        <p:cTn id="43" dur="1000"/>
                                        <p:tgtEl>
                                          <p:spTgt spid="111621">
                                            <p:txEl>
                                              <p:pRg st="8" end="8"/>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111624"/>
                                        </p:tgtEl>
                                        <p:attrNameLst>
                                          <p:attrName>style.visibility</p:attrName>
                                        </p:attrNameLst>
                                      </p:cBhvr>
                                      <p:to>
                                        <p:strVal val="visible"/>
                                      </p:to>
                                    </p:set>
                                    <p:anim calcmode="lin" valueType="num">
                                      <p:cBhvr>
                                        <p:cTn id="46" dur="1000" fill="hold"/>
                                        <p:tgtEl>
                                          <p:spTgt spid="111624"/>
                                        </p:tgtEl>
                                        <p:attrNameLst>
                                          <p:attrName>ppt_w</p:attrName>
                                        </p:attrNameLst>
                                      </p:cBhvr>
                                      <p:tavLst>
                                        <p:tav tm="0">
                                          <p:val>
                                            <p:strVal val="#ppt_w*0.70"/>
                                          </p:val>
                                        </p:tav>
                                        <p:tav tm="100000">
                                          <p:val>
                                            <p:strVal val="#ppt_w"/>
                                          </p:val>
                                        </p:tav>
                                      </p:tavLst>
                                    </p:anim>
                                    <p:anim calcmode="lin" valueType="num">
                                      <p:cBhvr>
                                        <p:cTn id="47" dur="1000" fill="hold"/>
                                        <p:tgtEl>
                                          <p:spTgt spid="111624"/>
                                        </p:tgtEl>
                                        <p:attrNameLst>
                                          <p:attrName>ppt_h</p:attrName>
                                        </p:attrNameLst>
                                      </p:cBhvr>
                                      <p:tavLst>
                                        <p:tav tm="0">
                                          <p:val>
                                            <p:strVal val="#ppt_h"/>
                                          </p:val>
                                        </p:tav>
                                        <p:tav tm="100000">
                                          <p:val>
                                            <p:strVal val="#ppt_h"/>
                                          </p:val>
                                        </p:tav>
                                      </p:tavLst>
                                    </p:anim>
                                    <p:animEffect transition="in" filter="fade">
                                      <p:cBhvr>
                                        <p:cTn id="48" dur="10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381000" y="552450"/>
            <a:ext cx="8397875" cy="4781550"/>
          </a:xfrm>
          <a:prstGeom prst="rect">
            <a:avLst/>
          </a:prstGeom>
          <a:noFill/>
          <a:ln w="9525">
            <a:noFill/>
            <a:miter lim="800000"/>
            <a:headEnd/>
            <a:tailEnd/>
          </a:ln>
        </p:spPr>
        <p:txBody>
          <a:bodyPr>
            <a:spAutoFit/>
          </a:bodyPr>
          <a:lstStyle/>
          <a:p>
            <a:r>
              <a:rPr lang="en-US" b="1"/>
              <a:t>Written Language</a:t>
            </a:r>
          </a:p>
          <a:p>
            <a:r>
              <a:rPr lang="en-US"/>
              <a:t>Shi Huangdi made </a:t>
            </a:r>
            <a:r>
              <a:rPr lang="en-US" u="sng"/>
              <a:t>many reforms</a:t>
            </a:r>
          </a:p>
          <a:p>
            <a:endParaRPr lang="en-US" u="sng"/>
          </a:p>
          <a:p>
            <a:r>
              <a:rPr lang="en-US"/>
              <a:t>He </a:t>
            </a:r>
            <a:r>
              <a:rPr lang="en-US" u="sng"/>
              <a:t>unified written Chinese</a:t>
            </a:r>
            <a:r>
              <a:rPr lang="en-US"/>
              <a:t>, having a common written language allowed for </a:t>
            </a:r>
            <a:r>
              <a:rPr lang="en-US" u="sng"/>
              <a:t>easier communication.</a:t>
            </a:r>
            <a:r>
              <a:rPr lang="en-US"/>
              <a:t> </a:t>
            </a:r>
          </a:p>
          <a:p>
            <a:endParaRPr lang="en-US"/>
          </a:p>
          <a:p>
            <a:r>
              <a:rPr lang="en-US"/>
              <a:t>He created a </a:t>
            </a:r>
            <a:r>
              <a:rPr lang="en-US" u="sng"/>
              <a:t>single currency</a:t>
            </a:r>
            <a:r>
              <a:rPr lang="en-US"/>
              <a:t> to make trade easier</a:t>
            </a:r>
          </a:p>
          <a:p>
            <a:endParaRPr lang="en-US"/>
          </a:p>
          <a:p>
            <a:r>
              <a:rPr lang="en-US"/>
              <a:t>He </a:t>
            </a:r>
            <a:r>
              <a:rPr lang="en-US" u="sng"/>
              <a:t>built roads</a:t>
            </a:r>
            <a:r>
              <a:rPr lang="en-US"/>
              <a:t> throughout his empire to make travel easier. </a:t>
            </a:r>
          </a:p>
          <a:p>
            <a:endParaRPr lang="en-US"/>
          </a:p>
          <a:p>
            <a:r>
              <a:rPr lang="en-US"/>
              <a:t>He </a:t>
            </a:r>
            <a:r>
              <a:rPr lang="en-US" u="sng"/>
              <a:t>dug the Grand Canal</a:t>
            </a:r>
            <a:r>
              <a:rPr lang="en-US"/>
              <a:t> from the Yangtze to Central China to make trade and travel easier. </a:t>
            </a:r>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4692">
                                            <p:txEl>
                                              <p:pRg st="0" end="0"/>
                                            </p:txEl>
                                          </p:spTgt>
                                        </p:tgtEl>
                                        <p:attrNameLst>
                                          <p:attrName>style.visibility</p:attrName>
                                        </p:attrNameLst>
                                      </p:cBhvr>
                                      <p:to>
                                        <p:strVal val="visible"/>
                                      </p:to>
                                    </p:set>
                                    <p:anim calcmode="lin" valueType="num">
                                      <p:cBhvr>
                                        <p:cTn id="7" dur="1000" fill="hold"/>
                                        <p:tgtEl>
                                          <p:spTgt spid="11469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469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469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4692">
                                            <p:txEl>
                                              <p:pRg st="1" end="1"/>
                                            </p:txEl>
                                          </p:spTgt>
                                        </p:tgtEl>
                                        <p:attrNameLst>
                                          <p:attrName>style.visibility</p:attrName>
                                        </p:attrNameLst>
                                      </p:cBhvr>
                                      <p:to>
                                        <p:strVal val="visible"/>
                                      </p:to>
                                    </p:set>
                                    <p:anim calcmode="lin" valueType="num">
                                      <p:cBhvr>
                                        <p:cTn id="14" dur="1000" fill="hold"/>
                                        <p:tgtEl>
                                          <p:spTgt spid="11469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469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46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4692">
                                            <p:txEl>
                                              <p:pRg st="3" end="3"/>
                                            </p:txEl>
                                          </p:spTgt>
                                        </p:tgtEl>
                                        <p:attrNameLst>
                                          <p:attrName>style.visibility</p:attrName>
                                        </p:attrNameLst>
                                      </p:cBhvr>
                                      <p:to>
                                        <p:strVal val="visible"/>
                                      </p:to>
                                    </p:set>
                                    <p:anim calcmode="lin" valueType="num">
                                      <p:cBhvr>
                                        <p:cTn id="21" dur="1000" fill="hold"/>
                                        <p:tgtEl>
                                          <p:spTgt spid="11469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1469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1469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4692">
                                            <p:txEl>
                                              <p:pRg st="5" end="5"/>
                                            </p:txEl>
                                          </p:spTgt>
                                        </p:tgtEl>
                                        <p:attrNameLst>
                                          <p:attrName>style.visibility</p:attrName>
                                        </p:attrNameLst>
                                      </p:cBhvr>
                                      <p:to>
                                        <p:strVal val="visible"/>
                                      </p:to>
                                    </p:set>
                                    <p:anim calcmode="lin" valueType="num">
                                      <p:cBhvr>
                                        <p:cTn id="28" dur="1000" fill="hold"/>
                                        <p:tgtEl>
                                          <p:spTgt spid="114692">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114692">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1469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4692">
                                            <p:txEl>
                                              <p:pRg st="7" end="7"/>
                                            </p:txEl>
                                          </p:spTgt>
                                        </p:tgtEl>
                                        <p:attrNameLst>
                                          <p:attrName>style.visibility</p:attrName>
                                        </p:attrNameLst>
                                      </p:cBhvr>
                                      <p:to>
                                        <p:strVal val="visible"/>
                                      </p:to>
                                    </p:set>
                                    <p:anim calcmode="lin" valueType="num">
                                      <p:cBhvr>
                                        <p:cTn id="35" dur="1000" fill="hold"/>
                                        <p:tgtEl>
                                          <p:spTgt spid="114692">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114692">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11469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4692">
                                            <p:txEl>
                                              <p:pRg st="9" end="9"/>
                                            </p:txEl>
                                          </p:spTgt>
                                        </p:tgtEl>
                                        <p:attrNameLst>
                                          <p:attrName>style.visibility</p:attrName>
                                        </p:attrNameLst>
                                      </p:cBhvr>
                                      <p:to>
                                        <p:strVal val="visible"/>
                                      </p:to>
                                    </p:set>
                                    <p:anim calcmode="lin" valueType="num">
                                      <p:cBhvr>
                                        <p:cTn id="42" dur="1000" fill="hold"/>
                                        <p:tgtEl>
                                          <p:spTgt spid="114692">
                                            <p:txEl>
                                              <p:pRg st="9" end="9"/>
                                            </p:txEl>
                                          </p:spTgt>
                                        </p:tgtEl>
                                        <p:attrNameLst>
                                          <p:attrName>ppt_w</p:attrName>
                                        </p:attrNameLst>
                                      </p:cBhvr>
                                      <p:tavLst>
                                        <p:tav tm="0">
                                          <p:val>
                                            <p:strVal val="#ppt_w*0.70"/>
                                          </p:val>
                                        </p:tav>
                                        <p:tav tm="100000">
                                          <p:val>
                                            <p:strVal val="#ppt_w"/>
                                          </p:val>
                                        </p:tav>
                                      </p:tavLst>
                                    </p:anim>
                                    <p:anim calcmode="lin" valueType="num">
                                      <p:cBhvr>
                                        <p:cTn id="43" dur="1000" fill="hold"/>
                                        <p:tgtEl>
                                          <p:spTgt spid="114692">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11469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p:cNvPicPr>
            <a:picLocks noChangeAspect="1" noChangeArrowheads="1"/>
          </p:cNvPicPr>
          <p:nvPr/>
        </p:nvPicPr>
        <p:blipFill>
          <a:blip r:embed="rId2" cstate="print"/>
          <a:srcRect/>
          <a:stretch>
            <a:fillRect/>
          </a:stretch>
        </p:blipFill>
        <p:spPr bwMode="auto">
          <a:xfrm>
            <a:off x="304800" y="444500"/>
            <a:ext cx="8686800" cy="5880100"/>
          </a:xfrm>
          <a:prstGeom prst="rect">
            <a:avLst/>
          </a:prstGeom>
          <a:noFill/>
          <a:ln w="9525">
            <a:noFill/>
            <a:miter lim="800000"/>
            <a:headEnd/>
            <a:tailEnd/>
          </a:ln>
        </p:spPr>
      </p:pic>
      <p:sp>
        <p:nvSpPr>
          <p:cNvPr id="112645" name="Text Box 5"/>
          <p:cNvSpPr txBox="1">
            <a:spLocks noChangeArrowheads="1"/>
          </p:cNvSpPr>
          <p:nvPr/>
        </p:nvSpPr>
        <p:spPr bwMode="auto">
          <a:xfrm>
            <a:off x="304800" y="2362200"/>
            <a:ext cx="2514600" cy="1096963"/>
          </a:xfrm>
          <a:prstGeom prst="rect">
            <a:avLst/>
          </a:prstGeom>
          <a:noFill/>
          <a:ln w="9525">
            <a:noFill/>
            <a:miter lim="800000"/>
            <a:headEnd/>
            <a:tailEnd/>
          </a:ln>
        </p:spPr>
        <p:txBody>
          <a:bodyPr>
            <a:spAutoFit/>
          </a:bodyPr>
          <a:lstStyle/>
          <a:p>
            <a:pPr algn="ctr">
              <a:spcBef>
                <a:spcPct val="50000"/>
              </a:spcBef>
            </a:pPr>
            <a:r>
              <a:rPr lang="en-US"/>
              <a:t>Dealt with </a:t>
            </a:r>
            <a:r>
              <a:rPr lang="en-US" u="sng"/>
              <a:t>issues that affected the people</a:t>
            </a:r>
          </a:p>
        </p:txBody>
      </p:sp>
      <p:sp>
        <p:nvSpPr>
          <p:cNvPr id="112646" name="Text Box 6"/>
          <p:cNvSpPr txBox="1">
            <a:spLocks noChangeArrowheads="1"/>
          </p:cNvSpPr>
          <p:nvPr/>
        </p:nvSpPr>
        <p:spPr bwMode="auto">
          <a:xfrm>
            <a:off x="3048000" y="2209800"/>
            <a:ext cx="2530475" cy="1431925"/>
          </a:xfrm>
          <a:prstGeom prst="rect">
            <a:avLst/>
          </a:prstGeom>
          <a:noFill/>
          <a:ln w="9525">
            <a:noFill/>
            <a:miter lim="800000"/>
            <a:headEnd/>
            <a:tailEnd/>
          </a:ln>
        </p:spPr>
        <p:txBody>
          <a:bodyPr>
            <a:spAutoFit/>
          </a:bodyPr>
          <a:lstStyle/>
          <a:p>
            <a:pPr algn="ctr"/>
            <a:r>
              <a:rPr lang="en-US" b="1" u="sng"/>
              <a:t>Military Division</a:t>
            </a:r>
          </a:p>
          <a:p>
            <a:pPr algn="ctr"/>
            <a:r>
              <a:rPr lang="en-US" u="sng"/>
              <a:t>Dealt with government/</a:t>
            </a:r>
          </a:p>
          <a:p>
            <a:pPr algn="ctr"/>
            <a:r>
              <a:rPr lang="en-US" u="sng"/>
              <a:t>defense issues</a:t>
            </a:r>
            <a:r>
              <a:rPr lang="en-US"/>
              <a:t>.</a:t>
            </a:r>
          </a:p>
        </p:txBody>
      </p:sp>
      <p:sp>
        <p:nvSpPr>
          <p:cNvPr id="112648" name="Text Box 8"/>
          <p:cNvSpPr txBox="1">
            <a:spLocks noChangeArrowheads="1"/>
          </p:cNvSpPr>
          <p:nvPr/>
        </p:nvSpPr>
        <p:spPr bwMode="auto">
          <a:xfrm>
            <a:off x="5943600" y="2209800"/>
            <a:ext cx="2286000" cy="1431925"/>
          </a:xfrm>
          <a:prstGeom prst="rect">
            <a:avLst/>
          </a:prstGeom>
          <a:noFill/>
          <a:ln w="9525">
            <a:noFill/>
            <a:miter lim="800000"/>
            <a:headEnd/>
            <a:tailEnd/>
          </a:ln>
        </p:spPr>
        <p:txBody>
          <a:bodyPr>
            <a:spAutoFit/>
          </a:bodyPr>
          <a:lstStyle/>
          <a:p>
            <a:pPr algn="ctr"/>
            <a:r>
              <a:rPr lang="en-US" u="sng"/>
              <a:t>Inspectors who checked on government officials. </a:t>
            </a:r>
          </a:p>
        </p:txBody>
      </p:sp>
      <p:sp>
        <p:nvSpPr>
          <p:cNvPr id="112649" name="Text Box 9"/>
          <p:cNvSpPr txBox="1">
            <a:spLocks noChangeArrowheads="1"/>
          </p:cNvSpPr>
          <p:nvPr/>
        </p:nvSpPr>
        <p:spPr bwMode="auto">
          <a:xfrm>
            <a:off x="2209800" y="5516563"/>
            <a:ext cx="2235200" cy="427037"/>
          </a:xfrm>
          <a:prstGeom prst="rect">
            <a:avLst/>
          </a:prstGeom>
          <a:noFill/>
          <a:ln w="9525">
            <a:noFill/>
            <a:miter lim="800000"/>
            <a:headEnd/>
            <a:tailEnd/>
          </a:ln>
        </p:spPr>
        <p:txBody>
          <a:bodyPr wrap="none">
            <a:spAutoFit/>
          </a:bodyPr>
          <a:lstStyle/>
          <a:p>
            <a:r>
              <a:rPr lang="en-US" u="sng"/>
              <a:t>Larger divisions</a:t>
            </a:r>
          </a:p>
        </p:txBody>
      </p:sp>
      <p:sp>
        <p:nvSpPr>
          <p:cNvPr id="112650" name="Text Box 10"/>
          <p:cNvSpPr txBox="1">
            <a:spLocks noChangeArrowheads="1"/>
          </p:cNvSpPr>
          <p:nvPr/>
        </p:nvSpPr>
        <p:spPr bwMode="auto">
          <a:xfrm>
            <a:off x="5905500" y="5516563"/>
            <a:ext cx="2400300" cy="427037"/>
          </a:xfrm>
          <a:prstGeom prst="rect">
            <a:avLst/>
          </a:prstGeom>
          <a:noFill/>
          <a:ln w="9525">
            <a:noFill/>
            <a:miter lim="800000"/>
            <a:headEnd/>
            <a:tailEnd/>
          </a:ln>
        </p:spPr>
        <p:txBody>
          <a:bodyPr wrap="none">
            <a:spAutoFit/>
          </a:bodyPr>
          <a:lstStyle/>
          <a:p>
            <a:r>
              <a:rPr lang="en-US" u="sng"/>
              <a:t>Smaller Divisions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 calcmode="lin" valueType="num">
                                      <p:cBhvr>
                                        <p:cTn id="7" dur="1000" fill="hold"/>
                                        <p:tgtEl>
                                          <p:spTgt spid="112645"/>
                                        </p:tgtEl>
                                        <p:attrNameLst>
                                          <p:attrName>ppt_w</p:attrName>
                                        </p:attrNameLst>
                                      </p:cBhvr>
                                      <p:tavLst>
                                        <p:tav tm="0">
                                          <p:val>
                                            <p:strVal val="#ppt_w*0.70"/>
                                          </p:val>
                                        </p:tav>
                                        <p:tav tm="100000">
                                          <p:val>
                                            <p:strVal val="#ppt_w"/>
                                          </p:val>
                                        </p:tav>
                                      </p:tavLst>
                                    </p:anim>
                                    <p:anim calcmode="lin" valueType="num">
                                      <p:cBhvr>
                                        <p:cTn id="8" dur="1000" fill="hold"/>
                                        <p:tgtEl>
                                          <p:spTgt spid="112645"/>
                                        </p:tgtEl>
                                        <p:attrNameLst>
                                          <p:attrName>ppt_h</p:attrName>
                                        </p:attrNameLst>
                                      </p:cBhvr>
                                      <p:tavLst>
                                        <p:tav tm="0">
                                          <p:val>
                                            <p:strVal val="#ppt_h"/>
                                          </p:val>
                                        </p:tav>
                                        <p:tav tm="100000">
                                          <p:val>
                                            <p:strVal val="#ppt_h"/>
                                          </p:val>
                                        </p:tav>
                                      </p:tavLst>
                                    </p:anim>
                                    <p:animEffect transition="in" filter="fade">
                                      <p:cBhvr>
                                        <p:cTn id="9" dur="1000"/>
                                        <p:tgtEl>
                                          <p:spTgt spid="11264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2646"/>
                                        </p:tgtEl>
                                        <p:attrNameLst>
                                          <p:attrName>style.visibility</p:attrName>
                                        </p:attrNameLst>
                                      </p:cBhvr>
                                      <p:to>
                                        <p:strVal val="visible"/>
                                      </p:to>
                                    </p:set>
                                    <p:anim calcmode="lin" valueType="num">
                                      <p:cBhvr>
                                        <p:cTn id="13" dur="1000" fill="hold"/>
                                        <p:tgtEl>
                                          <p:spTgt spid="112646"/>
                                        </p:tgtEl>
                                        <p:attrNameLst>
                                          <p:attrName>ppt_w</p:attrName>
                                        </p:attrNameLst>
                                      </p:cBhvr>
                                      <p:tavLst>
                                        <p:tav tm="0">
                                          <p:val>
                                            <p:strVal val="#ppt_w*0.70"/>
                                          </p:val>
                                        </p:tav>
                                        <p:tav tm="100000">
                                          <p:val>
                                            <p:strVal val="#ppt_w"/>
                                          </p:val>
                                        </p:tav>
                                      </p:tavLst>
                                    </p:anim>
                                    <p:anim calcmode="lin" valueType="num">
                                      <p:cBhvr>
                                        <p:cTn id="14" dur="1000" fill="hold"/>
                                        <p:tgtEl>
                                          <p:spTgt spid="112646"/>
                                        </p:tgtEl>
                                        <p:attrNameLst>
                                          <p:attrName>ppt_h</p:attrName>
                                        </p:attrNameLst>
                                      </p:cBhvr>
                                      <p:tavLst>
                                        <p:tav tm="0">
                                          <p:val>
                                            <p:strVal val="#ppt_h"/>
                                          </p:val>
                                        </p:tav>
                                        <p:tav tm="100000">
                                          <p:val>
                                            <p:strVal val="#ppt_h"/>
                                          </p:val>
                                        </p:tav>
                                      </p:tavLst>
                                    </p:anim>
                                    <p:animEffect transition="in" filter="fade">
                                      <p:cBhvr>
                                        <p:cTn id="15" dur="1000"/>
                                        <p:tgtEl>
                                          <p:spTgt spid="11264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2648"/>
                                        </p:tgtEl>
                                        <p:attrNameLst>
                                          <p:attrName>style.visibility</p:attrName>
                                        </p:attrNameLst>
                                      </p:cBhvr>
                                      <p:to>
                                        <p:strVal val="visible"/>
                                      </p:to>
                                    </p:set>
                                    <p:anim calcmode="lin" valueType="num">
                                      <p:cBhvr>
                                        <p:cTn id="19" dur="1000" fill="hold"/>
                                        <p:tgtEl>
                                          <p:spTgt spid="112648"/>
                                        </p:tgtEl>
                                        <p:attrNameLst>
                                          <p:attrName>ppt_w</p:attrName>
                                        </p:attrNameLst>
                                      </p:cBhvr>
                                      <p:tavLst>
                                        <p:tav tm="0">
                                          <p:val>
                                            <p:strVal val="#ppt_w*0.70"/>
                                          </p:val>
                                        </p:tav>
                                        <p:tav tm="100000">
                                          <p:val>
                                            <p:strVal val="#ppt_w"/>
                                          </p:val>
                                        </p:tav>
                                      </p:tavLst>
                                    </p:anim>
                                    <p:anim calcmode="lin" valueType="num">
                                      <p:cBhvr>
                                        <p:cTn id="20" dur="1000" fill="hold"/>
                                        <p:tgtEl>
                                          <p:spTgt spid="112648"/>
                                        </p:tgtEl>
                                        <p:attrNameLst>
                                          <p:attrName>ppt_h</p:attrName>
                                        </p:attrNameLst>
                                      </p:cBhvr>
                                      <p:tavLst>
                                        <p:tav tm="0">
                                          <p:val>
                                            <p:strVal val="#ppt_h"/>
                                          </p:val>
                                        </p:tav>
                                        <p:tav tm="100000">
                                          <p:val>
                                            <p:strVal val="#ppt_h"/>
                                          </p:val>
                                        </p:tav>
                                      </p:tavLst>
                                    </p:anim>
                                    <p:animEffect transition="in" filter="fade">
                                      <p:cBhvr>
                                        <p:cTn id="21" dur="1000"/>
                                        <p:tgtEl>
                                          <p:spTgt spid="112648"/>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12649"/>
                                        </p:tgtEl>
                                        <p:attrNameLst>
                                          <p:attrName>style.visibility</p:attrName>
                                        </p:attrNameLst>
                                      </p:cBhvr>
                                      <p:to>
                                        <p:strVal val="visible"/>
                                      </p:to>
                                    </p:set>
                                    <p:anim calcmode="lin" valueType="num">
                                      <p:cBhvr>
                                        <p:cTn id="25" dur="1000" fill="hold"/>
                                        <p:tgtEl>
                                          <p:spTgt spid="112649"/>
                                        </p:tgtEl>
                                        <p:attrNameLst>
                                          <p:attrName>ppt_w</p:attrName>
                                        </p:attrNameLst>
                                      </p:cBhvr>
                                      <p:tavLst>
                                        <p:tav tm="0">
                                          <p:val>
                                            <p:strVal val="#ppt_w*0.70"/>
                                          </p:val>
                                        </p:tav>
                                        <p:tav tm="100000">
                                          <p:val>
                                            <p:strVal val="#ppt_w"/>
                                          </p:val>
                                        </p:tav>
                                      </p:tavLst>
                                    </p:anim>
                                    <p:anim calcmode="lin" valueType="num">
                                      <p:cBhvr>
                                        <p:cTn id="26" dur="1000" fill="hold"/>
                                        <p:tgtEl>
                                          <p:spTgt spid="112649"/>
                                        </p:tgtEl>
                                        <p:attrNameLst>
                                          <p:attrName>ppt_h</p:attrName>
                                        </p:attrNameLst>
                                      </p:cBhvr>
                                      <p:tavLst>
                                        <p:tav tm="0">
                                          <p:val>
                                            <p:strVal val="#ppt_h"/>
                                          </p:val>
                                        </p:tav>
                                        <p:tav tm="100000">
                                          <p:val>
                                            <p:strVal val="#ppt_h"/>
                                          </p:val>
                                        </p:tav>
                                      </p:tavLst>
                                    </p:anim>
                                    <p:animEffect transition="in" filter="fade">
                                      <p:cBhvr>
                                        <p:cTn id="27" dur="1000"/>
                                        <p:tgtEl>
                                          <p:spTgt spid="112649"/>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12650"/>
                                        </p:tgtEl>
                                        <p:attrNameLst>
                                          <p:attrName>style.visibility</p:attrName>
                                        </p:attrNameLst>
                                      </p:cBhvr>
                                      <p:to>
                                        <p:strVal val="visible"/>
                                      </p:to>
                                    </p:set>
                                    <p:anim calcmode="lin" valueType="num">
                                      <p:cBhvr>
                                        <p:cTn id="31" dur="1000" fill="hold"/>
                                        <p:tgtEl>
                                          <p:spTgt spid="112650"/>
                                        </p:tgtEl>
                                        <p:attrNameLst>
                                          <p:attrName>ppt_w</p:attrName>
                                        </p:attrNameLst>
                                      </p:cBhvr>
                                      <p:tavLst>
                                        <p:tav tm="0">
                                          <p:val>
                                            <p:strVal val="#ppt_w*0.70"/>
                                          </p:val>
                                        </p:tav>
                                        <p:tav tm="100000">
                                          <p:val>
                                            <p:strVal val="#ppt_w"/>
                                          </p:val>
                                        </p:tav>
                                      </p:tavLst>
                                    </p:anim>
                                    <p:anim calcmode="lin" valueType="num">
                                      <p:cBhvr>
                                        <p:cTn id="32" dur="1000" fill="hold"/>
                                        <p:tgtEl>
                                          <p:spTgt spid="112650"/>
                                        </p:tgtEl>
                                        <p:attrNameLst>
                                          <p:attrName>ppt_h</p:attrName>
                                        </p:attrNameLst>
                                      </p:cBhvr>
                                      <p:tavLst>
                                        <p:tav tm="0">
                                          <p:val>
                                            <p:strVal val="#ppt_h"/>
                                          </p:val>
                                        </p:tav>
                                        <p:tav tm="100000">
                                          <p:val>
                                            <p:strVal val="#ppt_h"/>
                                          </p:val>
                                        </p:tav>
                                      </p:tavLst>
                                    </p:anim>
                                    <p:animEffect transition="in" filter="fade">
                                      <p:cBhvr>
                                        <p:cTn id="33" dur="10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6" grpId="0"/>
      <p:bldP spid="112648" grpId="0"/>
      <p:bldP spid="112649" grpId="0"/>
      <p:bldP spid="1126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2" cstate="print"/>
          <a:srcRect l="1761" t="2528" r="33072" b="11517"/>
          <a:stretch>
            <a:fillRect/>
          </a:stretch>
        </p:blipFill>
        <p:spPr bwMode="auto">
          <a:xfrm>
            <a:off x="228600" y="709613"/>
            <a:ext cx="5943600" cy="5462587"/>
          </a:xfrm>
          <a:prstGeom prst="rect">
            <a:avLst/>
          </a:prstGeom>
          <a:noFill/>
          <a:ln w="28575">
            <a:solidFill>
              <a:srgbClr val="000000"/>
            </a:solidFill>
            <a:miter lim="800000"/>
            <a:headEnd/>
            <a:tailEnd/>
          </a:ln>
        </p:spPr>
      </p:pic>
      <p:sp>
        <p:nvSpPr>
          <p:cNvPr id="96261" name="Rectangle 5"/>
          <p:cNvSpPr>
            <a:spLocks noChangeArrowheads="1"/>
          </p:cNvSpPr>
          <p:nvPr/>
        </p:nvSpPr>
        <p:spPr bwMode="auto">
          <a:xfrm>
            <a:off x="6273800" y="614363"/>
            <a:ext cx="2717800" cy="5786437"/>
          </a:xfrm>
          <a:prstGeom prst="rect">
            <a:avLst/>
          </a:prstGeom>
          <a:noFill/>
          <a:ln w="9525">
            <a:noFill/>
            <a:miter lim="800000"/>
            <a:headEnd/>
            <a:tailEnd/>
          </a:ln>
        </p:spPr>
        <p:txBody>
          <a:bodyPr anchor="ctr">
            <a:spAutoFit/>
          </a:bodyPr>
          <a:lstStyle/>
          <a:p>
            <a:r>
              <a:rPr lang="en-US" b="1"/>
              <a:t>Fertile Land</a:t>
            </a:r>
          </a:p>
          <a:p>
            <a:r>
              <a:rPr lang="en-US" b="1" u="sng"/>
              <a:t>10% of the land is good for agriculture</a:t>
            </a:r>
          </a:p>
          <a:p>
            <a:pPr algn="ctr"/>
            <a:endParaRPr lang="en-US" b="1" u="sng"/>
          </a:p>
          <a:p>
            <a:r>
              <a:rPr lang="en-US" b="1"/>
              <a:t>Physical Landscape</a:t>
            </a:r>
            <a:endParaRPr lang="en-US"/>
          </a:p>
          <a:p>
            <a:r>
              <a:rPr lang="en-US" b="1"/>
              <a:t>Desert</a:t>
            </a:r>
            <a:r>
              <a:rPr lang="en-US"/>
              <a:t>: </a:t>
            </a:r>
            <a:r>
              <a:rPr lang="en-US" u="sng"/>
              <a:t>Gobi</a:t>
            </a:r>
          </a:p>
          <a:p>
            <a:r>
              <a:rPr lang="en-US" u="sng"/>
              <a:t>Taklimakan Desert</a:t>
            </a:r>
          </a:p>
          <a:p>
            <a:endParaRPr lang="en-US" u="sng"/>
          </a:p>
          <a:p>
            <a:r>
              <a:rPr lang="en-US" b="1"/>
              <a:t>Mountains</a:t>
            </a:r>
          </a:p>
          <a:p>
            <a:r>
              <a:rPr lang="en-US" u="sng"/>
              <a:t>Himalaya</a:t>
            </a:r>
          </a:p>
          <a:p>
            <a:r>
              <a:rPr lang="en-US" u="sng"/>
              <a:t>Tian Shan</a:t>
            </a:r>
          </a:p>
          <a:p>
            <a:endParaRPr lang="en-US" u="sng"/>
          </a:p>
          <a:p>
            <a:r>
              <a:rPr lang="en-US" b="1"/>
              <a:t>Plateau of Tibet</a:t>
            </a:r>
          </a:p>
          <a:p>
            <a:r>
              <a:rPr lang="en-US"/>
              <a:t>High plateau N. of the Himalaya.</a:t>
            </a:r>
          </a:p>
          <a:p>
            <a:endParaRPr lang="en-US" b="1"/>
          </a:p>
        </p:txBody>
      </p:sp>
      <p:sp>
        <p:nvSpPr>
          <p:cNvPr id="96262" name="WordArt 6"/>
          <p:cNvSpPr>
            <a:spLocks noChangeArrowheads="1" noChangeShapeType="1" noTextEdit="1"/>
          </p:cNvSpPr>
          <p:nvPr/>
        </p:nvSpPr>
        <p:spPr bwMode="auto">
          <a:xfrm>
            <a:off x="2743200" y="1219200"/>
            <a:ext cx="762000" cy="457200"/>
          </a:xfrm>
          <a:prstGeom prst="rect">
            <a:avLst/>
          </a:prstGeom>
        </p:spPr>
        <p:txBody>
          <a:bodyPr wrap="none" fromWordArt="1">
            <a:prstTxWarp prst="textStop">
              <a:avLst>
                <a:gd name="adj" fmla="val 22222"/>
              </a:avLst>
            </a:prstTxWarp>
          </a:bodyPr>
          <a:lstStyle/>
          <a:p>
            <a:pPr algn="ctr"/>
            <a:r>
              <a:rPr lang="en-US" sz="3600" kern="10">
                <a:ln w="9525">
                  <a:solidFill>
                    <a:srgbClr val="000000"/>
                  </a:solidFill>
                  <a:round/>
                  <a:headEnd/>
                  <a:tailEnd/>
                </a:ln>
                <a:solidFill>
                  <a:srgbClr val="000000"/>
                </a:solidFill>
                <a:latin typeface="Impact"/>
              </a:rPr>
              <a:t>Gobi</a:t>
            </a:r>
          </a:p>
        </p:txBody>
      </p:sp>
      <p:sp>
        <p:nvSpPr>
          <p:cNvPr id="96263" name="WordArt 7"/>
          <p:cNvSpPr>
            <a:spLocks noChangeArrowheads="1" noChangeShapeType="1" noTextEdit="1"/>
          </p:cNvSpPr>
          <p:nvPr/>
        </p:nvSpPr>
        <p:spPr bwMode="auto">
          <a:xfrm>
            <a:off x="228600" y="1295400"/>
            <a:ext cx="1581150" cy="381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Taklimakan </a:t>
            </a:r>
          </a:p>
        </p:txBody>
      </p:sp>
      <p:sp>
        <p:nvSpPr>
          <p:cNvPr id="96264" name="WordArt 8"/>
          <p:cNvSpPr>
            <a:spLocks noChangeArrowheads="1" noChangeShapeType="1" noTextEdit="1"/>
          </p:cNvSpPr>
          <p:nvPr/>
        </p:nvSpPr>
        <p:spPr bwMode="auto">
          <a:xfrm rot="3279829">
            <a:off x="297656" y="1988344"/>
            <a:ext cx="1090613" cy="9239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Himalaya</a:t>
            </a:r>
          </a:p>
        </p:txBody>
      </p:sp>
      <p:sp>
        <p:nvSpPr>
          <p:cNvPr id="96265" name="WordArt 9"/>
          <p:cNvSpPr>
            <a:spLocks noChangeArrowheads="1" noChangeShapeType="1" noTextEdit="1"/>
          </p:cNvSpPr>
          <p:nvPr/>
        </p:nvSpPr>
        <p:spPr bwMode="auto">
          <a:xfrm rot="1049279">
            <a:off x="914400" y="685800"/>
            <a:ext cx="776288" cy="72866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Tian </a:t>
            </a:r>
          </a:p>
        </p:txBody>
      </p:sp>
      <p:sp>
        <p:nvSpPr>
          <p:cNvPr id="96266" name="WordArt 10"/>
          <p:cNvSpPr>
            <a:spLocks noChangeArrowheads="1" noChangeShapeType="1" noTextEdit="1"/>
          </p:cNvSpPr>
          <p:nvPr/>
        </p:nvSpPr>
        <p:spPr bwMode="auto">
          <a:xfrm>
            <a:off x="990600" y="1828800"/>
            <a:ext cx="1143000" cy="609600"/>
          </a:xfrm>
          <a:prstGeom prst="rect">
            <a:avLst/>
          </a:prstGeom>
        </p:spPr>
        <p:txBody>
          <a:bodyPr wrap="none" fromWordArt="1">
            <a:prstTxWarp prst="textStop">
              <a:avLst>
                <a:gd name="adj" fmla="val 22222"/>
              </a:avLst>
            </a:prstTxWarp>
          </a:bodyPr>
          <a:lstStyle/>
          <a:p>
            <a:pPr algn="ctr"/>
            <a:r>
              <a:rPr lang="en-US" sz="3600" kern="10">
                <a:ln w="9525">
                  <a:solidFill>
                    <a:srgbClr val="000000"/>
                  </a:solidFill>
                  <a:round/>
                  <a:headEnd/>
                  <a:tailEnd/>
                </a:ln>
                <a:solidFill>
                  <a:srgbClr val="000000"/>
                </a:solidFill>
                <a:latin typeface="Impact"/>
              </a:rPr>
              <a:t>Plateau </a:t>
            </a:r>
          </a:p>
          <a:p>
            <a:pPr algn="ctr"/>
            <a:r>
              <a:rPr lang="en-US" sz="3600" kern="10">
                <a:ln w="9525">
                  <a:solidFill>
                    <a:srgbClr val="000000"/>
                  </a:solidFill>
                  <a:round/>
                  <a:headEnd/>
                  <a:tailEnd/>
                </a:ln>
                <a:solidFill>
                  <a:srgbClr val="000000"/>
                </a:solidFill>
                <a:latin typeface="Impact"/>
              </a:rPr>
              <a:t>of Tibet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6261">
                                            <p:txEl>
                                              <p:pRg st="0" end="0"/>
                                            </p:txEl>
                                          </p:spTgt>
                                        </p:tgtEl>
                                        <p:attrNameLst>
                                          <p:attrName>style.visibility</p:attrName>
                                        </p:attrNameLst>
                                      </p:cBhvr>
                                      <p:to>
                                        <p:strVal val="visible"/>
                                      </p:to>
                                    </p:set>
                                    <p:anim calcmode="lin" valueType="num">
                                      <p:cBhvr>
                                        <p:cTn id="7" dur="1000" fill="hold"/>
                                        <p:tgtEl>
                                          <p:spTgt spid="9626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626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626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6261">
                                            <p:txEl>
                                              <p:pRg st="1" end="1"/>
                                            </p:txEl>
                                          </p:spTgt>
                                        </p:tgtEl>
                                        <p:attrNameLst>
                                          <p:attrName>style.visibility</p:attrName>
                                        </p:attrNameLst>
                                      </p:cBhvr>
                                      <p:to>
                                        <p:strVal val="visible"/>
                                      </p:to>
                                    </p:set>
                                    <p:anim calcmode="lin" valueType="num">
                                      <p:cBhvr>
                                        <p:cTn id="12" dur="1000" fill="hold"/>
                                        <p:tgtEl>
                                          <p:spTgt spid="9626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626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626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6261">
                                            <p:txEl>
                                              <p:pRg st="3" end="3"/>
                                            </p:txEl>
                                          </p:spTgt>
                                        </p:tgtEl>
                                        <p:attrNameLst>
                                          <p:attrName>style.visibility</p:attrName>
                                        </p:attrNameLst>
                                      </p:cBhvr>
                                      <p:to>
                                        <p:strVal val="visible"/>
                                      </p:to>
                                    </p:set>
                                    <p:anim calcmode="lin" valueType="num">
                                      <p:cBhvr>
                                        <p:cTn id="19" dur="1000" fill="hold"/>
                                        <p:tgtEl>
                                          <p:spTgt spid="96261">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96261">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9626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96261">
                                            <p:txEl>
                                              <p:pRg st="4" end="4"/>
                                            </p:txEl>
                                          </p:spTgt>
                                        </p:tgtEl>
                                        <p:attrNameLst>
                                          <p:attrName>style.visibility</p:attrName>
                                        </p:attrNameLst>
                                      </p:cBhvr>
                                      <p:to>
                                        <p:strVal val="visible"/>
                                      </p:to>
                                    </p:set>
                                    <p:anim calcmode="lin" valueType="num">
                                      <p:cBhvr>
                                        <p:cTn id="26" dur="1000" fill="hold"/>
                                        <p:tgtEl>
                                          <p:spTgt spid="96261">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96261">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96261">
                                            <p:txEl>
                                              <p:pRg st="4" end="4"/>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96261">
                                            <p:txEl>
                                              <p:pRg st="5" end="5"/>
                                            </p:txEl>
                                          </p:spTgt>
                                        </p:tgtEl>
                                        <p:attrNameLst>
                                          <p:attrName>style.visibility</p:attrName>
                                        </p:attrNameLst>
                                      </p:cBhvr>
                                      <p:to>
                                        <p:strVal val="visible"/>
                                      </p:to>
                                    </p:set>
                                    <p:anim calcmode="lin" valueType="num">
                                      <p:cBhvr>
                                        <p:cTn id="31" dur="1000" fill="hold"/>
                                        <p:tgtEl>
                                          <p:spTgt spid="96261">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96261">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96261">
                                            <p:txEl>
                                              <p:pRg st="5" end="5"/>
                                            </p:txEl>
                                          </p:spTgt>
                                        </p:tgtEl>
                                      </p:cBhvr>
                                    </p:animEffect>
                                  </p:childTnLst>
                                </p:cTn>
                              </p:par>
                            </p:childTnLst>
                          </p:cTn>
                        </p:par>
                        <p:par>
                          <p:cTn id="34" fill="hold">
                            <p:stCondLst>
                              <p:cond delay="1000"/>
                            </p:stCondLst>
                            <p:childTnLst>
                              <p:par>
                                <p:cTn id="35" presetID="55" presetClass="entr" presetSubtype="0" fill="hold" grpId="0" nodeType="afterEffect">
                                  <p:stCondLst>
                                    <p:cond delay="0"/>
                                  </p:stCondLst>
                                  <p:childTnLst>
                                    <p:set>
                                      <p:cBhvr>
                                        <p:cTn id="36" dur="1" fill="hold">
                                          <p:stCondLst>
                                            <p:cond delay="0"/>
                                          </p:stCondLst>
                                        </p:cTn>
                                        <p:tgtEl>
                                          <p:spTgt spid="96262"/>
                                        </p:tgtEl>
                                        <p:attrNameLst>
                                          <p:attrName>style.visibility</p:attrName>
                                        </p:attrNameLst>
                                      </p:cBhvr>
                                      <p:to>
                                        <p:strVal val="visible"/>
                                      </p:to>
                                    </p:set>
                                    <p:anim calcmode="lin" valueType="num">
                                      <p:cBhvr>
                                        <p:cTn id="37" dur="1000" fill="hold"/>
                                        <p:tgtEl>
                                          <p:spTgt spid="96262"/>
                                        </p:tgtEl>
                                        <p:attrNameLst>
                                          <p:attrName>ppt_w</p:attrName>
                                        </p:attrNameLst>
                                      </p:cBhvr>
                                      <p:tavLst>
                                        <p:tav tm="0">
                                          <p:val>
                                            <p:strVal val="#ppt_w*0.70"/>
                                          </p:val>
                                        </p:tav>
                                        <p:tav tm="100000">
                                          <p:val>
                                            <p:strVal val="#ppt_w"/>
                                          </p:val>
                                        </p:tav>
                                      </p:tavLst>
                                    </p:anim>
                                    <p:anim calcmode="lin" valueType="num">
                                      <p:cBhvr>
                                        <p:cTn id="38" dur="1000" fill="hold"/>
                                        <p:tgtEl>
                                          <p:spTgt spid="96262"/>
                                        </p:tgtEl>
                                        <p:attrNameLst>
                                          <p:attrName>ppt_h</p:attrName>
                                        </p:attrNameLst>
                                      </p:cBhvr>
                                      <p:tavLst>
                                        <p:tav tm="0">
                                          <p:val>
                                            <p:strVal val="#ppt_h"/>
                                          </p:val>
                                        </p:tav>
                                        <p:tav tm="100000">
                                          <p:val>
                                            <p:strVal val="#ppt_h"/>
                                          </p:val>
                                        </p:tav>
                                      </p:tavLst>
                                    </p:anim>
                                    <p:animEffect transition="in" filter="fade">
                                      <p:cBhvr>
                                        <p:cTn id="39" dur="1000"/>
                                        <p:tgtEl>
                                          <p:spTgt spid="96262"/>
                                        </p:tgtEl>
                                      </p:cBhvr>
                                    </p:animEffect>
                                  </p:childTnLst>
                                </p:cTn>
                              </p:par>
                            </p:childTnLst>
                          </p:cTn>
                        </p:par>
                        <p:par>
                          <p:cTn id="40" fill="hold">
                            <p:stCondLst>
                              <p:cond delay="2000"/>
                            </p:stCondLst>
                            <p:childTnLst>
                              <p:par>
                                <p:cTn id="41" presetID="55"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 calcmode="lin" valueType="num">
                                      <p:cBhvr>
                                        <p:cTn id="43" dur="1000" fill="hold"/>
                                        <p:tgtEl>
                                          <p:spTgt spid="96263"/>
                                        </p:tgtEl>
                                        <p:attrNameLst>
                                          <p:attrName>ppt_w</p:attrName>
                                        </p:attrNameLst>
                                      </p:cBhvr>
                                      <p:tavLst>
                                        <p:tav tm="0">
                                          <p:val>
                                            <p:strVal val="#ppt_w*0.70"/>
                                          </p:val>
                                        </p:tav>
                                        <p:tav tm="100000">
                                          <p:val>
                                            <p:strVal val="#ppt_w"/>
                                          </p:val>
                                        </p:tav>
                                      </p:tavLst>
                                    </p:anim>
                                    <p:anim calcmode="lin" valueType="num">
                                      <p:cBhvr>
                                        <p:cTn id="44" dur="1000" fill="hold"/>
                                        <p:tgtEl>
                                          <p:spTgt spid="96263"/>
                                        </p:tgtEl>
                                        <p:attrNameLst>
                                          <p:attrName>ppt_h</p:attrName>
                                        </p:attrNameLst>
                                      </p:cBhvr>
                                      <p:tavLst>
                                        <p:tav tm="0">
                                          <p:val>
                                            <p:strVal val="#ppt_h"/>
                                          </p:val>
                                        </p:tav>
                                        <p:tav tm="100000">
                                          <p:val>
                                            <p:strVal val="#ppt_h"/>
                                          </p:val>
                                        </p:tav>
                                      </p:tavLst>
                                    </p:anim>
                                    <p:animEffect transition="in" filter="fade">
                                      <p:cBhvr>
                                        <p:cTn id="45" dur="1000"/>
                                        <p:tgtEl>
                                          <p:spTgt spid="96263"/>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96261">
                                            <p:txEl>
                                              <p:pRg st="7" end="7"/>
                                            </p:txEl>
                                          </p:spTgt>
                                        </p:tgtEl>
                                        <p:attrNameLst>
                                          <p:attrName>style.visibility</p:attrName>
                                        </p:attrNameLst>
                                      </p:cBhvr>
                                      <p:to>
                                        <p:strVal val="visible"/>
                                      </p:to>
                                    </p:set>
                                    <p:anim calcmode="lin" valueType="num">
                                      <p:cBhvr>
                                        <p:cTn id="50" dur="1000" fill="hold"/>
                                        <p:tgtEl>
                                          <p:spTgt spid="96261">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96261">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96261">
                                            <p:txEl>
                                              <p:pRg st="7" end="7"/>
                                            </p:txEl>
                                          </p:spTgt>
                                        </p:tgtEl>
                                      </p:cBhvr>
                                    </p:animEffect>
                                  </p:childTnLst>
                                </p:cTn>
                              </p:par>
                              <p:par>
                                <p:cTn id="53" presetID="55" presetClass="entr" presetSubtype="0" fill="hold" nodeType="withEffect">
                                  <p:stCondLst>
                                    <p:cond delay="0"/>
                                  </p:stCondLst>
                                  <p:childTnLst>
                                    <p:set>
                                      <p:cBhvr>
                                        <p:cTn id="54" dur="1" fill="hold">
                                          <p:stCondLst>
                                            <p:cond delay="0"/>
                                          </p:stCondLst>
                                        </p:cTn>
                                        <p:tgtEl>
                                          <p:spTgt spid="96261">
                                            <p:txEl>
                                              <p:pRg st="8" end="8"/>
                                            </p:txEl>
                                          </p:spTgt>
                                        </p:tgtEl>
                                        <p:attrNameLst>
                                          <p:attrName>style.visibility</p:attrName>
                                        </p:attrNameLst>
                                      </p:cBhvr>
                                      <p:to>
                                        <p:strVal val="visible"/>
                                      </p:to>
                                    </p:set>
                                    <p:anim calcmode="lin" valueType="num">
                                      <p:cBhvr>
                                        <p:cTn id="55" dur="1000" fill="hold"/>
                                        <p:tgtEl>
                                          <p:spTgt spid="96261">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96261">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96261">
                                            <p:txEl>
                                              <p:pRg st="8" end="8"/>
                                            </p:txEl>
                                          </p:spTgt>
                                        </p:tgtEl>
                                      </p:cBhvr>
                                    </p:animEffect>
                                  </p:childTnLst>
                                </p:cTn>
                              </p:par>
                              <p:par>
                                <p:cTn id="58" presetID="55" presetClass="entr" presetSubtype="0" fill="hold" nodeType="withEffect">
                                  <p:stCondLst>
                                    <p:cond delay="0"/>
                                  </p:stCondLst>
                                  <p:childTnLst>
                                    <p:set>
                                      <p:cBhvr>
                                        <p:cTn id="59" dur="1" fill="hold">
                                          <p:stCondLst>
                                            <p:cond delay="0"/>
                                          </p:stCondLst>
                                        </p:cTn>
                                        <p:tgtEl>
                                          <p:spTgt spid="96261">
                                            <p:txEl>
                                              <p:pRg st="9" end="9"/>
                                            </p:txEl>
                                          </p:spTgt>
                                        </p:tgtEl>
                                        <p:attrNameLst>
                                          <p:attrName>style.visibility</p:attrName>
                                        </p:attrNameLst>
                                      </p:cBhvr>
                                      <p:to>
                                        <p:strVal val="visible"/>
                                      </p:to>
                                    </p:set>
                                    <p:anim calcmode="lin" valueType="num">
                                      <p:cBhvr>
                                        <p:cTn id="60" dur="1000" fill="hold"/>
                                        <p:tgtEl>
                                          <p:spTgt spid="96261">
                                            <p:txEl>
                                              <p:pRg st="9" end="9"/>
                                            </p:txEl>
                                          </p:spTgt>
                                        </p:tgtEl>
                                        <p:attrNameLst>
                                          <p:attrName>ppt_w</p:attrName>
                                        </p:attrNameLst>
                                      </p:cBhvr>
                                      <p:tavLst>
                                        <p:tav tm="0">
                                          <p:val>
                                            <p:strVal val="#ppt_w*0.70"/>
                                          </p:val>
                                        </p:tav>
                                        <p:tav tm="100000">
                                          <p:val>
                                            <p:strVal val="#ppt_w"/>
                                          </p:val>
                                        </p:tav>
                                      </p:tavLst>
                                    </p:anim>
                                    <p:anim calcmode="lin" valueType="num">
                                      <p:cBhvr>
                                        <p:cTn id="61" dur="1000" fill="hold"/>
                                        <p:tgtEl>
                                          <p:spTgt spid="96261">
                                            <p:txEl>
                                              <p:pRg st="9" end="9"/>
                                            </p:txEl>
                                          </p:spTgt>
                                        </p:tgtEl>
                                        <p:attrNameLst>
                                          <p:attrName>ppt_h</p:attrName>
                                        </p:attrNameLst>
                                      </p:cBhvr>
                                      <p:tavLst>
                                        <p:tav tm="0">
                                          <p:val>
                                            <p:strVal val="#ppt_h"/>
                                          </p:val>
                                        </p:tav>
                                        <p:tav tm="100000">
                                          <p:val>
                                            <p:strVal val="#ppt_h"/>
                                          </p:val>
                                        </p:tav>
                                      </p:tavLst>
                                    </p:anim>
                                    <p:animEffect transition="in" filter="fade">
                                      <p:cBhvr>
                                        <p:cTn id="62" dur="1000"/>
                                        <p:tgtEl>
                                          <p:spTgt spid="96261">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96265"/>
                                        </p:tgtEl>
                                        <p:attrNameLst>
                                          <p:attrName>style.visibility</p:attrName>
                                        </p:attrNameLst>
                                      </p:cBhvr>
                                      <p:to>
                                        <p:strVal val="visible"/>
                                      </p:to>
                                    </p:set>
                                    <p:anim calcmode="lin" valueType="num">
                                      <p:cBhvr>
                                        <p:cTn id="67" dur="1000" fill="hold"/>
                                        <p:tgtEl>
                                          <p:spTgt spid="96265"/>
                                        </p:tgtEl>
                                        <p:attrNameLst>
                                          <p:attrName>ppt_w</p:attrName>
                                        </p:attrNameLst>
                                      </p:cBhvr>
                                      <p:tavLst>
                                        <p:tav tm="0">
                                          <p:val>
                                            <p:strVal val="#ppt_w*0.70"/>
                                          </p:val>
                                        </p:tav>
                                        <p:tav tm="100000">
                                          <p:val>
                                            <p:strVal val="#ppt_w"/>
                                          </p:val>
                                        </p:tav>
                                      </p:tavLst>
                                    </p:anim>
                                    <p:anim calcmode="lin" valueType="num">
                                      <p:cBhvr>
                                        <p:cTn id="68" dur="1000" fill="hold"/>
                                        <p:tgtEl>
                                          <p:spTgt spid="96265"/>
                                        </p:tgtEl>
                                        <p:attrNameLst>
                                          <p:attrName>ppt_h</p:attrName>
                                        </p:attrNameLst>
                                      </p:cBhvr>
                                      <p:tavLst>
                                        <p:tav tm="0">
                                          <p:val>
                                            <p:strVal val="#ppt_h"/>
                                          </p:val>
                                        </p:tav>
                                        <p:tav tm="100000">
                                          <p:val>
                                            <p:strVal val="#ppt_h"/>
                                          </p:val>
                                        </p:tav>
                                      </p:tavLst>
                                    </p:anim>
                                    <p:animEffect transition="in" filter="fade">
                                      <p:cBhvr>
                                        <p:cTn id="69" dur="1000"/>
                                        <p:tgtEl>
                                          <p:spTgt spid="96265"/>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96264"/>
                                        </p:tgtEl>
                                        <p:attrNameLst>
                                          <p:attrName>style.visibility</p:attrName>
                                        </p:attrNameLst>
                                      </p:cBhvr>
                                      <p:to>
                                        <p:strVal val="visible"/>
                                      </p:to>
                                    </p:set>
                                    <p:anim calcmode="lin" valueType="num">
                                      <p:cBhvr>
                                        <p:cTn id="72" dur="1000" fill="hold"/>
                                        <p:tgtEl>
                                          <p:spTgt spid="96264"/>
                                        </p:tgtEl>
                                        <p:attrNameLst>
                                          <p:attrName>ppt_w</p:attrName>
                                        </p:attrNameLst>
                                      </p:cBhvr>
                                      <p:tavLst>
                                        <p:tav tm="0">
                                          <p:val>
                                            <p:strVal val="#ppt_w*0.70"/>
                                          </p:val>
                                        </p:tav>
                                        <p:tav tm="100000">
                                          <p:val>
                                            <p:strVal val="#ppt_w"/>
                                          </p:val>
                                        </p:tav>
                                      </p:tavLst>
                                    </p:anim>
                                    <p:anim calcmode="lin" valueType="num">
                                      <p:cBhvr>
                                        <p:cTn id="73" dur="1000" fill="hold"/>
                                        <p:tgtEl>
                                          <p:spTgt spid="96264"/>
                                        </p:tgtEl>
                                        <p:attrNameLst>
                                          <p:attrName>ppt_h</p:attrName>
                                        </p:attrNameLst>
                                      </p:cBhvr>
                                      <p:tavLst>
                                        <p:tav tm="0">
                                          <p:val>
                                            <p:strVal val="#ppt_h"/>
                                          </p:val>
                                        </p:tav>
                                        <p:tav tm="100000">
                                          <p:val>
                                            <p:strVal val="#ppt_h"/>
                                          </p:val>
                                        </p:tav>
                                      </p:tavLst>
                                    </p:anim>
                                    <p:animEffect transition="in" filter="fade">
                                      <p:cBhvr>
                                        <p:cTn id="74" dur="1000"/>
                                        <p:tgtEl>
                                          <p:spTgt spid="9626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96261">
                                            <p:txEl>
                                              <p:pRg st="11" end="11"/>
                                            </p:txEl>
                                          </p:spTgt>
                                        </p:tgtEl>
                                        <p:attrNameLst>
                                          <p:attrName>style.visibility</p:attrName>
                                        </p:attrNameLst>
                                      </p:cBhvr>
                                      <p:to>
                                        <p:strVal val="visible"/>
                                      </p:to>
                                    </p:set>
                                    <p:anim calcmode="lin" valueType="num">
                                      <p:cBhvr>
                                        <p:cTn id="79" dur="1000" fill="hold"/>
                                        <p:tgtEl>
                                          <p:spTgt spid="96261">
                                            <p:txEl>
                                              <p:pRg st="11" end="11"/>
                                            </p:txEl>
                                          </p:spTgt>
                                        </p:tgtEl>
                                        <p:attrNameLst>
                                          <p:attrName>ppt_w</p:attrName>
                                        </p:attrNameLst>
                                      </p:cBhvr>
                                      <p:tavLst>
                                        <p:tav tm="0">
                                          <p:val>
                                            <p:strVal val="#ppt_w*0.70"/>
                                          </p:val>
                                        </p:tav>
                                        <p:tav tm="100000">
                                          <p:val>
                                            <p:strVal val="#ppt_w"/>
                                          </p:val>
                                        </p:tav>
                                      </p:tavLst>
                                    </p:anim>
                                    <p:anim calcmode="lin" valueType="num">
                                      <p:cBhvr>
                                        <p:cTn id="80" dur="1000" fill="hold"/>
                                        <p:tgtEl>
                                          <p:spTgt spid="96261">
                                            <p:txEl>
                                              <p:pRg st="11" end="11"/>
                                            </p:txEl>
                                          </p:spTgt>
                                        </p:tgtEl>
                                        <p:attrNameLst>
                                          <p:attrName>ppt_h</p:attrName>
                                        </p:attrNameLst>
                                      </p:cBhvr>
                                      <p:tavLst>
                                        <p:tav tm="0">
                                          <p:val>
                                            <p:strVal val="#ppt_h"/>
                                          </p:val>
                                        </p:tav>
                                        <p:tav tm="100000">
                                          <p:val>
                                            <p:strVal val="#ppt_h"/>
                                          </p:val>
                                        </p:tav>
                                      </p:tavLst>
                                    </p:anim>
                                    <p:animEffect transition="in" filter="fade">
                                      <p:cBhvr>
                                        <p:cTn id="81" dur="1000"/>
                                        <p:tgtEl>
                                          <p:spTgt spid="96261">
                                            <p:txEl>
                                              <p:pRg st="11" end="11"/>
                                            </p:txEl>
                                          </p:spTgt>
                                        </p:tgtEl>
                                      </p:cBhvr>
                                    </p:animEffect>
                                  </p:childTnLst>
                                </p:cTn>
                              </p:par>
                              <p:par>
                                <p:cTn id="82" presetID="55" presetClass="entr" presetSubtype="0" fill="hold" nodeType="withEffect">
                                  <p:stCondLst>
                                    <p:cond delay="0"/>
                                  </p:stCondLst>
                                  <p:childTnLst>
                                    <p:set>
                                      <p:cBhvr>
                                        <p:cTn id="83" dur="1" fill="hold">
                                          <p:stCondLst>
                                            <p:cond delay="0"/>
                                          </p:stCondLst>
                                        </p:cTn>
                                        <p:tgtEl>
                                          <p:spTgt spid="96261">
                                            <p:txEl>
                                              <p:pRg st="12" end="12"/>
                                            </p:txEl>
                                          </p:spTgt>
                                        </p:tgtEl>
                                        <p:attrNameLst>
                                          <p:attrName>style.visibility</p:attrName>
                                        </p:attrNameLst>
                                      </p:cBhvr>
                                      <p:to>
                                        <p:strVal val="visible"/>
                                      </p:to>
                                    </p:set>
                                    <p:anim calcmode="lin" valueType="num">
                                      <p:cBhvr>
                                        <p:cTn id="84" dur="1000" fill="hold"/>
                                        <p:tgtEl>
                                          <p:spTgt spid="96261">
                                            <p:txEl>
                                              <p:pRg st="12" end="12"/>
                                            </p:txEl>
                                          </p:spTgt>
                                        </p:tgtEl>
                                        <p:attrNameLst>
                                          <p:attrName>ppt_w</p:attrName>
                                        </p:attrNameLst>
                                      </p:cBhvr>
                                      <p:tavLst>
                                        <p:tav tm="0">
                                          <p:val>
                                            <p:strVal val="#ppt_w*0.70"/>
                                          </p:val>
                                        </p:tav>
                                        <p:tav tm="100000">
                                          <p:val>
                                            <p:strVal val="#ppt_w"/>
                                          </p:val>
                                        </p:tav>
                                      </p:tavLst>
                                    </p:anim>
                                    <p:anim calcmode="lin" valueType="num">
                                      <p:cBhvr>
                                        <p:cTn id="85" dur="1000" fill="hold"/>
                                        <p:tgtEl>
                                          <p:spTgt spid="96261">
                                            <p:txEl>
                                              <p:pRg st="12" end="12"/>
                                            </p:txEl>
                                          </p:spTgt>
                                        </p:tgtEl>
                                        <p:attrNameLst>
                                          <p:attrName>ppt_h</p:attrName>
                                        </p:attrNameLst>
                                      </p:cBhvr>
                                      <p:tavLst>
                                        <p:tav tm="0">
                                          <p:val>
                                            <p:strVal val="#ppt_h"/>
                                          </p:val>
                                        </p:tav>
                                        <p:tav tm="100000">
                                          <p:val>
                                            <p:strVal val="#ppt_h"/>
                                          </p:val>
                                        </p:tav>
                                      </p:tavLst>
                                    </p:anim>
                                    <p:animEffect transition="in" filter="fade">
                                      <p:cBhvr>
                                        <p:cTn id="86" dur="1000"/>
                                        <p:tgtEl>
                                          <p:spTgt spid="96261">
                                            <p:txEl>
                                              <p:pRg st="12" end="1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96266"/>
                                        </p:tgtEl>
                                        <p:attrNameLst>
                                          <p:attrName>style.visibility</p:attrName>
                                        </p:attrNameLst>
                                      </p:cBhvr>
                                      <p:to>
                                        <p:strVal val="visible"/>
                                      </p:to>
                                    </p:set>
                                    <p:anim calcmode="lin" valueType="num">
                                      <p:cBhvr>
                                        <p:cTn id="91" dur="1000" fill="hold"/>
                                        <p:tgtEl>
                                          <p:spTgt spid="96266"/>
                                        </p:tgtEl>
                                        <p:attrNameLst>
                                          <p:attrName>ppt_w</p:attrName>
                                        </p:attrNameLst>
                                      </p:cBhvr>
                                      <p:tavLst>
                                        <p:tav tm="0">
                                          <p:val>
                                            <p:strVal val="#ppt_w*0.70"/>
                                          </p:val>
                                        </p:tav>
                                        <p:tav tm="100000">
                                          <p:val>
                                            <p:strVal val="#ppt_w"/>
                                          </p:val>
                                        </p:tav>
                                      </p:tavLst>
                                    </p:anim>
                                    <p:anim calcmode="lin" valueType="num">
                                      <p:cBhvr>
                                        <p:cTn id="92" dur="1000" fill="hold"/>
                                        <p:tgtEl>
                                          <p:spTgt spid="96266"/>
                                        </p:tgtEl>
                                        <p:attrNameLst>
                                          <p:attrName>ppt_h</p:attrName>
                                        </p:attrNameLst>
                                      </p:cBhvr>
                                      <p:tavLst>
                                        <p:tav tm="0">
                                          <p:val>
                                            <p:strVal val="#ppt_h"/>
                                          </p:val>
                                        </p:tav>
                                        <p:tav tm="100000">
                                          <p:val>
                                            <p:strVal val="#ppt_h"/>
                                          </p:val>
                                        </p:tav>
                                      </p:tavLst>
                                    </p:anim>
                                    <p:animEffect transition="in" filter="fade">
                                      <p:cBhvr>
                                        <p:cTn id="93" dur="1000"/>
                                        <p:tgtEl>
                                          <p:spTgt spid="96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P spid="96264" grpId="0" animBg="1"/>
      <p:bldP spid="96265" grpId="0" animBg="1"/>
      <p:bldP spid="962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pPr>
              <a:tabLst>
                <a:tab pos="5664200" algn="l"/>
              </a:tabLst>
            </a:pPr>
            <a:endParaRPr lang="en-US" sz="1800">
              <a:latin typeface="Arial" charset="0"/>
            </a:endParaRPr>
          </a:p>
        </p:txBody>
      </p:sp>
      <p:sp>
        <p:nvSpPr>
          <p:cNvPr id="113670" name="Rectangle 6"/>
          <p:cNvSpPr>
            <a:spLocks noChangeArrowheads="1"/>
          </p:cNvSpPr>
          <p:nvPr/>
        </p:nvSpPr>
        <p:spPr bwMode="auto">
          <a:xfrm>
            <a:off x="228600" y="152400"/>
            <a:ext cx="6324600" cy="2771775"/>
          </a:xfrm>
          <a:prstGeom prst="rect">
            <a:avLst/>
          </a:prstGeom>
          <a:noFill/>
          <a:ln w="9525">
            <a:noFill/>
            <a:miter lim="800000"/>
            <a:headEnd/>
            <a:tailEnd/>
          </a:ln>
        </p:spPr>
        <p:txBody>
          <a:bodyPr anchor="ctr">
            <a:spAutoFit/>
          </a:bodyPr>
          <a:lstStyle/>
          <a:p>
            <a:pPr>
              <a:tabLst>
                <a:tab pos="5664200" algn="l"/>
              </a:tabLst>
            </a:pPr>
            <a:r>
              <a:rPr lang="en-US" b="1">
                <a:cs typeface="Times New Roman" pitchFamily="18" charset="0"/>
              </a:rPr>
              <a:t>Xiongnu</a:t>
            </a:r>
          </a:p>
          <a:p>
            <a:pPr>
              <a:tabLst>
                <a:tab pos="5664200" algn="l"/>
              </a:tabLst>
            </a:pPr>
            <a:r>
              <a:rPr lang="en-US" u="sng">
                <a:cs typeface="Times New Roman" pitchFamily="18" charset="0"/>
              </a:rPr>
              <a:t>Nomadic warriors to the north of China.</a:t>
            </a:r>
          </a:p>
          <a:p>
            <a:pPr>
              <a:tabLst>
                <a:tab pos="5664200" algn="l"/>
              </a:tabLst>
            </a:pPr>
            <a:endParaRPr lang="en-US" u="sng">
              <a:cs typeface="Times New Roman" pitchFamily="18" charset="0"/>
            </a:endParaRPr>
          </a:p>
          <a:p>
            <a:pPr>
              <a:tabLst>
                <a:tab pos="5664200" algn="l"/>
              </a:tabLst>
            </a:pPr>
            <a:r>
              <a:rPr lang="en-US">
                <a:cs typeface="Times New Roman" pitchFamily="18" charset="0"/>
              </a:rPr>
              <a:t>They kept </a:t>
            </a:r>
            <a:r>
              <a:rPr lang="en-US" u="sng">
                <a:cs typeface="Times New Roman" pitchFamily="18" charset="0"/>
              </a:rPr>
              <a:t>invading along the northern borders.</a:t>
            </a:r>
            <a:r>
              <a:rPr lang="en-US" b="1" u="sng">
                <a:cs typeface="Times New Roman" pitchFamily="18" charset="0"/>
              </a:rPr>
              <a:t> </a:t>
            </a:r>
          </a:p>
          <a:p>
            <a:pPr>
              <a:tabLst>
                <a:tab pos="5664200" algn="l"/>
              </a:tabLst>
            </a:pPr>
            <a:endParaRPr lang="en-US" b="1" u="sng">
              <a:cs typeface="Times New Roman" pitchFamily="18" charset="0"/>
            </a:endParaRPr>
          </a:p>
          <a:p>
            <a:pPr>
              <a:tabLst>
                <a:tab pos="5664200" algn="l"/>
              </a:tabLst>
            </a:pPr>
            <a:r>
              <a:rPr lang="en-US">
                <a:cs typeface="Times New Roman" pitchFamily="18" charset="0"/>
              </a:rPr>
              <a:t>Mastered the art of fighting on horseback, using horse archers to attack. </a:t>
            </a:r>
            <a:endParaRPr lang="en-US" b="1">
              <a:latin typeface="Arial" charset="0"/>
            </a:endParaRPr>
          </a:p>
        </p:txBody>
      </p:sp>
      <p:pic>
        <p:nvPicPr>
          <p:cNvPr id="113672" name="Picture 8" descr="Image:Xiongnu belt buckle.jpg"/>
          <p:cNvPicPr>
            <a:picLocks noChangeAspect="1" noChangeArrowheads="1"/>
          </p:cNvPicPr>
          <p:nvPr/>
        </p:nvPicPr>
        <p:blipFill>
          <a:blip r:embed="rId2" cstate="print"/>
          <a:srcRect/>
          <a:stretch>
            <a:fillRect/>
          </a:stretch>
        </p:blipFill>
        <p:spPr bwMode="auto">
          <a:xfrm>
            <a:off x="6751638" y="228600"/>
            <a:ext cx="2132012" cy="2514600"/>
          </a:xfrm>
          <a:prstGeom prst="rect">
            <a:avLst/>
          </a:prstGeom>
          <a:noFill/>
          <a:ln w="9525">
            <a:noFill/>
            <a:miter lim="800000"/>
            <a:headEnd/>
            <a:tailEnd/>
          </a:ln>
        </p:spPr>
      </p:pic>
      <p:sp>
        <p:nvSpPr>
          <p:cNvPr id="113673" name="Text Box 9"/>
          <p:cNvSpPr txBox="1">
            <a:spLocks noChangeArrowheads="1"/>
          </p:cNvSpPr>
          <p:nvPr/>
        </p:nvSpPr>
        <p:spPr bwMode="auto">
          <a:xfrm>
            <a:off x="228600" y="3124200"/>
            <a:ext cx="8610600" cy="3441700"/>
          </a:xfrm>
          <a:prstGeom prst="rect">
            <a:avLst/>
          </a:prstGeom>
          <a:noFill/>
          <a:ln w="9525">
            <a:noFill/>
            <a:miter lim="800000"/>
            <a:headEnd/>
            <a:tailEnd/>
          </a:ln>
        </p:spPr>
        <p:txBody>
          <a:bodyPr>
            <a:spAutoFit/>
          </a:bodyPr>
          <a:lstStyle/>
          <a:p>
            <a:r>
              <a:rPr lang="en-US" b="1"/>
              <a:t>Construction of The Great Wall</a:t>
            </a:r>
          </a:p>
          <a:p>
            <a:r>
              <a:rPr lang="en-US" u="sng"/>
              <a:t>Shihuangdi ordered that a wall be built across the northern border of the empire. </a:t>
            </a:r>
          </a:p>
          <a:p>
            <a:endParaRPr lang="en-US" u="sng"/>
          </a:p>
          <a:p>
            <a:r>
              <a:rPr lang="en-US"/>
              <a:t>There were already some walls along the borders, he had them jointed together.</a:t>
            </a:r>
          </a:p>
          <a:p>
            <a:endParaRPr lang="en-US"/>
          </a:p>
          <a:p>
            <a:r>
              <a:rPr lang="en-US"/>
              <a:t>This was a massive construction project, many people died during construction and are allegedly buried inside the wall itself. </a:t>
            </a:r>
            <a:endParaRPr lang="en-US"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3670">
                                            <p:txEl>
                                              <p:pRg st="0" end="0"/>
                                            </p:txEl>
                                          </p:spTgt>
                                        </p:tgtEl>
                                        <p:attrNameLst>
                                          <p:attrName>style.visibility</p:attrName>
                                        </p:attrNameLst>
                                      </p:cBhvr>
                                      <p:to>
                                        <p:strVal val="visible"/>
                                      </p:to>
                                    </p:set>
                                    <p:anim calcmode="lin" valueType="num">
                                      <p:cBhvr>
                                        <p:cTn id="7" dur="1000" fill="hold"/>
                                        <p:tgtEl>
                                          <p:spTgt spid="11367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367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367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3670">
                                            <p:txEl>
                                              <p:pRg st="1" end="1"/>
                                            </p:txEl>
                                          </p:spTgt>
                                        </p:tgtEl>
                                        <p:attrNameLst>
                                          <p:attrName>style.visibility</p:attrName>
                                        </p:attrNameLst>
                                      </p:cBhvr>
                                      <p:to>
                                        <p:strVal val="visible"/>
                                      </p:to>
                                    </p:set>
                                    <p:anim calcmode="lin" valueType="num">
                                      <p:cBhvr>
                                        <p:cTn id="14" dur="1000" fill="hold"/>
                                        <p:tgtEl>
                                          <p:spTgt spid="11367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367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367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3670">
                                            <p:txEl>
                                              <p:pRg st="3" end="3"/>
                                            </p:txEl>
                                          </p:spTgt>
                                        </p:tgtEl>
                                        <p:attrNameLst>
                                          <p:attrName>style.visibility</p:attrName>
                                        </p:attrNameLst>
                                      </p:cBhvr>
                                      <p:to>
                                        <p:strVal val="visible"/>
                                      </p:to>
                                    </p:set>
                                    <p:anim calcmode="lin" valueType="num">
                                      <p:cBhvr>
                                        <p:cTn id="21" dur="1000" fill="hold"/>
                                        <p:tgtEl>
                                          <p:spTgt spid="113670">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13670">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1367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3670">
                                            <p:txEl>
                                              <p:pRg st="5" end="5"/>
                                            </p:txEl>
                                          </p:spTgt>
                                        </p:tgtEl>
                                        <p:attrNameLst>
                                          <p:attrName>style.visibility</p:attrName>
                                        </p:attrNameLst>
                                      </p:cBhvr>
                                      <p:to>
                                        <p:strVal val="visible"/>
                                      </p:to>
                                    </p:set>
                                    <p:anim calcmode="lin" valueType="num">
                                      <p:cBhvr>
                                        <p:cTn id="28" dur="1000" fill="hold"/>
                                        <p:tgtEl>
                                          <p:spTgt spid="113670">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113670">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13670">
                                            <p:txEl>
                                              <p:pRg st="5" end="5"/>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113672"/>
                                        </p:tgtEl>
                                        <p:attrNameLst>
                                          <p:attrName>style.visibility</p:attrName>
                                        </p:attrNameLst>
                                      </p:cBhvr>
                                      <p:to>
                                        <p:strVal val="visible"/>
                                      </p:to>
                                    </p:set>
                                    <p:anim calcmode="lin" valueType="num">
                                      <p:cBhvr>
                                        <p:cTn id="33" dur="1000" fill="hold"/>
                                        <p:tgtEl>
                                          <p:spTgt spid="113672"/>
                                        </p:tgtEl>
                                        <p:attrNameLst>
                                          <p:attrName>ppt_w</p:attrName>
                                        </p:attrNameLst>
                                      </p:cBhvr>
                                      <p:tavLst>
                                        <p:tav tm="0">
                                          <p:val>
                                            <p:strVal val="#ppt_w*0.70"/>
                                          </p:val>
                                        </p:tav>
                                        <p:tav tm="100000">
                                          <p:val>
                                            <p:strVal val="#ppt_w"/>
                                          </p:val>
                                        </p:tav>
                                      </p:tavLst>
                                    </p:anim>
                                    <p:anim calcmode="lin" valueType="num">
                                      <p:cBhvr>
                                        <p:cTn id="34" dur="1000" fill="hold"/>
                                        <p:tgtEl>
                                          <p:spTgt spid="113672"/>
                                        </p:tgtEl>
                                        <p:attrNameLst>
                                          <p:attrName>ppt_h</p:attrName>
                                        </p:attrNameLst>
                                      </p:cBhvr>
                                      <p:tavLst>
                                        <p:tav tm="0">
                                          <p:val>
                                            <p:strVal val="#ppt_h"/>
                                          </p:val>
                                        </p:tav>
                                        <p:tav tm="100000">
                                          <p:val>
                                            <p:strVal val="#ppt_h"/>
                                          </p:val>
                                        </p:tav>
                                      </p:tavLst>
                                    </p:anim>
                                    <p:animEffect transition="in" filter="fade">
                                      <p:cBhvr>
                                        <p:cTn id="35" dur="1000"/>
                                        <p:tgtEl>
                                          <p:spTgt spid="11367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3673">
                                            <p:txEl>
                                              <p:pRg st="0" end="0"/>
                                            </p:txEl>
                                          </p:spTgt>
                                        </p:tgtEl>
                                        <p:attrNameLst>
                                          <p:attrName>style.visibility</p:attrName>
                                        </p:attrNameLst>
                                      </p:cBhvr>
                                      <p:to>
                                        <p:strVal val="visible"/>
                                      </p:to>
                                    </p:set>
                                    <p:anim calcmode="lin" valueType="num">
                                      <p:cBhvr>
                                        <p:cTn id="40" dur="1000" fill="hold"/>
                                        <p:tgtEl>
                                          <p:spTgt spid="113673">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113673">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11367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13673">
                                            <p:txEl>
                                              <p:pRg st="1" end="1"/>
                                            </p:txEl>
                                          </p:spTgt>
                                        </p:tgtEl>
                                        <p:attrNameLst>
                                          <p:attrName>style.visibility</p:attrName>
                                        </p:attrNameLst>
                                      </p:cBhvr>
                                      <p:to>
                                        <p:strVal val="visible"/>
                                      </p:to>
                                    </p:set>
                                    <p:anim calcmode="lin" valueType="num">
                                      <p:cBhvr>
                                        <p:cTn id="47" dur="1000" fill="hold"/>
                                        <p:tgtEl>
                                          <p:spTgt spid="113673">
                                            <p:txEl>
                                              <p:pRg st="1" end="1"/>
                                            </p:txEl>
                                          </p:spTgt>
                                        </p:tgtEl>
                                        <p:attrNameLst>
                                          <p:attrName>ppt_w</p:attrName>
                                        </p:attrNameLst>
                                      </p:cBhvr>
                                      <p:tavLst>
                                        <p:tav tm="0">
                                          <p:val>
                                            <p:strVal val="#ppt_w*0.70"/>
                                          </p:val>
                                        </p:tav>
                                        <p:tav tm="100000">
                                          <p:val>
                                            <p:strVal val="#ppt_w"/>
                                          </p:val>
                                        </p:tav>
                                      </p:tavLst>
                                    </p:anim>
                                    <p:anim calcmode="lin" valueType="num">
                                      <p:cBhvr>
                                        <p:cTn id="48" dur="1000" fill="hold"/>
                                        <p:tgtEl>
                                          <p:spTgt spid="113673">
                                            <p:txEl>
                                              <p:pRg st="1" end="1"/>
                                            </p:txEl>
                                          </p:spTgt>
                                        </p:tgtEl>
                                        <p:attrNameLst>
                                          <p:attrName>ppt_h</p:attrName>
                                        </p:attrNameLst>
                                      </p:cBhvr>
                                      <p:tavLst>
                                        <p:tav tm="0">
                                          <p:val>
                                            <p:strVal val="#ppt_h"/>
                                          </p:val>
                                        </p:tav>
                                        <p:tav tm="100000">
                                          <p:val>
                                            <p:strVal val="#ppt_h"/>
                                          </p:val>
                                        </p:tav>
                                      </p:tavLst>
                                    </p:anim>
                                    <p:animEffect transition="in" filter="fade">
                                      <p:cBhvr>
                                        <p:cTn id="49" dur="1000"/>
                                        <p:tgtEl>
                                          <p:spTgt spid="11367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13673">
                                            <p:txEl>
                                              <p:pRg st="3" end="3"/>
                                            </p:txEl>
                                          </p:spTgt>
                                        </p:tgtEl>
                                        <p:attrNameLst>
                                          <p:attrName>style.visibility</p:attrName>
                                        </p:attrNameLst>
                                      </p:cBhvr>
                                      <p:to>
                                        <p:strVal val="visible"/>
                                      </p:to>
                                    </p:set>
                                    <p:anim calcmode="lin" valueType="num">
                                      <p:cBhvr>
                                        <p:cTn id="54" dur="1000" fill="hold"/>
                                        <p:tgtEl>
                                          <p:spTgt spid="113673">
                                            <p:txEl>
                                              <p:pRg st="3" end="3"/>
                                            </p:txEl>
                                          </p:spTgt>
                                        </p:tgtEl>
                                        <p:attrNameLst>
                                          <p:attrName>ppt_w</p:attrName>
                                        </p:attrNameLst>
                                      </p:cBhvr>
                                      <p:tavLst>
                                        <p:tav tm="0">
                                          <p:val>
                                            <p:strVal val="#ppt_w*0.70"/>
                                          </p:val>
                                        </p:tav>
                                        <p:tav tm="100000">
                                          <p:val>
                                            <p:strVal val="#ppt_w"/>
                                          </p:val>
                                        </p:tav>
                                      </p:tavLst>
                                    </p:anim>
                                    <p:anim calcmode="lin" valueType="num">
                                      <p:cBhvr>
                                        <p:cTn id="55" dur="1000" fill="hold"/>
                                        <p:tgtEl>
                                          <p:spTgt spid="113673">
                                            <p:txEl>
                                              <p:pRg st="3" end="3"/>
                                            </p:txEl>
                                          </p:spTgt>
                                        </p:tgtEl>
                                        <p:attrNameLst>
                                          <p:attrName>ppt_h</p:attrName>
                                        </p:attrNameLst>
                                      </p:cBhvr>
                                      <p:tavLst>
                                        <p:tav tm="0">
                                          <p:val>
                                            <p:strVal val="#ppt_h"/>
                                          </p:val>
                                        </p:tav>
                                        <p:tav tm="100000">
                                          <p:val>
                                            <p:strVal val="#ppt_h"/>
                                          </p:val>
                                        </p:tav>
                                      </p:tavLst>
                                    </p:anim>
                                    <p:animEffect transition="in" filter="fade">
                                      <p:cBhvr>
                                        <p:cTn id="56" dur="1000"/>
                                        <p:tgtEl>
                                          <p:spTgt spid="11367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13673">
                                            <p:txEl>
                                              <p:pRg st="5" end="5"/>
                                            </p:txEl>
                                          </p:spTgt>
                                        </p:tgtEl>
                                        <p:attrNameLst>
                                          <p:attrName>style.visibility</p:attrName>
                                        </p:attrNameLst>
                                      </p:cBhvr>
                                      <p:to>
                                        <p:strVal val="visible"/>
                                      </p:to>
                                    </p:set>
                                    <p:anim calcmode="lin" valueType="num">
                                      <p:cBhvr>
                                        <p:cTn id="61" dur="1000" fill="hold"/>
                                        <p:tgtEl>
                                          <p:spTgt spid="113673">
                                            <p:txEl>
                                              <p:pRg st="5" end="5"/>
                                            </p:txEl>
                                          </p:spTgt>
                                        </p:tgtEl>
                                        <p:attrNameLst>
                                          <p:attrName>ppt_w</p:attrName>
                                        </p:attrNameLst>
                                      </p:cBhvr>
                                      <p:tavLst>
                                        <p:tav tm="0">
                                          <p:val>
                                            <p:strVal val="#ppt_w*0.70"/>
                                          </p:val>
                                        </p:tav>
                                        <p:tav tm="100000">
                                          <p:val>
                                            <p:strVal val="#ppt_w"/>
                                          </p:val>
                                        </p:tav>
                                      </p:tavLst>
                                    </p:anim>
                                    <p:anim calcmode="lin" valueType="num">
                                      <p:cBhvr>
                                        <p:cTn id="62" dur="1000" fill="hold"/>
                                        <p:tgtEl>
                                          <p:spTgt spid="113673">
                                            <p:txEl>
                                              <p:pRg st="5" end="5"/>
                                            </p:txEl>
                                          </p:spTgt>
                                        </p:tgtEl>
                                        <p:attrNameLst>
                                          <p:attrName>ppt_h</p:attrName>
                                        </p:attrNameLst>
                                      </p:cBhvr>
                                      <p:tavLst>
                                        <p:tav tm="0">
                                          <p:val>
                                            <p:strVal val="#ppt_h"/>
                                          </p:val>
                                        </p:tav>
                                        <p:tav tm="100000">
                                          <p:val>
                                            <p:strVal val="#ppt_h"/>
                                          </p:val>
                                        </p:tav>
                                      </p:tavLst>
                                    </p:anim>
                                    <p:animEffect transition="in" filter="fade">
                                      <p:cBhvr>
                                        <p:cTn id="63" dur="1000"/>
                                        <p:tgtEl>
                                          <p:spTgt spid="1136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build="p"/>
      <p:bldP spid="11367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7" name="Picture 5" descr="Image:GreatWall 2004 Summer 4.jpg">
            <a:hlinkClick r:id="rId2"/>
          </p:cNvPr>
          <p:cNvPicPr>
            <a:picLocks noChangeAspect="1" noChangeArrowheads="1"/>
          </p:cNvPicPr>
          <p:nvPr/>
        </p:nvPicPr>
        <p:blipFill>
          <a:blip r:embed="rId3" cstate="print"/>
          <a:srcRect/>
          <a:stretch>
            <a:fillRect/>
          </a:stretch>
        </p:blipFill>
        <p:spPr bwMode="auto">
          <a:xfrm>
            <a:off x="152400" y="152400"/>
            <a:ext cx="4648200" cy="3486150"/>
          </a:xfrm>
          <a:prstGeom prst="rect">
            <a:avLst/>
          </a:prstGeom>
          <a:noFill/>
          <a:ln w="9525">
            <a:noFill/>
            <a:miter lim="800000"/>
            <a:headEnd/>
            <a:tailEnd/>
          </a:ln>
        </p:spPr>
      </p:pic>
      <p:sp>
        <p:nvSpPr>
          <p:cNvPr id="115718" name="Rectangle 6"/>
          <p:cNvSpPr>
            <a:spLocks noChangeArrowheads="1"/>
          </p:cNvSpPr>
          <p:nvPr/>
        </p:nvSpPr>
        <p:spPr bwMode="auto">
          <a:xfrm>
            <a:off x="5105400" y="900113"/>
            <a:ext cx="3657600" cy="1766887"/>
          </a:xfrm>
          <a:prstGeom prst="rect">
            <a:avLst/>
          </a:prstGeom>
          <a:noFill/>
          <a:ln w="9525">
            <a:noFill/>
            <a:miter lim="800000"/>
            <a:headEnd/>
            <a:tailEnd/>
          </a:ln>
        </p:spPr>
        <p:txBody>
          <a:bodyPr anchor="ctr">
            <a:spAutoFit/>
          </a:bodyPr>
          <a:lstStyle/>
          <a:p>
            <a:pPr algn="ctr"/>
            <a:r>
              <a:rPr lang="en-US"/>
              <a:t>The Great Wall is the world's longest man-made structure, stretching over 6,352 km </a:t>
            </a:r>
          </a:p>
          <a:p>
            <a:pPr algn="ctr"/>
            <a:r>
              <a:rPr lang="en-US"/>
              <a:t>(3,948 miles) </a:t>
            </a:r>
          </a:p>
        </p:txBody>
      </p:sp>
      <p:pic>
        <p:nvPicPr>
          <p:cNvPr id="115720" name="Picture 8" descr="Image:GreatWallNearBeijingWinter.jpg">
            <a:hlinkClick r:id="rId4"/>
          </p:cNvPr>
          <p:cNvPicPr>
            <a:picLocks noChangeAspect="1" noChangeArrowheads="1"/>
          </p:cNvPicPr>
          <p:nvPr/>
        </p:nvPicPr>
        <p:blipFill>
          <a:blip r:embed="rId5" cstate="print"/>
          <a:srcRect/>
          <a:stretch>
            <a:fillRect/>
          </a:stretch>
        </p:blipFill>
        <p:spPr bwMode="auto">
          <a:xfrm>
            <a:off x="152400" y="3786188"/>
            <a:ext cx="4724400" cy="2995612"/>
          </a:xfrm>
          <a:prstGeom prst="rect">
            <a:avLst/>
          </a:prstGeom>
          <a:noFill/>
          <a:ln w="9525">
            <a:noFill/>
            <a:miter lim="800000"/>
            <a:headEnd/>
            <a:tailEnd/>
          </a:ln>
        </p:spPr>
      </p:pic>
      <p:pic>
        <p:nvPicPr>
          <p:cNvPr id="115722" name="Picture 10" descr="Image:Greatwall-SA3.jpg">
            <a:hlinkClick r:id="rId6"/>
          </p:cNvPr>
          <p:cNvPicPr>
            <a:picLocks noChangeAspect="1" noChangeArrowheads="1"/>
          </p:cNvPicPr>
          <p:nvPr/>
        </p:nvPicPr>
        <p:blipFill>
          <a:blip r:embed="rId7" cstate="print"/>
          <a:srcRect/>
          <a:stretch>
            <a:fillRect/>
          </a:stretch>
        </p:blipFill>
        <p:spPr bwMode="auto">
          <a:xfrm>
            <a:off x="4953000" y="3752850"/>
            <a:ext cx="4038600" cy="302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 calcmode="lin" valueType="num">
                                      <p:cBhvr>
                                        <p:cTn id="7" dur="1000" fill="hold"/>
                                        <p:tgtEl>
                                          <p:spTgt spid="115718"/>
                                        </p:tgtEl>
                                        <p:attrNameLst>
                                          <p:attrName>ppt_w</p:attrName>
                                        </p:attrNameLst>
                                      </p:cBhvr>
                                      <p:tavLst>
                                        <p:tav tm="0">
                                          <p:val>
                                            <p:strVal val="#ppt_w*0.70"/>
                                          </p:val>
                                        </p:tav>
                                        <p:tav tm="100000">
                                          <p:val>
                                            <p:strVal val="#ppt_w"/>
                                          </p:val>
                                        </p:tav>
                                      </p:tavLst>
                                    </p:anim>
                                    <p:anim calcmode="lin" valueType="num">
                                      <p:cBhvr>
                                        <p:cTn id="8" dur="1000" fill="hold"/>
                                        <p:tgtEl>
                                          <p:spTgt spid="115718"/>
                                        </p:tgtEl>
                                        <p:attrNameLst>
                                          <p:attrName>ppt_h</p:attrName>
                                        </p:attrNameLst>
                                      </p:cBhvr>
                                      <p:tavLst>
                                        <p:tav tm="0">
                                          <p:val>
                                            <p:strVal val="#ppt_h"/>
                                          </p:val>
                                        </p:tav>
                                        <p:tav tm="100000">
                                          <p:val>
                                            <p:strVal val="#ppt_h"/>
                                          </p:val>
                                        </p:tav>
                                      </p:tavLst>
                                    </p:anim>
                                    <p:animEffect transition="in" filter="fade">
                                      <p:cBhvr>
                                        <p:cTn id="9" dur="1000"/>
                                        <p:tgtEl>
                                          <p:spTgt spid="1157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5717"/>
                                        </p:tgtEl>
                                        <p:attrNameLst>
                                          <p:attrName>style.visibility</p:attrName>
                                        </p:attrNameLst>
                                      </p:cBhvr>
                                      <p:to>
                                        <p:strVal val="visible"/>
                                      </p:to>
                                    </p:set>
                                    <p:anim calcmode="lin" valueType="num">
                                      <p:cBhvr>
                                        <p:cTn id="14" dur="1000" fill="hold"/>
                                        <p:tgtEl>
                                          <p:spTgt spid="115717"/>
                                        </p:tgtEl>
                                        <p:attrNameLst>
                                          <p:attrName>ppt_w</p:attrName>
                                        </p:attrNameLst>
                                      </p:cBhvr>
                                      <p:tavLst>
                                        <p:tav tm="0">
                                          <p:val>
                                            <p:strVal val="#ppt_w*0.70"/>
                                          </p:val>
                                        </p:tav>
                                        <p:tav tm="100000">
                                          <p:val>
                                            <p:strVal val="#ppt_w"/>
                                          </p:val>
                                        </p:tav>
                                      </p:tavLst>
                                    </p:anim>
                                    <p:anim calcmode="lin" valueType="num">
                                      <p:cBhvr>
                                        <p:cTn id="15" dur="1000" fill="hold"/>
                                        <p:tgtEl>
                                          <p:spTgt spid="115717"/>
                                        </p:tgtEl>
                                        <p:attrNameLst>
                                          <p:attrName>ppt_h</p:attrName>
                                        </p:attrNameLst>
                                      </p:cBhvr>
                                      <p:tavLst>
                                        <p:tav tm="0">
                                          <p:val>
                                            <p:strVal val="#ppt_h"/>
                                          </p:val>
                                        </p:tav>
                                        <p:tav tm="100000">
                                          <p:val>
                                            <p:strVal val="#ppt_h"/>
                                          </p:val>
                                        </p:tav>
                                      </p:tavLst>
                                    </p:anim>
                                    <p:animEffect transition="in" filter="fade">
                                      <p:cBhvr>
                                        <p:cTn id="16" dur="1000"/>
                                        <p:tgtEl>
                                          <p:spTgt spid="115717"/>
                                        </p:tgtEl>
                                      </p:cBhvr>
                                    </p:animEffect>
                                  </p:childTnLst>
                                </p:cTn>
                              </p:par>
                              <p:par>
                                <p:cTn id="17" presetID="55" presetClass="entr" presetSubtype="0" fill="hold" nodeType="withEffect">
                                  <p:stCondLst>
                                    <p:cond delay="0"/>
                                  </p:stCondLst>
                                  <p:childTnLst>
                                    <p:set>
                                      <p:cBhvr>
                                        <p:cTn id="18" dur="1" fill="hold">
                                          <p:stCondLst>
                                            <p:cond delay="0"/>
                                          </p:stCondLst>
                                        </p:cTn>
                                        <p:tgtEl>
                                          <p:spTgt spid="115720"/>
                                        </p:tgtEl>
                                        <p:attrNameLst>
                                          <p:attrName>style.visibility</p:attrName>
                                        </p:attrNameLst>
                                      </p:cBhvr>
                                      <p:to>
                                        <p:strVal val="visible"/>
                                      </p:to>
                                    </p:set>
                                    <p:anim calcmode="lin" valueType="num">
                                      <p:cBhvr>
                                        <p:cTn id="19" dur="1000" fill="hold"/>
                                        <p:tgtEl>
                                          <p:spTgt spid="115720"/>
                                        </p:tgtEl>
                                        <p:attrNameLst>
                                          <p:attrName>ppt_w</p:attrName>
                                        </p:attrNameLst>
                                      </p:cBhvr>
                                      <p:tavLst>
                                        <p:tav tm="0">
                                          <p:val>
                                            <p:strVal val="#ppt_w*0.70"/>
                                          </p:val>
                                        </p:tav>
                                        <p:tav tm="100000">
                                          <p:val>
                                            <p:strVal val="#ppt_w"/>
                                          </p:val>
                                        </p:tav>
                                      </p:tavLst>
                                    </p:anim>
                                    <p:anim calcmode="lin" valueType="num">
                                      <p:cBhvr>
                                        <p:cTn id="20" dur="1000" fill="hold"/>
                                        <p:tgtEl>
                                          <p:spTgt spid="115720"/>
                                        </p:tgtEl>
                                        <p:attrNameLst>
                                          <p:attrName>ppt_h</p:attrName>
                                        </p:attrNameLst>
                                      </p:cBhvr>
                                      <p:tavLst>
                                        <p:tav tm="0">
                                          <p:val>
                                            <p:strVal val="#ppt_h"/>
                                          </p:val>
                                        </p:tav>
                                        <p:tav tm="100000">
                                          <p:val>
                                            <p:strVal val="#ppt_h"/>
                                          </p:val>
                                        </p:tav>
                                      </p:tavLst>
                                    </p:anim>
                                    <p:animEffect transition="in" filter="fade">
                                      <p:cBhvr>
                                        <p:cTn id="21" dur="1000"/>
                                        <p:tgtEl>
                                          <p:spTgt spid="115720"/>
                                        </p:tgtEl>
                                      </p:cBhvr>
                                    </p:animEffect>
                                  </p:childTnLst>
                                </p:cTn>
                              </p:par>
                              <p:par>
                                <p:cTn id="22" presetID="55" presetClass="entr" presetSubtype="0" fill="hold" nodeType="withEffect">
                                  <p:stCondLst>
                                    <p:cond delay="0"/>
                                  </p:stCondLst>
                                  <p:childTnLst>
                                    <p:set>
                                      <p:cBhvr>
                                        <p:cTn id="23" dur="1" fill="hold">
                                          <p:stCondLst>
                                            <p:cond delay="0"/>
                                          </p:stCondLst>
                                        </p:cTn>
                                        <p:tgtEl>
                                          <p:spTgt spid="115722"/>
                                        </p:tgtEl>
                                        <p:attrNameLst>
                                          <p:attrName>style.visibility</p:attrName>
                                        </p:attrNameLst>
                                      </p:cBhvr>
                                      <p:to>
                                        <p:strVal val="visible"/>
                                      </p:to>
                                    </p:set>
                                    <p:anim calcmode="lin" valueType="num">
                                      <p:cBhvr>
                                        <p:cTn id="24" dur="1000" fill="hold"/>
                                        <p:tgtEl>
                                          <p:spTgt spid="115722"/>
                                        </p:tgtEl>
                                        <p:attrNameLst>
                                          <p:attrName>ppt_w</p:attrName>
                                        </p:attrNameLst>
                                      </p:cBhvr>
                                      <p:tavLst>
                                        <p:tav tm="0">
                                          <p:val>
                                            <p:strVal val="#ppt_w*0.70"/>
                                          </p:val>
                                        </p:tav>
                                        <p:tav tm="100000">
                                          <p:val>
                                            <p:strVal val="#ppt_w"/>
                                          </p:val>
                                        </p:tav>
                                      </p:tavLst>
                                    </p:anim>
                                    <p:anim calcmode="lin" valueType="num">
                                      <p:cBhvr>
                                        <p:cTn id="25" dur="1000" fill="hold"/>
                                        <p:tgtEl>
                                          <p:spTgt spid="115722"/>
                                        </p:tgtEl>
                                        <p:attrNameLst>
                                          <p:attrName>ppt_h</p:attrName>
                                        </p:attrNameLst>
                                      </p:cBhvr>
                                      <p:tavLst>
                                        <p:tav tm="0">
                                          <p:val>
                                            <p:strVal val="#ppt_h"/>
                                          </p:val>
                                        </p:tav>
                                        <p:tav tm="100000">
                                          <p:val>
                                            <p:strVal val="#ppt_h"/>
                                          </p:val>
                                        </p:tav>
                                      </p:tavLst>
                                    </p:anim>
                                    <p:animEffect transition="in" filter="fade">
                                      <p:cBhvr>
                                        <p:cTn id="26" dur="1000"/>
                                        <p:tgtEl>
                                          <p:spTgt spid="115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2819400" y="381000"/>
            <a:ext cx="3430588" cy="427038"/>
          </a:xfrm>
          <a:prstGeom prst="rect">
            <a:avLst/>
          </a:prstGeom>
          <a:noFill/>
          <a:ln w="9525">
            <a:noFill/>
            <a:miter lim="800000"/>
            <a:headEnd/>
            <a:tailEnd/>
          </a:ln>
        </p:spPr>
        <p:txBody>
          <a:bodyPr wrap="none" anchor="ctr">
            <a:spAutoFit/>
          </a:bodyPr>
          <a:lstStyle/>
          <a:p>
            <a:pPr algn="ctr">
              <a:tabLst>
                <a:tab pos="5664200" algn="l"/>
              </a:tabLst>
            </a:pPr>
            <a:r>
              <a:rPr lang="en-US" b="1"/>
              <a:t>Fall of the Qin Dynasty</a:t>
            </a:r>
          </a:p>
        </p:txBody>
      </p:sp>
      <p:sp>
        <p:nvSpPr>
          <p:cNvPr id="116741" name="Text Box 5"/>
          <p:cNvSpPr txBox="1">
            <a:spLocks noChangeArrowheads="1"/>
          </p:cNvSpPr>
          <p:nvPr/>
        </p:nvSpPr>
        <p:spPr bwMode="auto">
          <a:xfrm>
            <a:off x="669925" y="990600"/>
            <a:ext cx="7940675" cy="2101850"/>
          </a:xfrm>
          <a:prstGeom prst="rect">
            <a:avLst/>
          </a:prstGeom>
          <a:noFill/>
          <a:ln w="9525">
            <a:noFill/>
            <a:miter lim="800000"/>
            <a:headEnd/>
            <a:tailEnd/>
          </a:ln>
        </p:spPr>
        <p:txBody>
          <a:bodyPr>
            <a:spAutoFit/>
          </a:bodyPr>
          <a:lstStyle/>
          <a:p>
            <a:pPr algn="ctr"/>
            <a:r>
              <a:rPr lang="en-US" u="sng"/>
              <a:t>The harsh rule of Shihuangdi angered many in his Empire</a:t>
            </a:r>
          </a:p>
          <a:p>
            <a:pPr algn="ctr"/>
            <a:endParaRPr lang="en-US" u="sng"/>
          </a:p>
          <a:p>
            <a:pPr algn="ctr"/>
            <a:r>
              <a:rPr lang="en-US" u="sng"/>
              <a:t>After his death there was another period of civil war</a:t>
            </a:r>
          </a:p>
          <a:p>
            <a:pPr algn="ctr"/>
            <a:endParaRPr lang="en-US" u="sng"/>
          </a:p>
          <a:p>
            <a:pPr algn="ctr"/>
            <a:r>
              <a:rPr lang="en-US"/>
              <a:t>The next dynasty to arise was one of the greatest and longest lasting in Chinese History. </a:t>
            </a:r>
          </a:p>
        </p:txBody>
      </p:sp>
      <p:pic>
        <p:nvPicPr>
          <p:cNvPr id="116743" name="Picture 7" descr="Image:Xian museum.jpg">
            <a:hlinkClick r:id="rId2"/>
          </p:cNvPr>
          <p:cNvPicPr>
            <a:picLocks noChangeAspect="1" noChangeArrowheads="1"/>
          </p:cNvPicPr>
          <p:nvPr/>
        </p:nvPicPr>
        <p:blipFill>
          <a:blip r:embed="rId3" cstate="print"/>
          <a:srcRect/>
          <a:stretch>
            <a:fillRect/>
          </a:stretch>
        </p:blipFill>
        <p:spPr bwMode="auto">
          <a:xfrm>
            <a:off x="2438400" y="3352800"/>
            <a:ext cx="4343400" cy="3252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p:cTn id="7" dur="1000" fill="hold"/>
                                        <p:tgtEl>
                                          <p:spTgt spid="116740"/>
                                        </p:tgtEl>
                                        <p:attrNameLst>
                                          <p:attrName>ppt_w</p:attrName>
                                        </p:attrNameLst>
                                      </p:cBhvr>
                                      <p:tavLst>
                                        <p:tav tm="0">
                                          <p:val>
                                            <p:strVal val="#ppt_w*0.70"/>
                                          </p:val>
                                        </p:tav>
                                        <p:tav tm="100000">
                                          <p:val>
                                            <p:strVal val="#ppt_w"/>
                                          </p:val>
                                        </p:tav>
                                      </p:tavLst>
                                    </p:anim>
                                    <p:anim calcmode="lin" valueType="num">
                                      <p:cBhvr>
                                        <p:cTn id="8" dur="1000" fill="hold"/>
                                        <p:tgtEl>
                                          <p:spTgt spid="116740"/>
                                        </p:tgtEl>
                                        <p:attrNameLst>
                                          <p:attrName>ppt_h</p:attrName>
                                        </p:attrNameLst>
                                      </p:cBhvr>
                                      <p:tavLst>
                                        <p:tav tm="0">
                                          <p:val>
                                            <p:strVal val="#ppt_h"/>
                                          </p:val>
                                        </p:tav>
                                        <p:tav tm="100000">
                                          <p:val>
                                            <p:strVal val="#ppt_h"/>
                                          </p:val>
                                        </p:tav>
                                      </p:tavLst>
                                    </p:anim>
                                    <p:animEffect transition="in" filter="fade">
                                      <p:cBhvr>
                                        <p:cTn id="9" dur="1000"/>
                                        <p:tgtEl>
                                          <p:spTgt spid="116740"/>
                                        </p:tgtEl>
                                      </p:cBhvr>
                                    </p:animEffect>
                                  </p:childTnLst>
                                </p:cTn>
                              </p:par>
                              <p:par>
                                <p:cTn id="10" presetID="55" presetClass="entr" presetSubtype="0" fill="hold" nodeType="withEffect">
                                  <p:stCondLst>
                                    <p:cond delay="0"/>
                                  </p:stCondLst>
                                  <p:childTnLst>
                                    <p:set>
                                      <p:cBhvr>
                                        <p:cTn id="11" dur="1" fill="hold">
                                          <p:stCondLst>
                                            <p:cond delay="0"/>
                                          </p:stCondLst>
                                        </p:cTn>
                                        <p:tgtEl>
                                          <p:spTgt spid="116743"/>
                                        </p:tgtEl>
                                        <p:attrNameLst>
                                          <p:attrName>style.visibility</p:attrName>
                                        </p:attrNameLst>
                                      </p:cBhvr>
                                      <p:to>
                                        <p:strVal val="visible"/>
                                      </p:to>
                                    </p:set>
                                    <p:anim calcmode="lin" valueType="num">
                                      <p:cBhvr>
                                        <p:cTn id="12" dur="1000" fill="hold"/>
                                        <p:tgtEl>
                                          <p:spTgt spid="116743"/>
                                        </p:tgtEl>
                                        <p:attrNameLst>
                                          <p:attrName>ppt_w</p:attrName>
                                        </p:attrNameLst>
                                      </p:cBhvr>
                                      <p:tavLst>
                                        <p:tav tm="0">
                                          <p:val>
                                            <p:strVal val="#ppt_w*0.70"/>
                                          </p:val>
                                        </p:tav>
                                        <p:tav tm="100000">
                                          <p:val>
                                            <p:strVal val="#ppt_w"/>
                                          </p:val>
                                        </p:tav>
                                      </p:tavLst>
                                    </p:anim>
                                    <p:anim calcmode="lin" valueType="num">
                                      <p:cBhvr>
                                        <p:cTn id="13" dur="1000" fill="hold"/>
                                        <p:tgtEl>
                                          <p:spTgt spid="116743"/>
                                        </p:tgtEl>
                                        <p:attrNameLst>
                                          <p:attrName>ppt_h</p:attrName>
                                        </p:attrNameLst>
                                      </p:cBhvr>
                                      <p:tavLst>
                                        <p:tav tm="0">
                                          <p:val>
                                            <p:strVal val="#ppt_h"/>
                                          </p:val>
                                        </p:tav>
                                        <p:tav tm="100000">
                                          <p:val>
                                            <p:strVal val="#ppt_h"/>
                                          </p:val>
                                        </p:tav>
                                      </p:tavLst>
                                    </p:anim>
                                    <p:animEffect transition="in" filter="fade">
                                      <p:cBhvr>
                                        <p:cTn id="14" dur="1000"/>
                                        <p:tgtEl>
                                          <p:spTgt spid="11674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6741">
                                            <p:txEl>
                                              <p:pRg st="0" end="0"/>
                                            </p:txEl>
                                          </p:spTgt>
                                        </p:tgtEl>
                                        <p:attrNameLst>
                                          <p:attrName>style.visibility</p:attrName>
                                        </p:attrNameLst>
                                      </p:cBhvr>
                                      <p:to>
                                        <p:strVal val="visible"/>
                                      </p:to>
                                    </p:set>
                                    <p:anim calcmode="lin" valueType="num">
                                      <p:cBhvr>
                                        <p:cTn id="19" dur="1000" fill="hold"/>
                                        <p:tgtEl>
                                          <p:spTgt spid="116741">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16741">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16741">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16741">
                                            <p:txEl>
                                              <p:pRg st="2" end="2"/>
                                            </p:txEl>
                                          </p:spTgt>
                                        </p:tgtEl>
                                        <p:attrNameLst>
                                          <p:attrName>style.visibility</p:attrName>
                                        </p:attrNameLst>
                                      </p:cBhvr>
                                      <p:to>
                                        <p:strVal val="visible"/>
                                      </p:to>
                                    </p:set>
                                    <p:anim calcmode="lin" valueType="num">
                                      <p:cBhvr>
                                        <p:cTn id="24" dur="1000" fill="hold"/>
                                        <p:tgtEl>
                                          <p:spTgt spid="116741">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116741">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16741">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16741">
                                            <p:txEl>
                                              <p:pRg st="4" end="4"/>
                                            </p:txEl>
                                          </p:spTgt>
                                        </p:tgtEl>
                                        <p:attrNameLst>
                                          <p:attrName>style.visibility</p:attrName>
                                        </p:attrNameLst>
                                      </p:cBhvr>
                                      <p:to>
                                        <p:strVal val="visible"/>
                                      </p:to>
                                    </p:set>
                                    <p:anim calcmode="lin" valueType="num">
                                      <p:cBhvr>
                                        <p:cTn id="29" dur="1000" fill="hold"/>
                                        <p:tgtEl>
                                          <p:spTgt spid="116741">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116741">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1167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228600" y="258763"/>
            <a:ext cx="5080000" cy="427037"/>
          </a:xfrm>
          <a:prstGeom prst="rect">
            <a:avLst/>
          </a:prstGeom>
          <a:noFill/>
          <a:ln w="9525">
            <a:noFill/>
            <a:miter lim="800000"/>
            <a:headEnd/>
            <a:tailEnd/>
          </a:ln>
        </p:spPr>
        <p:txBody>
          <a:bodyPr wrap="none">
            <a:spAutoFit/>
          </a:bodyPr>
          <a:lstStyle/>
          <a:p>
            <a:r>
              <a:rPr lang="en-US" b="1"/>
              <a:t>The Han Dynasty (206 BC–AD 220)</a:t>
            </a:r>
            <a:r>
              <a:rPr lang="en-US"/>
              <a:t> </a:t>
            </a:r>
          </a:p>
        </p:txBody>
      </p:sp>
      <p:sp>
        <p:nvSpPr>
          <p:cNvPr id="114691" name="Rectangle 6"/>
          <p:cNvSpPr>
            <a:spLocks noChangeArrowheads="1"/>
          </p:cNvSpPr>
          <p:nvPr/>
        </p:nvSpPr>
        <p:spPr bwMode="auto">
          <a:xfrm>
            <a:off x="57150" y="2235200"/>
            <a:ext cx="9144000" cy="0"/>
          </a:xfrm>
          <a:prstGeom prst="rect">
            <a:avLst/>
          </a:prstGeom>
          <a:noFill/>
          <a:ln w="9525">
            <a:noFill/>
            <a:miter lim="800000"/>
            <a:headEnd/>
            <a:tailEnd/>
          </a:ln>
        </p:spPr>
        <p:txBody>
          <a:bodyPr wrap="none" anchor="ctr">
            <a:spAutoFit/>
          </a:bodyPr>
          <a:lstStyle/>
          <a:p>
            <a:pPr>
              <a:tabLst>
                <a:tab pos="5664200" algn="l"/>
              </a:tabLst>
            </a:pPr>
            <a:endParaRPr lang="en-US" sz="1800">
              <a:latin typeface="Arial" charset="0"/>
            </a:endParaRPr>
          </a:p>
        </p:txBody>
      </p:sp>
      <p:pic>
        <p:nvPicPr>
          <p:cNvPr id="117765" name="Picture 5"/>
          <p:cNvPicPr>
            <a:picLocks noChangeAspect="1" noChangeArrowheads="1"/>
          </p:cNvPicPr>
          <p:nvPr/>
        </p:nvPicPr>
        <p:blipFill>
          <a:blip r:embed="rId2" cstate="print"/>
          <a:srcRect b="13829"/>
          <a:stretch>
            <a:fillRect/>
          </a:stretch>
        </p:blipFill>
        <p:spPr bwMode="auto">
          <a:xfrm>
            <a:off x="7494588" y="228600"/>
            <a:ext cx="1458912" cy="1676400"/>
          </a:xfrm>
          <a:prstGeom prst="rect">
            <a:avLst/>
          </a:prstGeom>
          <a:noFill/>
          <a:ln w="9525">
            <a:noFill/>
            <a:miter lim="800000"/>
            <a:headEnd/>
            <a:tailEnd/>
          </a:ln>
        </p:spPr>
      </p:pic>
      <p:sp>
        <p:nvSpPr>
          <p:cNvPr id="117767" name="Rectangle 7"/>
          <p:cNvSpPr>
            <a:spLocks noChangeArrowheads="1"/>
          </p:cNvSpPr>
          <p:nvPr/>
        </p:nvSpPr>
        <p:spPr bwMode="auto">
          <a:xfrm>
            <a:off x="304800" y="914400"/>
            <a:ext cx="7010400" cy="762000"/>
          </a:xfrm>
          <a:prstGeom prst="rect">
            <a:avLst/>
          </a:prstGeom>
          <a:noFill/>
          <a:ln w="9525">
            <a:noFill/>
            <a:miter lim="800000"/>
            <a:headEnd/>
            <a:tailEnd/>
          </a:ln>
        </p:spPr>
        <p:txBody>
          <a:bodyPr anchor="ctr">
            <a:spAutoFit/>
          </a:bodyPr>
          <a:lstStyle/>
          <a:p>
            <a:pPr>
              <a:tabLst>
                <a:tab pos="5664200" algn="l"/>
              </a:tabLst>
            </a:pPr>
            <a:r>
              <a:rPr lang="en-US" b="1">
                <a:cs typeface="Times New Roman" pitchFamily="18" charset="0"/>
              </a:rPr>
              <a:t>Liu Bang</a:t>
            </a:r>
            <a:r>
              <a:rPr lang="en-US">
                <a:cs typeface="Times New Roman" pitchFamily="18" charset="0"/>
              </a:rPr>
              <a:t>: </a:t>
            </a:r>
            <a:r>
              <a:rPr lang="en-US" u="sng">
                <a:cs typeface="Times New Roman" pitchFamily="18" charset="0"/>
              </a:rPr>
              <a:t>A man of peasant origin, was the founder of the Han Dynasty. </a:t>
            </a:r>
            <a:endParaRPr lang="en-US" u="sng"/>
          </a:p>
        </p:txBody>
      </p:sp>
      <p:sp>
        <p:nvSpPr>
          <p:cNvPr id="117768" name="Rectangle 8"/>
          <p:cNvSpPr>
            <a:spLocks noChangeArrowheads="1"/>
          </p:cNvSpPr>
          <p:nvPr/>
        </p:nvSpPr>
        <p:spPr bwMode="auto">
          <a:xfrm>
            <a:off x="228600" y="2136775"/>
            <a:ext cx="8610600" cy="4111625"/>
          </a:xfrm>
          <a:prstGeom prst="rect">
            <a:avLst/>
          </a:prstGeom>
          <a:noFill/>
          <a:ln w="9525">
            <a:noFill/>
            <a:miter lim="800000"/>
            <a:headEnd/>
            <a:tailEnd/>
          </a:ln>
        </p:spPr>
        <p:txBody>
          <a:bodyPr>
            <a:spAutoFit/>
          </a:bodyPr>
          <a:lstStyle/>
          <a:p>
            <a:r>
              <a:rPr lang="en-US" b="1"/>
              <a:t>Ruling Philosophy</a:t>
            </a:r>
          </a:p>
          <a:p>
            <a:r>
              <a:rPr lang="en-US"/>
              <a:t>The Han </a:t>
            </a:r>
            <a:r>
              <a:rPr lang="en-US" u="sng"/>
              <a:t>adopted Confucianism as their ruling philosophy</a:t>
            </a:r>
          </a:p>
          <a:p>
            <a:endParaRPr lang="en-US" b="1"/>
          </a:p>
          <a:p>
            <a:r>
              <a:rPr lang="en-US" b="1"/>
              <a:t>Choosing of rulers</a:t>
            </a:r>
          </a:p>
          <a:p>
            <a:r>
              <a:rPr lang="en-US"/>
              <a:t>Officials and </a:t>
            </a:r>
            <a:r>
              <a:rPr lang="en-US" u="sng"/>
              <a:t>rulers were chosen by merit</a:t>
            </a:r>
            <a:r>
              <a:rPr lang="en-US"/>
              <a:t>, rather than by birth.  That way they </a:t>
            </a:r>
            <a:r>
              <a:rPr lang="en-US" u="sng"/>
              <a:t>were better qualified to rule</a:t>
            </a:r>
            <a:r>
              <a:rPr lang="en-US"/>
              <a:t>. </a:t>
            </a:r>
          </a:p>
          <a:p>
            <a:endParaRPr lang="en-US"/>
          </a:p>
          <a:p>
            <a:r>
              <a:rPr lang="en-US" b="1"/>
              <a:t>Civil Service Exam</a:t>
            </a:r>
          </a:p>
          <a:p>
            <a:r>
              <a:rPr lang="en-US"/>
              <a:t>The Han </a:t>
            </a:r>
            <a:r>
              <a:rPr lang="en-US" u="sng"/>
              <a:t>set up schools to train people for government work.</a:t>
            </a:r>
            <a:r>
              <a:rPr lang="en-US" b="1"/>
              <a:t> </a:t>
            </a:r>
          </a:p>
          <a:p>
            <a:r>
              <a:rPr lang="en-US"/>
              <a:t>Students had to learn Chinese history, law, and the teachings of Confucius.</a:t>
            </a:r>
          </a:p>
          <a:p>
            <a:r>
              <a:rPr lang="en-US"/>
              <a:t>They </a:t>
            </a:r>
            <a:r>
              <a:rPr lang="en-US" u="sng"/>
              <a:t>had to pass an exam to be able to work in the 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p:cTn id="7" dur="1000" fill="hold"/>
                                        <p:tgtEl>
                                          <p:spTgt spid="117764"/>
                                        </p:tgtEl>
                                        <p:attrNameLst>
                                          <p:attrName>ppt_w</p:attrName>
                                        </p:attrNameLst>
                                      </p:cBhvr>
                                      <p:tavLst>
                                        <p:tav tm="0">
                                          <p:val>
                                            <p:strVal val="#ppt_w*0.70"/>
                                          </p:val>
                                        </p:tav>
                                        <p:tav tm="100000">
                                          <p:val>
                                            <p:strVal val="#ppt_w"/>
                                          </p:val>
                                        </p:tav>
                                      </p:tavLst>
                                    </p:anim>
                                    <p:anim calcmode="lin" valueType="num">
                                      <p:cBhvr>
                                        <p:cTn id="8" dur="1000" fill="hold"/>
                                        <p:tgtEl>
                                          <p:spTgt spid="117764"/>
                                        </p:tgtEl>
                                        <p:attrNameLst>
                                          <p:attrName>ppt_h</p:attrName>
                                        </p:attrNameLst>
                                      </p:cBhvr>
                                      <p:tavLst>
                                        <p:tav tm="0">
                                          <p:val>
                                            <p:strVal val="#ppt_h"/>
                                          </p:val>
                                        </p:tav>
                                        <p:tav tm="100000">
                                          <p:val>
                                            <p:strVal val="#ppt_h"/>
                                          </p:val>
                                        </p:tav>
                                      </p:tavLst>
                                    </p:anim>
                                    <p:animEffect transition="in" filter="fade">
                                      <p:cBhvr>
                                        <p:cTn id="9" dur="1000"/>
                                        <p:tgtEl>
                                          <p:spTgt spid="117764"/>
                                        </p:tgtEl>
                                      </p:cBhvr>
                                    </p:animEffect>
                                  </p:childTnLst>
                                </p:cTn>
                              </p:par>
                              <p:par>
                                <p:cTn id="10" presetID="55" presetClass="entr" presetSubtype="0" fill="hold" nodeType="withEffect">
                                  <p:stCondLst>
                                    <p:cond delay="0"/>
                                  </p:stCondLst>
                                  <p:childTnLst>
                                    <p:set>
                                      <p:cBhvr>
                                        <p:cTn id="11" dur="1" fill="hold">
                                          <p:stCondLst>
                                            <p:cond delay="0"/>
                                          </p:stCondLst>
                                        </p:cTn>
                                        <p:tgtEl>
                                          <p:spTgt spid="117765"/>
                                        </p:tgtEl>
                                        <p:attrNameLst>
                                          <p:attrName>style.visibility</p:attrName>
                                        </p:attrNameLst>
                                      </p:cBhvr>
                                      <p:to>
                                        <p:strVal val="visible"/>
                                      </p:to>
                                    </p:set>
                                    <p:anim calcmode="lin" valueType="num">
                                      <p:cBhvr>
                                        <p:cTn id="12" dur="1000" fill="hold"/>
                                        <p:tgtEl>
                                          <p:spTgt spid="117765"/>
                                        </p:tgtEl>
                                        <p:attrNameLst>
                                          <p:attrName>ppt_w</p:attrName>
                                        </p:attrNameLst>
                                      </p:cBhvr>
                                      <p:tavLst>
                                        <p:tav tm="0">
                                          <p:val>
                                            <p:strVal val="#ppt_w*0.70"/>
                                          </p:val>
                                        </p:tav>
                                        <p:tav tm="100000">
                                          <p:val>
                                            <p:strVal val="#ppt_w"/>
                                          </p:val>
                                        </p:tav>
                                      </p:tavLst>
                                    </p:anim>
                                    <p:anim calcmode="lin" valueType="num">
                                      <p:cBhvr>
                                        <p:cTn id="13" dur="1000" fill="hold"/>
                                        <p:tgtEl>
                                          <p:spTgt spid="117765"/>
                                        </p:tgtEl>
                                        <p:attrNameLst>
                                          <p:attrName>ppt_h</p:attrName>
                                        </p:attrNameLst>
                                      </p:cBhvr>
                                      <p:tavLst>
                                        <p:tav tm="0">
                                          <p:val>
                                            <p:strVal val="#ppt_h"/>
                                          </p:val>
                                        </p:tav>
                                        <p:tav tm="100000">
                                          <p:val>
                                            <p:strVal val="#ppt_h"/>
                                          </p:val>
                                        </p:tav>
                                      </p:tavLst>
                                    </p:anim>
                                    <p:animEffect transition="in" filter="fade">
                                      <p:cBhvr>
                                        <p:cTn id="14" dur="1000"/>
                                        <p:tgtEl>
                                          <p:spTgt spid="11776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7767"/>
                                        </p:tgtEl>
                                        <p:attrNameLst>
                                          <p:attrName>style.visibility</p:attrName>
                                        </p:attrNameLst>
                                      </p:cBhvr>
                                      <p:to>
                                        <p:strVal val="visible"/>
                                      </p:to>
                                    </p:set>
                                    <p:anim calcmode="lin" valueType="num">
                                      <p:cBhvr>
                                        <p:cTn id="19" dur="1000" fill="hold"/>
                                        <p:tgtEl>
                                          <p:spTgt spid="117767"/>
                                        </p:tgtEl>
                                        <p:attrNameLst>
                                          <p:attrName>ppt_w</p:attrName>
                                        </p:attrNameLst>
                                      </p:cBhvr>
                                      <p:tavLst>
                                        <p:tav tm="0">
                                          <p:val>
                                            <p:strVal val="#ppt_w*0.70"/>
                                          </p:val>
                                        </p:tav>
                                        <p:tav tm="100000">
                                          <p:val>
                                            <p:strVal val="#ppt_w"/>
                                          </p:val>
                                        </p:tav>
                                      </p:tavLst>
                                    </p:anim>
                                    <p:anim calcmode="lin" valueType="num">
                                      <p:cBhvr>
                                        <p:cTn id="20" dur="1000" fill="hold"/>
                                        <p:tgtEl>
                                          <p:spTgt spid="117767"/>
                                        </p:tgtEl>
                                        <p:attrNameLst>
                                          <p:attrName>ppt_h</p:attrName>
                                        </p:attrNameLst>
                                      </p:cBhvr>
                                      <p:tavLst>
                                        <p:tav tm="0">
                                          <p:val>
                                            <p:strVal val="#ppt_h"/>
                                          </p:val>
                                        </p:tav>
                                        <p:tav tm="100000">
                                          <p:val>
                                            <p:strVal val="#ppt_h"/>
                                          </p:val>
                                        </p:tav>
                                      </p:tavLst>
                                    </p:anim>
                                    <p:animEffect transition="in" filter="fade">
                                      <p:cBhvr>
                                        <p:cTn id="21" dur="1000"/>
                                        <p:tgtEl>
                                          <p:spTgt spid="11776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17768">
                                            <p:txEl>
                                              <p:pRg st="0" end="0"/>
                                            </p:txEl>
                                          </p:spTgt>
                                        </p:tgtEl>
                                        <p:attrNameLst>
                                          <p:attrName>style.visibility</p:attrName>
                                        </p:attrNameLst>
                                      </p:cBhvr>
                                      <p:to>
                                        <p:strVal val="visible"/>
                                      </p:to>
                                    </p:set>
                                    <p:anim calcmode="lin" valueType="num">
                                      <p:cBhvr>
                                        <p:cTn id="26" dur="1000" fill="hold"/>
                                        <p:tgtEl>
                                          <p:spTgt spid="117768">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117768">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17768">
                                            <p:txEl>
                                              <p:pRg st="0" end="0"/>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117768">
                                            <p:txEl>
                                              <p:pRg st="1" end="1"/>
                                            </p:txEl>
                                          </p:spTgt>
                                        </p:tgtEl>
                                        <p:attrNameLst>
                                          <p:attrName>style.visibility</p:attrName>
                                        </p:attrNameLst>
                                      </p:cBhvr>
                                      <p:to>
                                        <p:strVal val="visible"/>
                                      </p:to>
                                    </p:set>
                                    <p:anim calcmode="lin" valueType="num">
                                      <p:cBhvr>
                                        <p:cTn id="31" dur="1000" fill="hold"/>
                                        <p:tgtEl>
                                          <p:spTgt spid="117768">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117768">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11776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17768">
                                            <p:txEl>
                                              <p:pRg st="3" end="3"/>
                                            </p:txEl>
                                          </p:spTgt>
                                        </p:tgtEl>
                                        <p:attrNameLst>
                                          <p:attrName>style.visibility</p:attrName>
                                        </p:attrNameLst>
                                      </p:cBhvr>
                                      <p:to>
                                        <p:strVal val="visible"/>
                                      </p:to>
                                    </p:set>
                                    <p:anim calcmode="lin" valueType="num">
                                      <p:cBhvr>
                                        <p:cTn id="38" dur="1000" fill="hold"/>
                                        <p:tgtEl>
                                          <p:spTgt spid="117768">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117768">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117768">
                                            <p:txEl>
                                              <p:pRg st="3" end="3"/>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117768">
                                            <p:txEl>
                                              <p:pRg st="4" end="4"/>
                                            </p:txEl>
                                          </p:spTgt>
                                        </p:tgtEl>
                                        <p:attrNameLst>
                                          <p:attrName>style.visibility</p:attrName>
                                        </p:attrNameLst>
                                      </p:cBhvr>
                                      <p:to>
                                        <p:strVal val="visible"/>
                                      </p:to>
                                    </p:set>
                                    <p:anim calcmode="lin" valueType="num">
                                      <p:cBhvr>
                                        <p:cTn id="43" dur="1000" fill="hold"/>
                                        <p:tgtEl>
                                          <p:spTgt spid="117768">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117768">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11776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117768">
                                            <p:txEl>
                                              <p:pRg st="6" end="6"/>
                                            </p:txEl>
                                          </p:spTgt>
                                        </p:tgtEl>
                                        <p:attrNameLst>
                                          <p:attrName>style.visibility</p:attrName>
                                        </p:attrNameLst>
                                      </p:cBhvr>
                                      <p:to>
                                        <p:strVal val="visible"/>
                                      </p:to>
                                    </p:set>
                                    <p:anim calcmode="lin" valueType="num">
                                      <p:cBhvr>
                                        <p:cTn id="50" dur="1000" fill="hold"/>
                                        <p:tgtEl>
                                          <p:spTgt spid="117768">
                                            <p:txEl>
                                              <p:pRg st="6" end="6"/>
                                            </p:txEl>
                                          </p:spTgt>
                                        </p:tgtEl>
                                        <p:attrNameLst>
                                          <p:attrName>ppt_w</p:attrName>
                                        </p:attrNameLst>
                                      </p:cBhvr>
                                      <p:tavLst>
                                        <p:tav tm="0">
                                          <p:val>
                                            <p:strVal val="#ppt_w*0.70"/>
                                          </p:val>
                                        </p:tav>
                                        <p:tav tm="100000">
                                          <p:val>
                                            <p:strVal val="#ppt_w"/>
                                          </p:val>
                                        </p:tav>
                                      </p:tavLst>
                                    </p:anim>
                                    <p:anim calcmode="lin" valueType="num">
                                      <p:cBhvr>
                                        <p:cTn id="51" dur="1000" fill="hold"/>
                                        <p:tgtEl>
                                          <p:spTgt spid="117768">
                                            <p:txEl>
                                              <p:pRg st="6" end="6"/>
                                            </p:txEl>
                                          </p:spTgt>
                                        </p:tgtEl>
                                        <p:attrNameLst>
                                          <p:attrName>ppt_h</p:attrName>
                                        </p:attrNameLst>
                                      </p:cBhvr>
                                      <p:tavLst>
                                        <p:tav tm="0">
                                          <p:val>
                                            <p:strVal val="#ppt_h"/>
                                          </p:val>
                                        </p:tav>
                                        <p:tav tm="100000">
                                          <p:val>
                                            <p:strVal val="#ppt_h"/>
                                          </p:val>
                                        </p:tav>
                                      </p:tavLst>
                                    </p:anim>
                                    <p:animEffect transition="in" filter="fade">
                                      <p:cBhvr>
                                        <p:cTn id="52" dur="1000"/>
                                        <p:tgtEl>
                                          <p:spTgt spid="117768">
                                            <p:txEl>
                                              <p:pRg st="6" end="6"/>
                                            </p:txEl>
                                          </p:spTgt>
                                        </p:tgtEl>
                                      </p:cBhvr>
                                    </p:animEffect>
                                  </p:childTnLst>
                                </p:cTn>
                              </p:par>
                              <p:par>
                                <p:cTn id="53" presetID="55" presetClass="entr" presetSubtype="0" fill="hold" nodeType="withEffect">
                                  <p:stCondLst>
                                    <p:cond delay="0"/>
                                  </p:stCondLst>
                                  <p:childTnLst>
                                    <p:set>
                                      <p:cBhvr>
                                        <p:cTn id="54" dur="1" fill="hold">
                                          <p:stCondLst>
                                            <p:cond delay="0"/>
                                          </p:stCondLst>
                                        </p:cTn>
                                        <p:tgtEl>
                                          <p:spTgt spid="117768">
                                            <p:txEl>
                                              <p:pRg st="7" end="7"/>
                                            </p:txEl>
                                          </p:spTgt>
                                        </p:tgtEl>
                                        <p:attrNameLst>
                                          <p:attrName>style.visibility</p:attrName>
                                        </p:attrNameLst>
                                      </p:cBhvr>
                                      <p:to>
                                        <p:strVal val="visible"/>
                                      </p:to>
                                    </p:set>
                                    <p:anim calcmode="lin" valueType="num">
                                      <p:cBhvr>
                                        <p:cTn id="55" dur="1000" fill="hold"/>
                                        <p:tgtEl>
                                          <p:spTgt spid="117768">
                                            <p:txEl>
                                              <p:pRg st="7" end="7"/>
                                            </p:txEl>
                                          </p:spTgt>
                                        </p:tgtEl>
                                        <p:attrNameLst>
                                          <p:attrName>ppt_w</p:attrName>
                                        </p:attrNameLst>
                                      </p:cBhvr>
                                      <p:tavLst>
                                        <p:tav tm="0">
                                          <p:val>
                                            <p:strVal val="#ppt_w*0.70"/>
                                          </p:val>
                                        </p:tav>
                                        <p:tav tm="100000">
                                          <p:val>
                                            <p:strVal val="#ppt_w"/>
                                          </p:val>
                                        </p:tav>
                                      </p:tavLst>
                                    </p:anim>
                                    <p:anim calcmode="lin" valueType="num">
                                      <p:cBhvr>
                                        <p:cTn id="56" dur="1000" fill="hold"/>
                                        <p:tgtEl>
                                          <p:spTgt spid="117768">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117768">
                                            <p:txEl>
                                              <p:pRg st="7" end="7"/>
                                            </p:txEl>
                                          </p:spTgt>
                                        </p:tgtEl>
                                      </p:cBhvr>
                                    </p:animEffect>
                                  </p:childTnLst>
                                </p:cTn>
                              </p:par>
                              <p:par>
                                <p:cTn id="58" presetID="55" presetClass="entr" presetSubtype="0" fill="hold" nodeType="withEffect">
                                  <p:stCondLst>
                                    <p:cond delay="0"/>
                                  </p:stCondLst>
                                  <p:childTnLst>
                                    <p:set>
                                      <p:cBhvr>
                                        <p:cTn id="59" dur="1" fill="hold">
                                          <p:stCondLst>
                                            <p:cond delay="0"/>
                                          </p:stCondLst>
                                        </p:cTn>
                                        <p:tgtEl>
                                          <p:spTgt spid="117768">
                                            <p:txEl>
                                              <p:pRg st="8" end="8"/>
                                            </p:txEl>
                                          </p:spTgt>
                                        </p:tgtEl>
                                        <p:attrNameLst>
                                          <p:attrName>style.visibility</p:attrName>
                                        </p:attrNameLst>
                                      </p:cBhvr>
                                      <p:to>
                                        <p:strVal val="visible"/>
                                      </p:to>
                                    </p:set>
                                    <p:anim calcmode="lin" valueType="num">
                                      <p:cBhvr>
                                        <p:cTn id="60" dur="1000" fill="hold"/>
                                        <p:tgtEl>
                                          <p:spTgt spid="117768">
                                            <p:txEl>
                                              <p:pRg st="8" end="8"/>
                                            </p:txEl>
                                          </p:spTgt>
                                        </p:tgtEl>
                                        <p:attrNameLst>
                                          <p:attrName>ppt_w</p:attrName>
                                        </p:attrNameLst>
                                      </p:cBhvr>
                                      <p:tavLst>
                                        <p:tav tm="0">
                                          <p:val>
                                            <p:strVal val="#ppt_w*0.70"/>
                                          </p:val>
                                        </p:tav>
                                        <p:tav tm="100000">
                                          <p:val>
                                            <p:strVal val="#ppt_w"/>
                                          </p:val>
                                        </p:tav>
                                      </p:tavLst>
                                    </p:anim>
                                    <p:anim calcmode="lin" valueType="num">
                                      <p:cBhvr>
                                        <p:cTn id="61" dur="1000" fill="hold"/>
                                        <p:tgtEl>
                                          <p:spTgt spid="117768">
                                            <p:txEl>
                                              <p:pRg st="8" end="8"/>
                                            </p:txEl>
                                          </p:spTgt>
                                        </p:tgtEl>
                                        <p:attrNameLst>
                                          <p:attrName>ppt_h</p:attrName>
                                        </p:attrNameLst>
                                      </p:cBhvr>
                                      <p:tavLst>
                                        <p:tav tm="0">
                                          <p:val>
                                            <p:strVal val="#ppt_h"/>
                                          </p:val>
                                        </p:tav>
                                        <p:tav tm="100000">
                                          <p:val>
                                            <p:strVal val="#ppt_h"/>
                                          </p:val>
                                        </p:tav>
                                      </p:tavLst>
                                    </p:anim>
                                    <p:animEffect transition="in" filter="fade">
                                      <p:cBhvr>
                                        <p:cTn id="62" dur="1000"/>
                                        <p:tgtEl>
                                          <p:spTgt spid="117768">
                                            <p:txEl>
                                              <p:pRg st="8" end="8"/>
                                            </p:txEl>
                                          </p:spTgt>
                                        </p:tgtEl>
                                      </p:cBhvr>
                                    </p:animEffect>
                                  </p:childTnLst>
                                </p:cTn>
                              </p:par>
                              <p:par>
                                <p:cTn id="63" presetID="55" presetClass="entr" presetSubtype="0" fill="hold" nodeType="withEffect">
                                  <p:stCondLst>
                                    <p:cond delay="0"/>
                                  </p:stCondLst>
                                  <p:childTnLst>
                                    <p:set>
                                      <p:cBhvr>
                                        <p:cTn id="64" dur="1" fill="hold">
                                          <p:stCondLst>
                                            <p:cond delay="0"/>
                                          </p:stCondLst>
                                        </p:cTn>
                                        <p:tgtEl>
                                          <p:spTgt spid="117768">
                                            <p:txEl>
                                              <p:pRg st="9" end="9"/>
                                            </p:txEl>
                                          </p:spTgt>
                                        </p:tgtEl>
                                        <p:attrNameLst>
                                          <p:attrName>style.visibility</p:attrName>
                                        </p:attrNameLst>
                                      </p:cBhvr>
                                      <p:to>
                                        <p:strVal val="visible"/>
                                      </p:to>
                                    </p:set>
                                    <p:anim calcmode="lin" valueType="num">
                                      <p:cBhvr>
                                        <p:cTn id="65" dur="1000" fill="hold"/>
                                        <p:tgtEl>
                                          <p:spTgt spid="117768">
                                            <p:txEl>
                                              <p:pRg st="9" end="9"/>
                                            </p:txEl>
                                          </p:spTgt>
                                        </p:tgtEl>
                                        <p:attrNameLst>
                                          <p:attrName>ppt_w</p:attrName>
                                        </p:attrNameLst>
                                      </p:cBhvr>
                                      <p:tavLst>
                                        <p:tav tm="0">
                                          <p:val>
                                            <p:strVal val="#ppt_w*0.70"/>
                                          </p:val>
                                        </p:tav>
                                        <p:tav tm="100000">
                                          <p:val>
                                            <p:strVal val="#ppt_w"/>
                                          </p:val>
                                        </p:tav>
                                      </p:tavLst>
                                    </p:anim>
                                    <p:anim calcmode="lin" valueType="num">
                                      <p:cBhvr>
                                        <p:cTn id="66" dur="1000" fill="hold"/>
                                        <p:tgtEl>
                                          <p:spTgt spid="117768">
                                            <p:txEl>
                                              <p:pRg st="9" end="9"/>
                                            </p:txEl>
                                          </p:spTgt>
                                        </p:tgtEl>
                                        <p:attrNameLst>
                                          <p:attrName>ppt_h</p:attrName>
                                        </p:attrNameLst>
                                      </p:cBhvr>
                                      <p:tavLst>
                                        <p:tav tm="0">
                                          <p:val>
                                            <p:strVal val="#ppt_h"/>
                                          </p:val>
                                        </p:tav>
                                        <p:tav tm="100000">
                                          <p:val>
                                            <p:strVal val="#ppt_h"/>
                                          </p:val>
                                        </p:tav>
                                      </p:tavLst>
                                    </p:anim>
                                    <p:animEffect transition="in" filter="fade">
                                      <p:cBhvr>
                                        <p:cTn id="67" dur="1000"/>
                                        <p:tgtEl>
                                          <p:spTgt spid="11776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52400" y="76200"/>
            <a:ext cx="6781800" cy="2101850"/>
          </a:xfrm>
          <a:prstGeom prst="rect">
            <a:avLst/>
          </a:prstGeom>
          <a:noFill/>
          <a:ln w="9525">
            <a:noFill/>
            <a:miter lim="800000"/>
            <a:headEnd/>
            <a:tailEnd/>
          </a:ln>
        </p:spPr>
        <p:txBody>
          <a:bodyPr anchor="ctr">
            <a:spAutoFit/>
          </a:bodyPr>
          <a:lstStyle/>
          <a:p>
            <a:pPr>
              <a:tabLst>
                <a:tab pos="5664200" algn="l"/>
              </a:tabLst>
            </a:pPr>
            <a:r>
              <a:rPr lang="en-US" b="1"/>
              <a:t>Expansion of Empire</a:t>
            </a:r>
          </a:p>
          <a:p>
            <a:pPr>
              <a:tabLst>
                <a:tab pos="5664200" algn="l"/>
              </a:tabLst>
            </a:pPr>
            <a:r>
              <a:rPr lang="en-US"/>
              <a:t>Han rulers </a:t>
            </a:r>
            <a:r>
              <a:rPr lang="en-US" u="sng"/>
              <a:t>added territory</a:t>
            </a:r>
            <a:r>
              <a:rPr lang="en-US"/>
              <a:t> to the north and out to the South China sea into what is today Vietnam. </a:t>
            </a:r>
          </a:p>
          <a:p>
            <a:pPr>
              <a:tabLst>
                <a:tab pos="5664200" algn="l"/>
              </a:tabLst>
            </a:pPr>
            <a:r>
              <a:rPr lang="en-US"/>
              <a:t>The </a:t>
            </a:r>
            <a:r>
              <a:rPr lang="en-US" u="sng"/>
              <a:t>Han Emperor Wudi</a:t>
            </a:r>
            <a:r>
              <a:rPr lang="en-US"/>
              <a:t>, forced the Xiongnu back north through war and diplomacy, and </a:t>
            </a:r>
            <a:r>
              <a:rPr lang="en-US" u="sng"/>
              <a:t>brought peace to the empire for 150 years</a:t>
            </a:r>
            <a:r>
              <a:rPr lang="en-US"/>
              <a:t>. </a:t>
            </a:r>
          </a:p>
        </p:txBody>
      </p:sp>
      <p:pic>
        <p:nvPicPr>
          <p:cNvPr id="118790" name="Picture 6" descr="Han Wudi">
            <a:hlinkClick r:id="rId2" tooltip="Han Wudi"/>
          </p:cNvPr>
          <p:cNvPicPr>
            <a:picLocks noChangeAspect="1" noChangeArrowheads="1"/>
          </p:cNvPicPr>
          <p:nvPr/>
        </p:nvPicPr>
        <p:blipFill>
          <a:blip r:embed="rId3" cstate="print"/>
          <a:srcRect/>
          <a:stretch>
            <a:fillRect/>
          </a:stretch>
        </p:blipFill>
        <p:spPr bwMode="auto">
          <a:xfrm>
            <a:off x="7256463" y="228600"/>
            <a:ext cx="1665287" cy="2057400"/>
          </a:xfrm>
          <a:prstGeom prst="rect">
            <a:avLst/>
          </a:prstGeom>
          <a:noFill/>
          <a:ln w="9525">
            <a:noFill/>
            <a:miter lim="800000"/>
            <a:headEnd/>
            <a:tailEnd/>
          </a:ln>
        </p:spPr>
      </p:pic>
      <p:sp>
        <p:nvSpPr>
          <p:cNvPr id="118791" name="Rectangle 7"/>
          <p:cNvSpPr>
            <a:spLocks noChangeArrowheads="1"/>
          </p:cNvSpPr>
          <p:nvPr/>
        </p:nvSpPr>
        <p:spPr bwMode="auto">
          <a:xfrm>
            <a:off x="228600" y="3276600"/>
            <a:ext cx="8686800" cy="3106738"/>
          </a:xfrm>
          <a:prstGeom prst="rect">
            <a:avLst/>
          </a:prstGeom>
          <a:noFill/>
          <a:ln w="9525">
            <a:noFill/>
            <a:miter lim="800000"/>
            <a:headEnd/>
            <a:tailEnd/>
          </a:ln>
        </p:spPr>
        <p:txBody>
          <a:bodyPr>
            <a:spAutoFit/>
          </a:bodyPr>
          <a:lstStyle/>
          <a:p>
            <a:r>
              <a:rPr lang="en-US" b="1"/>
              <a:t>Culture under the Han</a:t>
            </a:r>
          </a:p>
          <a:p>
            <a:r>
              <a:rPr lang="en-US" u="sng"/>
              <a:t>Confucian schools</a:t>
            </a:r>
            <a:r>
              <a:rPr lang="en-US"/>
              <a:t> were established during this time.</a:t>
            </a:r>
            <a:r>
              <a:rPr lang="en-US" b="1"/>
              <a:t> </a:t>
            </a:r>
            <a:endParaRPr lang="en-US"/>
          </a:p>
          <a:p>
            <a:endParaRPr lang="en-US"/>
          </a:p>
          <a:p>
            <a:r>
              <a:rPr lang="en-US" b="1"/>
              <a:t>Life of Peasants</a:t>
            </a:r>
          </a:p>
          <a:p>
            <a:r>
              <a:rPr lang="en-US" u="sng"/>
              <a:t>Peasant life was not good during this time</a:t>
            </a:r>
            <a:r>
              <a:rPr lang="en-US"/>
              <a:t>.</a:t>
            </a:r>
          </a:p>
          <a:p>
            <a:r>
              <a:rPr lang="en-US"/>
              <a:t>A growth in population </a:t>
            </a:r>
            <a:r>
              <a:rPr lang="en-US" u="sng"/>
              <a:t>reduced the amount of available farm land, forcing many farmers out of business</a:t>
            </a:r>
            <a:r>
              <a:rPr lang="en-US"/>
              <a:t>.</a:t>
            </a:r>
          </a:p>
          <a:p>
            <a:r>
              <a:rPr lang="en-US"/>
              <a:t>Many were forced to sell their land and become </a:t>
            </a:r>
            <a:r>
              <a:rPr lang="en-US" u="sng"/>
              <a:t>tenant farmers</a:t>
            </a:r>
            <a:r>
              <a:rPr lang="en-US"/>
              <a:t>.  </a:t>
            </a:r>
          </a:p>
          <a:p>
            <a:r>
              <a:rPr lang="en-US"/>
              <a:t>Wealthy land-owners gained much of the land.</a:t>
            </a:r>
            <a:r>
              <a:rPr lang="en-US" b="1"/>
              <a:t> </a:t>
            </a:r>
          </a:p>
        </p:txBody>
      </p:sp>
      <p:sp>
        <p:nvSpPr>
          <p:cNvPr id="118792" name="Rectangle 8"/>
          <p:cNvSpPr>
            <a:spLocks noChangeArrowheads="1"/>
          </p:cNvSpPr>
          <p:nvPr/>
        </p:nvSpPr>
        <p:spPr bwMode="auto">
          <a:xfrm>
            <a:off x="228600" y="2438400"/>
            <a:ext cx="8610600" cy="762000"/>
          </a:xfrm>
          <a:prstGeom prst="rect">
            <a:avLst/>
          </a:prstGeom>
          <a:noFill/>
          <a:ln w="9525">
            <a:noFill/>
            <a:miter lim="800000"/>
            <a:headEnd/>
            <a:tailEnd/>
          </a:ln>
        </p:spPr>
        <p:txBody>
          <a:bodyPr>
            <a:spAutoFit/>
          </a:bodyPr>
          <a:lstStyle/>
          <a:p>
            <a:r>
              <a:rPr lang="en-US"/>
              <a:t>The </a:t>
            </a:r>
            <a:r>
              <a:rPr lang="en-US" u="sng"/>
              <a:t>Silk Road expanded during the Han Empire under Wudi, </a:t>
            </a:r>
            <a:r>
              <a:rPr lang="en-US"/>
              <a:t>it was said he heard of Heavenly Horses that were very powerful</a:t>
            </a:r>
          </a:p>
        </p:txBody>
      </p:sp>
      <p:pic>
        <p:nvPicPr>
          <p:cNvPr id="118794" name="Picture 10" descr="Image:HanHorse.JPG"/>
          <p:cNvPicPr>
            <a:picLocks noChangeAspect="1" noChangeArrowheads="1"/>
          </p:cNvPicPr>
          <p:nvPr/>
        </p:nvPicPr>
        <p:blipFill>
          <a:blip r:embed="rId4" cstate="print"/>
          <a:srcRect/>
          <a:stretch>
            <a:fillRect/>
          </a:stretch>
        </p:blipFill>
        <p:spPr bwMode="auto">
          <a:xfrm>
            <a:off x="7315200" y="3436938"/>
            <a:ext cx="1471613" cy="1363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p:cTn id="7" dur="1000" fill="hold"/>
                                        <p:tgtEl>
                                          <p:spTgt spid="118788"/>
                                        </p:tgtEl>
                                        <p:attrNameLst>
                                          <p:attrName>ppt_w</p:attrName>
                                        </p:attrNameLst>
                                      </p:cBhvr>
                                      <p:tavLst>
                                        <p:tav tm="0">
                                          <p:val>
                                            <p:strVal val="#ppt_w*0.70"/>
                                          </p:val>
                                        </p:tav>
                                        <p:tav tm="100000">
                                          <p:val>
                                            <p:strVal val="#ppt_w"/>
                                          </p:val>
                                        </p:tav>
                                      </p:tavLst>
                                    </p:anim>
                                    <p:anim calcmode="lin" valueType="num">
                                      <p:cBhvr>
                                        <p:cTn id="8" dur="1000" fill="hold"/>
                                        <p:tgtEl>
                                          <p:spTgt spid="118788"/>
                                        </p:tgtEl>
                                        <p:attrNameLst>
                                          <p:attrName>ppt_h</p:attrName>
                                        </p:attrNameLst>
                                      </p:cBhvr>
                                      <p:tavLst>
                                        <p:tav tm="0">
                                          <p:val>
                                            <p:strVal val="#ppt_h"/>
                                          </p:val>
                                        </p:tav>
                                        <p:tav tm="100000">
                                          <p:val>
                                            <p:strVal val="#ppt_h"/>
                                          </p:val>
                                        </p:tav>
                                      </p:tavLst>
                                    </p:anim>
                                    <p:animEffect transition="in" filter="fade">
                                      <p:cBhvr>
                                        <p:cTn id="9" dur="1000"/>
                                        <p:tgtEl>
                                          <p:spTgt spid="11878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8790"/>
                                        </p:tgtEl>
                                        <p:attrNameLst>
                                          <p:attrName>style.visibility</p:attrName>
                                        </p:attrNameLst>
                                      </p:cBhvr>
                                      <p:to>
                                        <p:strVal val="visible"/>
                                      </p:to>
                                    </p:set>
                                    <p:anim calcmode="lin" valueType="num">
                                      <p:cBhvr>
                                        <p:cTn id="14" dur="1000" fill="hold"/>
                                        <p:tgtEl>
                                          <p:spTgt spid="118790"/>
                                        </p:tgtEl>
                                        <p:attrNameLst>
                                          <p:attrName>ppt_w</p:attrName>
                                        </p:attrNameLst>
                                      </p:cBhvr>
                                      <p:tavLst>
                                        <p:tav tm="0">
                                          <p:val>
                                            <p:strVal val="#ppt_w*0.70"/>
                                          </p:val>
                                        </p:tav>
                                        <p:tav tm="100000">
                                          <p:val>
                                            <p:strVal val="#ppt_w"/>
                                          </p:val>
                                        </p:tav>
                                      </p:tavLst>
                                    </p:anim>
                                    <p:anim calcmode="lin" valueType="num">
                                      <p:cBhvr>
                                        <p:cTn id="15" dur="1000" fill="hold"/>
                                        <p:tgtEl>
                                          <p:spTgt spid="118790"/>
                                        </p:tgtEl>
                                        <p:attrNameLst>
                                          <p:attrName>ppt_h</p:attrName>
                                        </p:attrNameLst>
                                      </p:cBhvr>
                                      <p:tavLst>
                                        <p:tav tm="0">
                                          <p:val>
                                            <p:strVal val="#ppt_h"/>
                                          </p:val>
                                        </p:tav>
                                        <p:tav tm="100000">
                                          <p:val>
                                            <p:strVal val="#ppt_h"/>
                                          </p:val>
                                        </p:tav>
                                      </p:tavLst>
                                    </p:anim>
                                    <p:animEffect transition="in" filter="fade">
                                      <p:cBhvr>
                                        <p:cTn id="16" dur="1000"/>
                                        <p:tgtEl>
                                          <p:spTgt spid="11879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8792"/>
                                        </p:tgtEl>
                                        <p:attrNameLst>
                                          <p:attrName>style.visibility</p:attrName>
                                        </p:attrNameLst>
                                      </p:cBhvr>
                                      <p:to>
                                        <p:strVal val="visible"/>
                                      </p:to>
                                    </p:set>
                                    <p:anim calcmode="lin" valueType="num">
                                      <p:cBhvr>
                                        <p:cTn id="21" dur="1000" fill="hold"/>
                                        <p:tgtEl>
                                          <p:spTgt spid="118792"/>
                                        </p:tgtEl>
                                        <p:attrNameLst>
                                          <p:attrName>ppt_w</p:attrName>
                                        </p:attrNameLst>
                                      </p:cBhvr>
                                      <p:tavLst>
                                        <p:tav tm="0">
                                          <p:val>
                                            <p:strVal val="#ppt_w*0.70"/>
                                          </p:val>
                                        </p:tav>
                                        <p:tav tm="100000">
                                          <p:val>
                                            <p:strVal val="#ppt_w"/>
                                          </p:val>
                                        </p:tav>
                                      </p:tavLst>
                                    </p:anim>
                                    <p:anim calcmode="lin" valueType="num">
                                      <p:cBhvr>
                                        <p:cTn id="22" dur="1000" fill="hold"/>
                                        <p:tgtEl>
                                          <p:spTgt spid="118792"/>
                                        </p:tgtEl>
                                        <p:attrNameLst>
                                          <p:attrName>ppt_h</p:attrName>
                                        </p:attrNameLst>
                                      </p:cBhvr>
                                      <p:tavLst>
                                        <p:tav tm="0">
                                          <p:val>
                                            <p:strVal val="#ppt_h"/>
                                          </p:val>
                                        </p:tav>
                                        <p:tav tm="100000">
                                          <p:val>
                                            <p:strVal val="#ppt_h"/>
                                          </p:val>
                                        </p:tav>
                                      </p:tavLst>
                                    </p:anim>
                                    <p:animEffect transition="in" filter="fade">
                                      <p:cBhvr>
                                        <p:cTn id="23" dur="1000"/>
                                        <p:tgtEl>
                                          <p:spTgt spid="11879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18794"/>
                                        </p:tgtEl>
                                        <p:attrNameLst>
                                          <p:attrName>style.visibility</p:attrName>
                                        </p:attrNameLst>
                                      </p:cBhvr>
                                      <p:to>
                                        <p:strVal val="visible"/>
                                      </p:to>
                                    </p:set>
                                    <p:anim calcmode="lin" valueType="num">
                                      <p:cBhvr>
                                        <p:cTn id="28" dur="1000" fill="hold"/>
                                        <p:tgtEl>
                                          <p:spTgt spid="118794"/>
                                        </p:tgtEl>
                                        <p:attrNameLst>
                                          <p:attrName>ppt_w</p:attrName>
                                        </p:attrNameLst>
                                      </p:cBhvr>
                                      <p:tavLst>
                                        <p:tav tm="0">
                                          <p:val>
                                            <p:strVal val="#ppt_w*0.70"/>
                                          </p:val>
                                        </p:tav>
                                        <p:tav tm="100000">
                                          <p:val>
                                            <p:strVal val="#ppt_w"/>
                                          </p:val>
                                        </p:tav>
                                      </p:tavLst>
                                    </p:anim>
                                    <p:anim calcmode="lin" valueType="num">
                                      <p:cBhvr>
                                        <p:cTn id="29" dur="1000" fill="hold"/>
                                        <p:tgtEl>
                                          <p:spTgt spid="118794"/>
                                        </p:tgtEl>
                                        <p:attrNameLst>
                                          <p:attrName>ppt_h</p:attrName>
                                        </p:attrNameLst>
                                      </p:cBhvr>
                                      <p:tavLst>
                                        <p:tav tm="0">
                                          <p:val>
                                            <p:strVal val="#ppt_h"/>
                                          </p:val>
                                        </p:tav>
                                        <p:tav tm="100000">
                                          <p:val>
                                            <p:strVal val="#ppt_h"/>
                                          </p:val>
                                        </p:tav>
                                      </p:tavLst>
                                    </p:anim>
                                    <p:animEffect transition="in" filter="fade">
                                      <p:cBhvr>
                                        <p:cTn id="30" dur="1000"/>
                                        <p:tgtEl>
                                          <p:spTgt spid="11879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18791">
                                            <p:txEl>
                                              <p:pRg st="0" end="0"/>
                                            </p:txEl>
                                          </p:spTgt>
                                        </p:tgtEl>
                                        <p:attrNameLst>
                                          <p:attrName>style.visibility</p:attrName>
                                        </p:attrNameLst>
                                      </p:cBhvr>
                                      <p:to>
                                        <p:strVal val="visible"/>
                                      </p:to>
                                    </p:set>
                                    <p:anim calcmode="lin" valueType="num">
                                      <p:cBhvr>
                                        <p:cTn id="35" dur="1000" fill="hold"/>
                                        <p:tgtEl>
                                          <p:spTgt spid="118791">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118791">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118791">
                                            <p:txEl>
                                              <p:pRg st="0" end="0"/>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118791">
                                            <p:txEl>
                                              <p:pRg st="1" end="1"/>
                                            </p:txEl>
                                          </p:spTgt>
                                        </p:tgtEl>
                                        <p:attrNameLst>
                                          <p:attrName>style.visibility</p:attrName>
                                        </p:attrNameLst>
                                      </p:cBhvr>
                                      <p:to>
                                        <p:strVal val="visible"/>
                                      </p:to>
                                    </p:set>
                                    <p:anim calcmode="lin" valueType="num">
                                      <p:cBhvr>
                                        <p:cTn id="40" dur="1000" fill="hold"/>
                                        <p:tgtEl>
                                          <p:spTgt spid="118791">
                                            <p:txEl>
                                              <p:pRg st="1" end="1"/>
                                            </p:txEl>
                                          </p:spTgt>
                                        </p:tgtEl>
                                        <p:attrNameLst>
                                          <p:attrName>ppt_w</p:attrName>
                                        </p:attrNameLst>
                                      </p:cBhvr>
                                      <p:tavLst>
                                        <p:tav tm="0">
                                          <p:val>
                                            <p:strVal val="#ppt_w*0.70"/>
                                          </p:val>
                                        </p:tav>
                                        <p:tav tm="100000">
                                          <p:val>
                                            <p:strVal val="#ppt_w"/>
                                          </p:val>
                                        </p:tav>
                                      </p:tavLst>
                                    </p:anim>
                                    <p:anim calcmode="lin" valueType="num">
                                      <p:cBhvr>
                                        <p:cTn id="41" dur="1000" fill="hold"/>
                                        <p:tgtEl>
                                          <p:spTgt spid="118791">
                                            <p:txEl>
                                              <p:pRg st="1" end="1"/>
                                            </p:txEl>
                                          </p:spTgt>
                                        </p:tgtEl>
                                        <p:attrNameLst>
                                          <p:attrName>ppt_h</p:attrName>
                                        </p:attrNameLst>
                                      </p:cBhvr>
                                      <p:tavLst>
                                        <p:tav tm="0">
                                          <p:val>
                                            <p:strVal val="#ppt_h"/>
                                          </p:val>
                                        </p:tav>
                                        <p:tav tm="100000">
                                          <p:val>
                                            <p:strVal val="#ppt_h"/>
                                          </p:val>
                                        </p:tav>
                                      </p:tavLst>
                                    </p:anim>
                                    <p:animEffect transition="in" filter="fade">
                                      <p:cBhvr>
                                        <p:cTn id="42" dur="1000"/>
                                        <p:tgtEl>
                                          <p:spTgt spid="11879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18791">
                                            <p:txEl>
                                              <p:pRg st="3" end="3"/>
                                            </p:txEl>
                                          </p:spTgt>
                                        </p:tgtEl>
                                        <p:attrNameLst>
                                          <p:attrName>style.visibility</p:attrName>
                                        </p:attrNameLst>
                                      </p:cBhvr>
                                      <p:to>
                                        <p:strVal val="visible"/>
                                      </p:to>
                                    </p:set>
                                    <p:anim calcmode="lin" valueType="num">
                                      <p:cBhvr>
                                        <p:cTn id="47" dur="1000" fill="hold"/>
                                        <p:tgtEl>
                                          <p:spTgt spid="118791">
                                            <p:txEl>
                                              <p:pRg st="3" end="3"/>
                                            </p:txEl>
                                          </p:spTgt>
                                        </p:tgtEl>
                                        <p:attrNameLst>
                                          <p:attrName>ppt_w</p:attrName>
                                        </p:attrNameLst>
                                      </p:cBhvr>
                                      <p:tavLst>
                                        <p:tav tm="0">
                                          <p:val>
                                            <p:strVal val="#ppt_w*0.70"/>
                                          </p:val>
                                        </p:tav>
                                        <p:tav tm="100000">
                                          <p:val>
                                            <p:strVal val="#ppt_w"/>
                                          </p:val>
                                        </p:tav>
                                      </p:tavLst>
                                    </p:anim>
                                    <p:anim calcmode="lin" valueType="num">
                                      <p:cBhvr>
                                        <p:cTn id="48" dur="1000" fill="hold"/>
                                        <p:tgtEl>
                                          <p:spTgt spid="118791">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118791">
                                            <p:txEl>
                                              <p:pRg st="3" end="3"/>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118791">
                                            <p:txEl>
                                              <p:pRg st="4" end="4"/>
                                            </p:txEl>
                                          </p:spTgt>
                                        </p:tgtEl>
                                        <p:attrNameLst>
                                          <p:attrName>style.visibility</p:attrName>
                                        </p:attrNameLst>
                                      </p:cBhvr>
                                      <p:to>
                                        <p:strVal val="visible"/>
                                      </p:to>
                                    </p:set>
                                    <p:anim calcmode="lin" valueType="num">
                                      <p:cBhvr>
                                        <p:cTn id="52" dur="1000" fill="hold"/>
                                        <p:tgtEl>
                                          <p:spTgt spid="118791">
                                            <p:txEl>
                                              <p:pRg st="4" end="4"/>
                                            </p:txEl>
                                          </p:spTgt>
                                        </p:tgtEl>
                                        <p:attrNameLst>
                                          <p:attrName>ppt_w</p:attrName>
                                        </p:attrNameLst>
                                      </p:cBhvr>
                                      <p:tavLst>
                                        <p:tav tm="0">
                                          <p:val>
                                            <p:strVal val="#ppt_w*0.70"/>
                                          </p:val>
                                        </p:tav>
                                        <p:tav tm="100000">
                                          <p:val>
                                            <p:strVal val="#ppt_w"/>
                                          </p:val>
                                        </p:tav>
                                      </p:tavLst>
                                    </p:anim>
                                    <p:anim calcmode="lin" valueType="num">
                                      <p:cBhvr>
                                        <p:cTn id="53" dur="1000" fill="hold"/>
                                        <p:tgtEl>
                                          <p:spTgt spid="118791">
                                            <p:txEl>
                                              <p:pRg st="4" end="4"/>
                                            </p:txEl>
                                          </p:spTgt>
                                        </p:tgtEl>
                                        <p:attrNameLst>
                                          <p:attrName>ppt_h</p:attrName>
                                        </p:attrNameLst>
                                      </p:cBhvr>
                                      <p:tavLst>
                                        <p:tav tm="0">
                                          <p:val>
                                            <p:strVal val="#ppt_h"/>
                                          </p:val>
                                        </p:tav>
                                        <p:tav tm="100000">
                                          <p:val>
                                            <p:strVal val="#ppt_h"/>
                                          </p:val>
                                        </p:tav>
                                      </p:tavLst>
                                    </p:anim>
                                    <p:animEffect transition="in" filter="fade">
                                      <p:cBhvr>
                                        <p:cTn id="54" dur="1000"/>
                                        <p:tgtEl>
                                          <p:spTgt spid="118791">
                                            <p:txEl>
                                              <p:pRg st="4" end="4"/>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118791">
                                            <p:txEl>
                                              <p:pRg st="5" end="5"/>
                                            </p:txEl>
                                          </p:spTgt>
                                        </p:tgtEl>
                                        <p:attrNameLst>
                                          <p:attrName>style.visibility</p:attrName>
                                        </p:attrNameLst>
                                      </p:cBhvr>
                                      <p:to>
                                        <p:strVal val="visible"/>
                                      </p:to>
                                    </p:set>
                                    <p:anim calcmode="lin" valueType="num">
                                      <p:cBhvr>
                                        <p:cTn id="57" dur="1000" fill="hold"/>
                                        <p:tgtEl>
                                          <p:spTgt spid="118791">
                                            <p:txEl>
                                              <p:pRg st="5" end="5"/>
                                            </p:txEl>
                                          </p:spTgt>
                                        </p:tgtEl>
                                        <p:attrNameLst>
                                          <p:attrName>ppt_w</p:attrName>
                                        </p:attrNameLst>
                                      </p:cBhvr>
                                      <p:tavLst>
                                        <p:tav tm="0">
                                          <p:val>
                                            <p:strVal val="#ppt_w*0.70"/>
                                          </p:val>
                                        </p:tav>
                                        <p:tav tm="100000">
                                          <p:val>
                                            <p:strVal val="#ppt_w"/>
                                          </p:val>
                                        </p:tav>
                                      </p:tavLst>
                                    </p:anim>
                                    <p:anim calcmode="lin" valueType="num">
                                      <p:cBhvr>
                                        <p:cTn id="58" dur="1000" fill="hold"/>
                                        <p:tgtEl>
                                          <p:spTgt spid="118791">
                                            <p:txEl>
                                              <p:pRg st="5" end="5"/>
                                            </p:txEl>
                                          </p:spTgt>
                                        </p:tgtEl>
                                        <p:attrNameLst>
                                          <p:attrName>ppt_h</p:attrName>
                                        </p:attrNameLst>
                                      </p:cBhvr>
                                      <p:tavLst>
                                        <p:tav tm="0">
                                          <p:val>
                                            <p:strVal val="#ppt_h"/>
                                          </p:val>
                                        </p:tav>
                                        <p:tav tm="100000">
                                          <p:val>
                                            <p:strVal val="#ppt_h"/>
                                          </p:val>
                                        </p:tav>
                                      </p:tavLst>
                                    </p:anim>
                                    <p:animEffect transition="in" filter="fade">
                                      <p:cBhvr>
                                        <p:cTn id="59" dur="1000"/>
                                        <p:tgtEl>
                                          <p:spTgt spid="118791">
                                            <p:txEl>
                                              <p:pRg st="5" end="5"/>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118791">
                                            <p:txEl>
                                              <p:pRg st="6" end="6"/>
                                            </p:txEl>
                                          </p:spTgt>
                                        </p:tgtEl>
                                        <p:attrNameLst>
                                          <p:attrName>style.visibility</p:attrName>
                                        </p:attrNameLst>
                                      </p:cBhvr>
                                      <p:to>
                                        <p:strVal val="visible"/>
                                      </p:to>
                                    </p:set>
                                    <p:anim calcmode="lin" valueType="num">
                                      <p:cBhvr>
                                        <p:cTn id="62" dur="1000" fill="hold"/>
                                        <p:tgtEl>
                                          <p:spTgt spid="118791">
                                            <p:txEl>
                                              <p:pRg st="6" end="6"/>
                                            </p:txEl>
                                          </p:spTgt>
                                        </p:tgtEl>
                                        <p:attrNameLst>
                                          <p:attrName>ppt_w</p:attrName>
                                        </p:attrNameLst>
                                      </p:cBhvr>
                                      <p:tavLst>
                                        <p:tav tm="0">
                                          <p:val>
                                            <p:strVal val="#ppt_w*0.70"/>
                                          </p:val>
                                        </p:tav>
                                        <p:tav tm="100000">
                                          <p:val>
                                            <p:strVal val="#ppt_w"/>
                                          </p:val>
                                        </p:tav>
                                      </p:tavLst>
                                    </p:anim>
                                    <p:anim calcmode="lin" valueType="num">
                                      <p:cBhvr>
                                        <p:cTn id="63" dur="1000" fill="hold"/>
                                        <p:tgtEl>
                                          <p:spTgt spid="118791">
                                            <p:txEl>
                                              <p:pRg st="6" end="6"/>
                                            </p:txEl>
                                          </p:spTgt>
                                        </p:tgtEl>
                                        <p:attrNameLst>
                                          <p:attrName>ppt_h</p:attrName>
                                        </p:attrNameLst>
                                      </p:cBhvr>
                                      <p:tavLst>
                                        <p:tav tm="0">
                                          <p:val>
                                            <p:strVal val="#ppt_h"/>
                                          </p:val>
                                        </p:tav>
                                        <p:tav tm="100000">
                                          <p:val>
                                            <p:strVal val="#ppt_h"/>
                                          </p:val>
                                        </p:tav>
                                      </p:tavLst>
                                    </p:anim>
                                    <p:animEffect transition="in" filter="fade">
                                      <p:cBhvr>
                                        <p:cTn id="64" dur="1000"/>
                                        <p:tgtEl>
                                          <p:spTgt spid="118791">
                                            <p:txEl>
                                              <p:pRg st="6" end="6"/>
                                            </p:txEl>
                                          </p:spTgt>
                                        </p:tgtEl>
                                      </p:cBhvr>
                                    </p:animEffect>
                                  </p:childTnLst>
                                </p:cTn>
                              </p:par>
                              <p:par>
                                <p:cTn id="65" presetID="55" presetClass="entr" presetSubtype="0" fill="hold" nodeType="withEffect">
                                  <p:stCondLst>
                                    <p:cond delay="0"/>
                                  </p:stCondLst>
                                  <p:childTnLst>
                                    <p:set>
                                      <p:cBhvr>
                                        <p:cTn id="66" dur="1" fill="hold">
                                          <p:stCondLst>
                                            <p:cond delay="0"/>
                                          </p:stCondLst>
                                        </p:cTn>
                                        <p:tgtEl>
                                          <p:spTgt spid="118791">
                                            <p:txEl>
                                              <p:pRg st="7" end="7"/>
                                            </p:txEl>
                                          </p:spTgt>
                                        </p:tgtEl>
                                        <p:attrNameLst>
                                          <p:attrName>style.visibility</p:attrName>
                                        </p:attrNameLst>
                                      </p:cBhvr>
                                      <p:to>
                                        <p:strVal val="visible"/>
                                      </p:to>
                                    </p:set>
                                    <p:anim calcmode="lin" valueType="num">
                                      <p:cBhvr>
                                        <p:cTn id="67" dur="1000" fill="hold"/>
                                        <p:tgtEl>
                                          <p:spTgt spid="118791">
                                            <p:txEl>
                                              <p:pRg st="7" end="7"/>
                                            </p:txEl>
                                          </p:spTgt>
                                        </p:tgtEl>
                                        <p:attrNameLst>
                                          <p:attrName>ppt_w</p:attrName>
                                        </p:attrNameLst>
                                      </p:cBhvr>
                                      <p:tavLst>
                                        <p:tav tm="0">
                                          <p:val>
                                            <p:strVal val="#ppt_w*0.70"/>
                                          </p:val>
                                        </p:tav>
                                        <p:tav tm="100000">
                                          <p:val>
                                            <p:strVal val="#ppt_w"/>
                                          </p:val>
                                        </p:tav>
                                      </p:tavLst>
                                    </p:anim>
                                    <p:anim calcmode="lin" valueType="num">
                                      <p:cBhvr>
                                        <p:cTn id="68" dur="1000" fill="hold"/>
                                        <p:tgtEl>
                                          <p:spTgt spid="118791">
                                            <p:txEl>
                                              <p:pRg st="7" end="7"/>
                                            </p:txEl>
                                          </p:spTgt>
                                        </p:tgtEl>
                                        <p:attrNameLst>
                                          <p:attrName>ppt_h</p:attrName>
                                        </p:attrNameLst>
                                      </p:cBhvr>
                                      <p:tavLst>
                                        <p:tav tm="0">
                                          <p:val>
                                            <p:strVal val="#ppt_h"/>
                                          </p:val>
                                        </p:tav>
                                        <p:tav tm="100000">
                                          <p:val>
                                            <p:strVal val="#ppt_h"/>
                                          </p:val>
                                        </p:tav>
                                      </p:tavLst>
                                    </p:anim>
                                    <p:animEffect transition="in" filter="fade">
                                      <p:cBhvr>
                                        <p:cTn id="69" dur="1000"/>
                                        <p:tgtEl>
                                          <p:spTgt spid="1187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79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893763" y="182563"/>
            <a:ext cx="2078037" cy="427037"/>
          </a:xfrm>
          <a:prstGeom prst="rect">
            <a:avLst/>
          </a:prstGeom>
          <a:noFill/>
          <a:ln w="9525">
            <a:noFill/>
            <a:miter lim="800000"/>
            <a:headEnd/>
            <a:tailEnd/>
          </a:ln>
        </p:spPr>
        <p:txBody>
          <a:bodyPr wrap="none">
            <a:spAutoFit/>
          </a:bodyPr>
          <a:lstStyle/>
          <a:p>
            <a:r>
              <a:rPr lang="en-US" b="1"/>
              <a:t>Han Artifacts</a:t>
            </a:r>
          </a:p>
        </p:txBody>
      </p:sp>
      <p:pic>
        <p:nvPicPr>
          <p:cNvPr id="119814" name="Picture 6" descr="RM001069"/>
          <p:cNvPicPr>
            <a:picLocks noChangeAspect="1" noChangeArrowheads="1"/>
          </p:cNvPicPr>
          <p:nvPr/>
        </p:nvPicPr>
        <p:blipFill>
          <a:blip r:embed="rId2" cstate="print"/>
          <a:srcRect/>
          <a:stretch>
            <a:fillRect/>
          </a:stretch>
        </p:blipFill>
        <p:spPr bwMode="auto">
          <a:xfrm>
            <a:off x="457200" y="685800"/>
            <a:ext cx="3124200" cy="2516188"/>
          </a:xfrm>
          <a:prstGeom prst="rect">
            <a:avLst/>
          </a:prstGeom>
          <a:noFill/>
          <a:ln w="9525">
            <a:noFill/>
            <a:miter lim="800000"/>
            <a:headEnd/>
            <a:tailEnd/>
          </a:ln>
        </p:spPr>
      </p:pic>
      <p:pic>
        <p:nvPicPr>
          <p:cNvPr id="119816" name="Picture 8" descr="IH050688"/>
          <p:cNvPicPr>
            <a:picLocks noChangeAspect="1" noChangeArrowheads="1"/>
          </p:cNvPicPr>
          <p:nvPr/>
        </p:nvPicPr>
        <p:blipFill>
          <a:blip r:embed="rId3" cstate="print"/>
          <a:srcRect/>
          <a:stretch>
            <a:fillRect/>
          </a:stretch>
        </p:blipFill>
        <p:spPr bwMode="auto">
          <a:xfrm>
            <a:off x="304800" y="3429000"/>
            <a:ext cx="3619500" cy="2820988"/>
          </a:xfrm>
          <a:prstGeom prst="rect">
            <a:avLst/>
          </a:prstGeom>
          <a:noFill/>
          <a:ln w="9525">
            <a:noFill/>
            <a:miter lim="800000"/>
            <a:headEnd/>
            <a:tailEnd/>
          </a:ln>
        </p:spPr>
      </p:pic>
      <p:pic>
        <p:nvPicPr>
          <p:cNvPr id="119818" name="Picture 10" descr="IH015686"/>
          <p:cNvPicPr>
            <a:picLocks noChangeAspect="1" noChangeArrowheads="1"/>
          </p:cNvPicPr>
          <p:nvPr/>
        </p:nvPicPr>
        <p:blipFill>
          <a:blip r:embed="rId4" cstate="print"/>
          <a:srcRect/>
          <a:stretch>
            <a:fillRect/>
          </a:stretch>
        </p:blipFill>
        <p:spPr bwMode="auto">
          <a:xfrm>
            <a:off x="4191000" y="3248025"/>
            <a:ext cx="4572000" cy="3228975"/>
          </a:xfrm>
          <a:prstGeom prst="rect">
            <a:avLst/>
          </a:prstGeom>
          <a:noFill/>
          <a:ln w="9525">
            <a:noFill/>
            <a:miter lim="800000"/>
            <a:headEnd/>
            <a:tailEnd/>
          </a:ln>
        </p:spPr>
      </p:pic>
      <p:pic>
        <p:nvPicPr>
          <p:cNvPr id="119820" name="Picture 12" descr="RM001390"/>
          <p:cNvPicPr>
            <a:picLocks noChangeAspect="1" noChangeArrowheads="1"/>
          </p:cNvPicPr>
          <p:nvPr/>
        </p:nvPicPr>
        <p:blipFill>
          <a:blip r:embed="rId5" cstate="print"/>
          <a:srcRect/>
          <a:stretch>
            <a:fillRect/>
          </a:stretch>
        </p:blipFill>
        <p:spPr bwMode="auto">
          <a:xfrm>
            <a:off x="4267200" y="228600"/>
            <a:ext cx="1954213" cy="2743200"/>
          </a:xfrm>
          <a:prstGeom prst="rect">
            <a:avLst/>
          </a:prstGeom>
          <a:noFill/>
          <a:ln w="9525">
            <a:noFill/>
            <a:miter lim="800000"/>
            <a:headEnd/>
            <a:tailEnd/>
          </a:ln>
        </p:spPr>
      </p:pic>
      <p:pic>
        <p:nvPicPr>
          <p:cNvPr id="119822" name="Picture 14" descr="RM001281"/>
          <p:cNvPicPr>
            <a:picLocks noChangeAspect="1" noChangeArrowheads="1"/>
          </p:cNvPicPr>
          <p:nvPr/>
        </p:nvPicPr>
        <p:blipFill>
          <a:blip r:embed="rId6" cstate="print"/>
          <a:srcRect/>
          <a:stretch>
            <a:fillRect/>
          </a:stretch>
        </p:blipFill>
        <p:spPr bwMode="auto">
          <a:xfrm>
            <a:off x="6400800" y="304800"/>
            <a:ext cx="2333625"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p:cTn id="7" dur="1000" fill="hold"/>
                                        <p:tgtEl>
                                          <p:spTgt spid="119812"/>
                                        </p:tgtEl>
                                        <p:attrNameLst>
                                          <p:attrName>ppt_w</p:attrName>
                                        </p:attrNameLst>
                                      </p:cBhvr>
                                      <p:tavLst>
                                        <p:tav tm="0">
                                          <p:val>
                                            <p:strVal val="#ppt_w*0.70"/>
                                          </p:val>
                                        </p:tav>
                                        <p:tav tm="100000">
                                          <p:val>
                                            <p:strVal val="#ppt_w"/>
                                          </p:val>
                                        </p:tav>
                                      </p:tavLst>
                                    </p:anim>
                                    <p:anim calcmode="lin" valueType="num">
                                      <p:cBhvr>
                                        <p:cTn id="8" dur="1000" fill="hold"/>
                                        <p:tgtEl>
                                          <p:spTgt spid="119812"/>
                                        </p:tgtEl>
                                        <p:attrNameLst>
                                          <p:attrName>ppt_h</p:attrName>
                                        </p:attrNameLst>
                                      </p:cBhvr>
                                      <p:tavLst>
                                        <p:tav tm="0">
                                          <p:val>
                                            <p:strVal val="#ppt_h"/>
                                          </p:val>
                                        </p:tav>
                                        <p:tav tm="100000">
                                          <p:val>
                                            <p:strVal val="#ppt_h"/>
                                          </p:val>
                                        </p:tav>
                                      </p:tavLst>
                                    </p:anim>
                                    <p:animEffect transition="in" filter="fade">
                                      <p:cBhvr>
                                        <p:cTn id="9" dur="1000"/>
                                        <p:tgtEl>
                                          <p:spTgt spid="11981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9814"/>
                                        </p:tgtEl>
                                        <p:attrNameLst>
                                          <p:attrName>style.visibility</p:attrName>
                                        </p:attrNameLst>
                                      </p:cBhvr>
                                      <p:to>
                                        <p:strVal val="visible"/>
                                      </p:to>
                                    </p:set>
                                    <p:anim calcmode="lin" valueType="num">
                                      <p:cBhvr>
                                        <p:cTn id="13" dur="1000" fill="hold"/>
                                        <p:tgtEl>
                                          <p:spTgt spid="119814"/>
                                        </p:tgtEl>
                                        <p:attrNameLst>
                                          <p:attrName>ppt_w</p:attrName>
                                        </p:attrNameLst>
                                      </p:cBhvr>
                                      <p:tavLst>
                                        <p:tav tm="0">
                                          <p:val>
                                            <p:strVal val="#ppt_w*0.70"/>
                                          </p:val>
                                        </p:tav>
                                        <p:tav tm="100000">
                                          <p:val>
                                            <p:strVal val="#ppt_w"/>
                                          </p:val>
                                        </p:tav>
                                      </p:tavLst>
                                    </p:anim>
                                    <p:anim calcmode="lin" valueType="num">
                                      <p:cBhvr>
                                        <p:cTn id="14" dur="1000" fill="hold"/>
                                        <p:tgtEl>
                                          <p:spTgt spid="119814"/>
                                        </p:tgtEl>
                                        <p:attrNameLst>
                                          <p:attrName>ppt_h</p:attrName>
                                        </p:attrNameLst>
                                      </p:cBhvr>
                                      <p:tavLst>
                                        <p:tav tm="0">
                                          <p:val>
                                            <p:strVal val="#ppt_h"/>
                                          </p:val>
                                        </p:tav>
                                        <p:tav tm="100000">
                                          <p:val>
                                            <p:strVal val="#ppt_h"/>
                                          </p:val>
                                        </p:tav>
                                      </p:tavLst>
                                    </p:anim>
                                    <p:animEffect transition="in" filter="fade">
                                      <p:cBhvr>
                                        <p:cTn id="15" dur="1000"/>
                                        <p:tgtEl>
                                          <p:spTgt spid="119814"/>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19820"/>
                                        </p:tgtEl>
                                        <p:attrNameLst>
                                          <p:attrName>style.visibility</p:attrName>
                                        </p:attrNameLst>
                                      </p:cBhvr>
                                      <p:to>
                                        <p:strVal val="visible"/>
                                      </p:to>
                                    </p:set>
                                    <p:anim calcmode="lin" valueType="num">
                                      <p:cBhvr>
                                        <p:cTn id="19" dur="1000" fill="hold"/>
                                        <p:tgtEl>
                                          <p:spTgt spid="119820"/>
                                        </p:tgtEl>
                                        <p:attrNameLst>
                                          <p:attrName>ppt_w</p:attrName>
                                        </p:attrNameLst>
                                      </p:cBhvr>
                                      <p:tavLst>
                                        <p:tav tm="0">
                                          <p:val>
                                            <p:strVal val="#ppt_w*0.70"/>
                                          </p:val>
                                        </p:tav>
                                        <p:tav tm="100000">
                                          <p:val>
                                            <p:strVal val="#ppt_w"/>
                                          </p:val>
                                        </p:tav>
                                      </p:tavLst>
                                    </p:anim>
                                    <p:anim calcmode="lin" valueType="num">
                                      <p:cBhvr>
                                        <p:cTn id="20" dur="1000" fill="hold"/>
                                        <p:tgtEl>
                                          <p:spTgt spid="119820"/>
                                        </p:tgtEl>
                                        <p:attrNameLst>
                                          <p:attrName>ppt_h</p:attrName>
                                        </p:attrNameLst>
                                      </p:cBhvr>
                                      <p:tavLst>
                                        <p:tav tm="0">
                                          <p:val>
                                            <p:strVal val="#ppt_h"/>
                                          </p:val>
                                        </p:tav>
                                        <p:tav tm="100000">
                                          <p:val>
                                            <p:strVal val="#ppt_h"/>
                                          </p:val>
                                        </p:tav>
                                      </p:tavLst>
                                    </p:anim>
                                    <p:animEffect transition="in" filter="fade">
                                      <p:cBhvr>
                                        <p:cTn id="21" dur="1000"/>
                                        <p:tgtEl>
                                          <p:spTgt spid="119820"/>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19822"/>
                                        </p:tgtEl>
                                        <p:attrNameLst>
                                          <p:attrName>style.visibility</p:attrName>
                                        </p:attrNameLst>
                                      </p:cBhvr>
                                      <p:to>
                                        <p:strVal val="visible"/>
                                      </p:to>
                                    </p:set>
                                    <p:anim calcmode="lin" valueType="num">
                                      <p:cBhvr>
                                        <p:cTn id="25" dur="1000" fill="hold"/>
                                        <p:tgtEl>
                                          <p:spTgt spid="119822"/>
                                        </p:tgtEl>
                                        <p:attrNameLst>
                                          <p:attrName>ppt_w</p:attrName>
                                        </p:attrNameLst>
                                      </p:cBhvr>
                                      <p:tavLst>
                                        <p:tav tm="0">
                                          <p:val>
                                            <p:strVal val="#ppt_w*0.70"/>
                                          </p:val>
                                        </p:tav>
                                        <p:tav tm="100000">
                                          <p:val>
                                            <p:strVal val="#ppt_w"/>
                                          </p:val>
                                        </p:tav>
                                      </p:tavLst>
                                    </p:anim>
                                    <p:anim calcmode="lin" valueType="num">
                                      <p:cBhvr>
                                        <p:cTn id="26" dur="1000" fill="hold"/>
                                        <p:tgtEl>
                                          <p:spTgt spid="119822"/>
                                        </p:tgtEl>
                                        <p:attrNameLst>
                                          <p:attrName>ppt_h</p:attrName>
                                        </p:attrNameLst>
                                      </p:cBhvr>
                                      <p:tavLst>
                                        <p:tav tm="0">
                                          <p:val>
                                            <p:strVal val="#ppt_h"/>
                                          </p:val>
                                        </p:tav>
                                        <p:tav tm="100000">
                                          <p:val>
                                            <p:strVal val="#ppt_h"/>
                                          </p:val>
                                        </p:tav>
                                      </p:tavLst>
                                    </p:anim>
                                    <p:animEffect transition="in" filter="fade">
                                      <p:cBhvr>
                                        <p:cTn id="27" dur="1000"/>
                                        <p:tgtEl>
                                          <p:spTgt spid="119822"/>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19816"/>
                                        </p:tgtEl>
                                        <p:attrNameLst>
                                          <p:attrName>style.visibility</p:attrName>
                                        </p:attrNameLst>
                                      </p:cBhvr>
                                      <p:to>
                                        <p:strVal val="visible"/>
                                      </p:to>
                                    </p:set>
                                    <p:anim calcmode="lin" valueType="num">
                                      <p:cBhvr>
                                        <p:cTn id="31" dur="1000" fill="hold"/>
                                        <p:tgtEl>
                                          <p:spTgt spid="119816"/>
                                        </p:tgtEl>
                                        <p:attrNameLst>
                                          <p:attrName>ppt_w</p:attrName>
                                        </p:attrNameLst>
                                      </p:cBhvr>
                                      <p:tavLst>
                                        <p:tav tm="0">
                                          <p:val>
                                            <p:strVal val="#ppt_w*0.70"/>
                                          </p:val>
                                        </p:tav>
                                        <p:tav tm="100000">
                                          <p:val>
                                            <p:strVal val="#ppt_w"/>
                                          </p:val>
                                        </p:tav>
                                      </p:tavLst>
                                    </p:anim>
                                    <p:anim calcmode="lin" valueType="num">
                                      <p:cBhvr>
                                        <p:cTn id="32" dur="1000" fill="hold"/>
                                        <p:tgtEl>
                                          <p:spTgt spid="119816"/>
                                        </p:tgtEl>
                                        <p:attrNameLst>
                                          <p:attrName>ppt_h</p:attrName>
                                        </p:attrNameLst>
                                      </p:cBhvr>
                                      <p:tavLst>
                                        <p:tav tm="0">
                                          <p:val>
                                            <p:strVal val="#ppt_h"/>
                                          </p:val>
                                        </p:tav>
                                        <p:tav tm="100000">
                                          <p:val>
                                            <p:strVal val="#ppt_h"/>
                                          </p:val>
                                        </p:tav>
                                      </p:tavLst>
                                    </p:anim>
                                    <p:animEffect transition="in" filter="fade">
                                      <p:cBhvr>
                                        <p:cTn id="33" dur="1000"/>
                                        <p:tgtEl>
                                          <p:spTgt spid="119816"/>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119818"/>
                                        </p:tgtEl>
                                        <p:attrNameLst>
                                          <p:attrName>style.visibility</p:attrName>
                                        </p:attrNameLst>
                                      </p:cBhvr>
                                      <p:to>
                                        <p:strVal val="visible"/>
                                      </p:to>
                                    </p:set>
                                    <p:anim calcmode="lin" valueType="num">
                                      <p:cBhvr>
                                        <p:cTn id="37" dur="1000" fill="hold"/>
                                        <p:tgtEl>
                                          <p:spTgt spid="119818"/>
                                        </p:tgtEl>
                                        <p:attrNameLst>
                                          <p:attrName>ppt_w</p:attrName>
                                        </p:attrNameLst>
                                      </p:cBhvr>
                                      <p:tavLst>
                                        <p:tav tm="0">
                                          <p:val>
                                            <p:strVal val="#ppt_w*0.70"/>
                                          </p:val>
                                        </p:tav>
                                        <p:tav tm="100000">
                                          <p:val>
                                            <p:strVal val="#ppt_w"/>
                                          </p:val>
                                        </p:tav>
                                      </p:tavLst>
                                    </p:anim>
                                    <p:anim calcmode="lin" valueType="num">
                                      <p:cBhvr>
                                        <p:cTn id="38" dur="1000" fill="hold"/>
                                        <p:tgtEl>
                                          <p:spTgt spid="119818"/>
                                        </p:tgtEl>
                                        <p:attrNameLst>
                                          <p:attrName>ppt_h</p:attrName>
                                        </p:attrNameLst>
                                      </p:cBhvr>
                                      <p:tavLst>
                                        <p:tav tm="0">
                                          <p:val>
                                            <p:strVal val="#ppt_h"/>
                                          </p:val>
                                        </p:tav>
                                        <p:tav tm="100000">
                                          <p:val>
                                            <p:strVal val="#ppt_h"/>
                                          </p:val>
                                        </p:tav>
                                      </p:tavLst>
                                    </p:anim>
                                    <p:animEffect transition="in" filter="fade">
                                      <p:cBhvr>
                                        <p:cTn id="39" dur="10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ChangeArrowheads="1"/>
          </p:cNvSpPr>
          <p:nvPr/>
        </p:nvSpPr>
        <p:spPr bwMode="auto">
          <a:xfrm>
            <a:off x="152400" y="152400"/>
            <a:ext cx="6172200" cy="2436813"/>
          </a:xfrm>
          <a:prstGeom prst="rect">
            <a:avLst/>
          </a:prstGeom>
          <a:noFill/>
          <a:ln w="9525">
            <a:noFill/>
            <a:miter lim="800000"/>
            <a:headEnd/>
            <a:tailEnd/>
          </a:ln>
        </p:spPr>
        <p:txBody>
          <a:bodyPr anchor="ctr">
            <a:spAutoFit/>
          </a:bodyPr>
          <a:lstStyle/>
          <a:p>
            <a:pPr>
              <a:tabLst>
                <a:tab pos="5664200" algn="l"/>
              </a:tabLst>
            </a:pPr>
            <a:r>
              <a:rPr lang="en-US" b="1"/>
              <a:t>Technological Advancements</a:t>
            </a:r>
          </a:p>
          <a:p>
            <a:pPr>
              <a:tabLst>
                <a:tab pos="5664200" algn="l"/>
              </a:tabLst>
            </a:pPr>
            <a:endParaRPr lang="en-US" b="1"/>
          </a:p>
          <a:p>
            <a:pPr>
              <a:tabLst>
                <a:tab pos="5664200" algn="l"/>
              </a:tabLst>
            </a:pPr>
            <a:r>
              <a:rPr lang="en-US" b="1"/>
              <a:t>Rudder and Fore and Aft Rigging</a:t>
            </a:r>
          </a:p>
          <a:p>
            <a:pPr>
              <a:tabLst>
                <a:tab pos="5664200" algn="l"/>
              </a:tabLst>
            </a:pPr>
            <a:r>
              <a:rPr lang="en-US"/>
              <a:t>The </a:t>
            </a:r>
            <a:r>
              <a:rPr lang="en-US" u="sng"/>
              <a:t>rudder allowed for the steering of ships.</a:t>
            </a:r>
          </a:p>
          <a:p>
            <a:pPr>
              <a:tabLst>
                <a:tab pos="5664200" algn="l"/>
              </a:tabLst>
            </a:pPr>
            <a:r>
              <a:rPr lang="en-US"/>
              <a:t>The </a:t>
            </a:r>
            <a:r>
              <a:rPr lang="en-US" u="sng"/>
              <a:t>rigging and shape of the sails allowed ships to use wind coming from different directions. </a:t>
            </a:r>
            <a:endParaRPr lang="en-US" b="1"/>
          </a:p>
        </p:txBody>
      </p:sp>
      <p:pic>
        <p:nvPicPr>
          <p:cNvPr id="120838" name="Picture 6" descr="Rigging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57900" y="152400"/>
            <a:ext cx="2933700" cy="2374900"/>
          </a:xfrm>
          <a:prstGeom prst="rect">
            <a:avLst/>
          </a:prstGeom>
          <a:noFill/>
          <a:ln w="9525">
            <a:noFill/>
            <a:miter lim="800000"/>
            <a:headEnd/>
            <a:tailEnd/>
          </a:ln>
        </p:spPr>
      </p:pic>
      <p:sp>
        <p:nvSpPr>
          <p:cNvPr id="120839" name="Text Box 7"/>
          <p:cNvSpPr txBox="1">
            <a:spLocks noChangeArrowheads="1"/>
          </p:cNvSpPr>
          <p:nvPr/>
        </p:nvSpPr>
        <p:spPr bwMode="auto">
          <a:xfrm>
            <a:off x="5638800" y="2514600"/>
            <a:ext cx="3429000" cy="427038"/>
          </a:xfrm>
          <a:prstGeom prst="rect">
            <a:avLst/>
          </a:prstGeom>
          <a:noFill/>
          <a:ln w="9525">
            <a:noFill/>
            <a:miter lim="800000"/>
            <a:headEnd/>
            <a:tailEnd/>
          </a:ln>
        </p:spPr>
        <p:txBody>
          <a:bodyPr>
            <a:spAutoFit/>
          </a:bodyPr>
          <a:lstStyle/>
          <a:p>
            <a:pPr algn="ctr"/>
            <a:r>
              <a:rPr lang="en-US"/>
              <a:t>A Chinese Junk (Ship)</a:t>
            </a:r>
          </a:p>
        </p:txBody>
      </p:sp>
      <p:sp>
        <p:nvSpPr>
          <p:cNvPr id="120840" name="Rectangle 8"/>
          <p:cNvSpPr>
            <a:spLocks noChangeArrowheads="1"/>
          </p:cNvSpPr>
          <p:nvPr/>
        </p:nvSpPr>
        <p:spPr bwMode="auto">
          <a:xfrm>
            <a:off x="152400" y="2743200"/>
            <a:ext cx="4572000" cy="762000"/>
          </a:xfrm>
          <a:prstGeom prst="rect">
            <a:avLst/>
          </a:prstGeom>
          <a:noFill/>
          <a:ln w="9525">
            <a:noFill/>
            <a:miter lim="800000"/>
            <a:headEnd/>
            <a:tailEnd/>
          </a:ln>
        </p:spPr>
        <p:txBody>
          <a:bodyPr>
            <a:spAutoFit/>
          </a:bodyPr>
          <a:lstStyle/>
          <a:p>
            <a:r>
              <a:rPr lang="en-US" b="1"/>
              <a:t>Textiles</a:t>
            </a:r>
          </a:p>
          <a:p>
            <a:r>
              <a:rPr lang="en-US" u="sng"/>
              <a:t>Began to weave cotton cloth</a:t>
            </a:r>
          </a:p>
        </p:txBody>
      </p:sp>
      <p:sp>
        <p:nvSpPr>
          <p:cNvPr id="120841" name="Rectangle 9"/>
          <p:cNvSpPr>
            <a:spLocks noChangeArrowheads="1"/>
          </p:cNvSpPr>
          <p:nvPr/>
        </p:nvSpPr>
        <p:spPr bwMode="auto">
          <a:xfrm>
            <a:off x="228600" y="3733800"/>
            <a:ext cx="8458200" cy="1096963"/>
          </a:xfrm>
          <a:prstGeom prst="rect">
            <a:avLst/>
          </a:prstGeom>
          <a:noFill/>
          <a:ln w="9525">
            <a:noFill/>
            <a:miter lim="800000"/>
            <a:headEnd/>
            <a:tailEnd/>
          </a:ln>
        </p:spPr>
        <p:txBody>
          <a:bodyPr anchor="ctr">
            <a:spAutoFit/>
          </a:bodyPr>
          <a:lstStyle/>
          <a:p>
            <a:pPr>
              <a:tabLst>
                <a:tab pos="5664200" algn="l"/>
              </a:tabLst>
            </a:pPr>
            <a:r>
              <a:rPr lang="en-US" b="1"/>
              <a:t>Paper</a:t>
            </a:r>
          </a:p>
          <a:p>
            <a:pPr>
              <a:tabLst>
                <a:tab pos="5664200" algn="l"/>
              </a:tabLst>
            </a:pPr>
            <a:r>
              <a:rPr lang="en-US" u="sng"/>
              <a:t>Writing on paper began about 100 A.D</a:t>
            </a:r>
            <a:r>
              <a:rPr lang="en-US"/>
              <a:t>. </a:t>
            </a:r>
          </a:p>
          <a:p>
            <a:pPr>
              <a:tabLst>
                <a:tab pos="5664200" algn="l"/>
              </a:tabLst>
            </a:pPr>
            <a:r>
              <a:rPr lang="en-US"/>
              <a:t>Paper was </a:t>
            </a:r>
            <a:r>
              <a:rPr lang="en-US" u="sng"/>
              <a:t>made with hemp/linen and Bamboo</a:t>
            </a:r>
            <a:r>
              <a:rPr lang="en-US"/>
              <a:t>.</a:t>
            </a:r>
          </a:p>
        </p:txBody>
      </p:sp>
      <p:sp>
        <p:nvSpPr>
          <p:cNvPr id="120843" name="Text Box 11"/>
          <p:cNvSpPr txBox="1">
            <a:spLocks noChangeArrowheads="1"/>
          </p:cNvSpPr>
          <p:nvPr/>
        </p:nvSpPr>
        <p:spPr bwMode="auto">
          <a:xfrm>
            <a:off x="228600" y="5105400"/>
            <a:ext cx="5181600" cy="762000"/>
          </a:xfrm>
          <a:prstGeom prst="rect">
            <a:avLst/>
          </a:prstGeom>
          <a:noFill/>
          <a:ln w="9525">
            <a:noFill/>
            <a:miter lim="800000"/>
            <a:headEnd/>
            <a:tailEnd/>
          </a:ln>
        </p:spPr>
        <p:txBody>
          <a:bodyPr>
            <a:spAutoFit/>
          </a:bodyPr>
          <a:lstStyle/>
          <a:p>
            <a:r>
              <a:rPr lang="en-US" u="sng"/>
              <a:t>The Chinese also invented the Magnetic Compass and gunpowder</a:t>
            </a:r>
          </a:p>
        </p:txBody>
      </p:sp>
      <p:pic>
        <p:nvPicPr>
          <p:cNvPr id="120845" name="Picture 13" descr="SPOON COMPASS"/>
          <p:cNvPicPr>
            <a:picLocks noChangeAspect="1" noChangeArrowheads="1"/>
          </p:cNvPicPr>
          <p:nvPr/>
        </p:nvPicPr>
        <p:blipFill>
          <a:blip r:embed="rId3" cstate="print"/>
          <a:srcRect/>
          <a:stretch>
            <a:fillRect/>
          </a:stretch>
        </p:blipFill>
        <p:spPr bwMode="auto">
          <a:xfrm>
            <a:off x="6019800" y="4648200"/>
            <a:ext cx="2857500"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 calcmode="lin" valueType="num">
                                      <p:cBhvr>
                                        <p:cTn id="7" dur="1000" fill="hold"/>
                                        <p:tgtEl>
                                          <p:spTgt spid="12083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083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083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0836">
                                            <p:txEl>
                                              <p:pRg st="2" end="2"/>
                                            </p:txEl>
                                          </p:spTgt>
                                        </p:tgtEl>
                                        <p:attrNameLst>
                                          <p:attrName>style.visibility</p:attrName>
                                        </p:attrNameLst>
                                      </p:cBhvr>
                                      <p:to>
                                        <p:strVal val="visible"/>
                                      </p:to>
                                    </p:set>
                                    <p:anim calcmode="lin" valueType="num">
                                      <p:cBhvr>
                                        <p:cTn id="14" dur="1000" fill="hold"/>
                                        <p:tgtEl>
                                          <p:spTgt spid="120836">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2083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20836">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20836">
                                            <p:txEl>
                                              <p:pRg st="3" end="3"/>
                                            </p:txEl>
                                          </p:spTgt>
                                        </p:tgtEl>
                                        <p:attrNameLst>
                                          <p:attrName>style.visibility</p:attrName>
                                        </p:attrNameLst>
                                      </p:cBhvr>
                                      <p:to>
                                        <p:strVal val="visible"/>
                                      </p:to>
                                    </p:set>
                                    <p:anim calcmode="lin" valueType="num">
                                      <p:cBhvr>
                                        <p:cTn id="19" dur="1000" fill="hold"/>
                                        <p:tgtEl>
                                          <p:spTgt spid="120836">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120836">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20836">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20836">
                                            <p:txEl>
                                              <p:pRg st="4" end="4"/>
                                            </p:txEl>
                                          </p:spTgt>
                                        </p:tgtEl>
                                        <p:attrNameLst>
                                          <p:attrName>style.visibility</p:attrName>
                                        </p:attrNameLst>
                                      </p:cBhvr>
                                      <p:to>
                                        <p:strVal val="visible"/>
                                      </p:to>
                                    </p:set>
                                    <p:anim calcmode="lin" valueType="num">
                                      <p:cBhvr>
                                        <p:cTn id="24" dur="1000" fill="hold"/>
                                        <p:tgtEl>
                                          <p:spTgt spid="120836">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20836">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2083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20838"/>
                                        </p:tgtEl>
                                        <p:attrNameLst>
                                          <p:attrName>style.visibility</p:attrName>
                                        </p:attrNameLst>
                                      </p:cBhvr>
                                      <p:to>
                                        <p:strVal val="visible"/>
                                      </p:to>
                                    </p:set>
                                    <p:anim calcmode="lin" valueType="num">
                                      <p:cBhvr>
                                        <p:cTn id="31" dur="1000" fill="hold"/>
                                        <p:tgtEl>
                                          <p:spTgt spid="120838"/>
                                        </p:tgtEl>
                                        <p:attrNameLst>
                                          <p:attrName>ppt_w</p:attrName>
                                        </p:attrNameLst>
                                      </p:cBhvr>
                                      <p:tavLst>
                                        <p:tav tm="0">
                                          <p:val>
                                            <p:strVal val="#ppt_w*0.70"/>
                                          </p:val>
                                        </p:tav>
                                        <p:tav tm="100000">
                                          <p:val>
                                            <p:strVal val="#ppt_w"/>
                                          </p:val>
                                        </p:tav>
                                      </p:tavLst>
                                    </p:anim>
                                    <p:anim calcmode="lin" valueType="num">
                                      <p:cBhvr>
                                        <p:cTn id="32" dur="1000" fill="hold"/>
                                        <p:tgtEl>
                                          <p:spTgt spid="120838"/>
                                        </p:tgtEl>
                                        <p:attrNameLst>
                                          <p:attrName>ppt_h</p:attrName>
                                        </p:attrNameLst>
                                      </p:cBhvr>
                                      <p:tavLst>
                                        <p:tav tm="0">
                                          <p:val>
                                            <p:strVal val="#ppt_h"/>
                                          </p:val>
                                        </p:tav>
                                        <p:tav tm="100000">
                                          <p:val>
                                            <p:strVal val="#ppt_h"/>
                                          </p:val>
                                        </p:tav>
                                      </p:tavLst>
                                    </p:anim>
                                    <p:animEffect transition="in" filter="fade">
                                      <p:cBhvr>
                                        <p:cTn id="33" dur="1000"/>
                                        <p:tgtEl>
                                          <p:spTgt spid="12083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20839"/>
                                        </p:tgtEl>
                                        <p:attrNameLst>
                                          <p:attrName>style.visibility</p:attrName>
                                        </p:attrNameLst>
                                      </p:cBhvr>
                                      <p:to>
                                        <p:strVal val="visible"/>
                                      </p:to>
                                    </p:set>
                                    <p:anim calcmode="lin" valueType="num">
                                      <p:cBhvr>
                                        <p:cTn id="36" dur="1000" fill="hold"/>
                                        <p:tgtEl>
                                          <p:spTgt spid="120839"/>
                                        </p:tgtEl>
                                        <p:attrNameLst>
                                          <p:attrName>ppt_w</p:attrName>
                                        </p:attrNameLst>
                                      </p:cBhvr>
                                      <p:tavLst>
                                        <p:tav tm="0">
                                          <p:val>
                                            <p:strVal val="#ppt_w*0.70"/>
                                          </p:val>
                                        </p:tav>
                                        <p:tav tm="100000">
                                          <p:val>
                                            <p:strVal val="#ppt_w"/>
                                          </p:val>
                                        </p:tav>
                                      </p:tavLst>
                                    </p:anim>
                                    <p:anim calcmode="lin" valueType="num">
                                      <p:cBhvr>
                                        <p:cTn id="37" dur="1000" fill="hold"/>
                                        <p:tgtEl>
                                          <p:spTgt spid="120839"/>
                                        </p:tgtEl>
                                        <p:attrNameLst>
                                          <p:attrName>ppt_h</p:attrName>
                                        </p:attrNameLst>
                                      </p:cBhvr>
                                      <p:tavLst>
                                        <p:tav tm="0">
                                          <p:val>
                                            <p:strVal val="#ppt_h"/>
                                          </p:val>
                                        </p:tav>
                                        <p:tav tm="100000">
                                          <p:val>
                                            <p:strVal val="#ppt_h"/>
                                          </p:val>
                                        </p:tav>
                                      </p:tavLst>
                                    </p:anim>
                                    <p:animEffect transition="in" filter="fade">
                                      <p:cBhvr>
                                        <p:cTn id="38" dur="1000"/>
                                        <p:tgtEl>
                                          <p:spTgt spid="12083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0840"/>
                                        </p:tgtEl>
                                        <p:attrNameLst>
                                          <p:attrName>style.visibility</p:attrName>
                                        </p:attrNameLst>
                                      </p:cBhvr>
                                      <p:to>
                                        <p:strVal val="visible"/>
                                      </p:to>
                                    </p:set>
                                    <p:anim calcmode="lin" valueType="num">
                                      <p:cBhvr>
                                        <p:cTn id="43" dur="1000" fill="hold"/>
                                        <p:tgtEl>
                                          <p:spTgt spid="120840"/>
                                        </p:tgtEl>
                                        <p:attrNameLst>
                                          <p:attrName>ppt_w</p:attrName>
                                        </p:attrNameLst>
                                      </p:cBhvr>
                                      <p:tavLst>
                                        <p:tav tm="0">
                                          <p:val>
                                            <p:strVal val="#ppt_w*0.70"/>
                                          </p:val>
                                        </p:tav>
                                        <p:tav tm="100000">
                                          <p:val>
                                            <p:strVal val="#ppt_w"/>
                                          </p:val>
                                        </p:tav>
                                      </p:tavLst>
                                    </p:anim>
                                    <p:anim calcmode="lin" valueType="num">
                                      <p:cBhvr>
                                        <p:cTn id="44" dur="1000" fill="hold"/>
                                        <p:tgtEl>
                                          <p:spTgt spid="120840"/>
                                        </p:tgtEl>
                                        <p:attrNameLst>
                                          <p:attrName>ppt_h</p:attrName>
                                        </p:attrNameLst>
                                      </p:cBhvr>
                                      <p:tavLst>
                                        <p:tav tm="0">
                                          <p:val>
                                            <p:strVal val="#ppt_h"/>
                                          </p:val>
                                        </p:tav>
                                        <p:tav tm="100000">
                                          <p:val>
                                            <p:strVal val="#ppt_h"/>
                                          </p:val>
                                        </p:tav>
                                      </p:tavLst>
                                    </p:anim>
                                    <p:animEffect transition="in" filter="fade">
                                      <p:cBhvr>
                                        <p:cTn id="45" dur="1000"/>
                                        <p:tgtEl>
                                          <p:spTgt spid="120840"/>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20841"/>
                                        </p:tgtEl>
                                        <p:attrNameLst>
                                          <p:attrName>style.visibility</p:attrName>
                                        </p:attrNameLst>
                                      </p:cBhvr>
                                      <p:to>
                                        <p:strVal val="visible"/>
                                      </p:to>
                                    </p:set>
                                    <p:anim calcmode="lin" valueType="num">
                                      <p:cBhvr>
                                        <p:cTn id="50" dur="1000" fill="hold"/>
                                        <p:tgtEl>
                                          <p:spTgt spid="120841"/>
                                        </p:tgtEl>
                                        <p:attrNameLst>
                                          <p:attrName>ppt_w</p:attrName>
                                        </p:attrNameLst>
                                      </p:cBhvr>
                                      <p:tavLst>
                                        <p:tav tm="0">
                                          <p:val>
                                            <p:strVal val="#ppt_w*0.70"/>
                                          </p:val>
                                        </p:tav>
                                        <p:tav tm="100000">
                                          <p:val>
                                            <p:strVal val="#ppt_w"/>
                                          </p:val>
                                        </p:tav>
                                      </p:tavLst>
                                    </p:anim>
                                    <p:anim calcmode="lin" valueType="num">
                                      <p:cBhvr>
                                        <p:cTn id="51" dur="1000" fill="hold"/>
                                        <p:tgtEl>
                                          <p:spTgt spid="120841"/>
                                        </p:tgtEl>
                                        <p:attrNameLst>
                                          <p:attrName>ppt_h</p:attrName>
                                        </p:attrNameLst>
                                      </p:cBhvr>
                                      <p:tavLst>
                                        <p:tav tm="0">
                                          <p:val>
                                            <p:strVal val="#ppt_h"/>
                                          </p:val>
                                        </p:tav>
                                        <p:tav tm="100000">
                                          <p:val>
                                            <p:strVal val="#ppt_h"/>
                                          </p:val>
                                        </p:tav>
                                      </p:tavLst>
                                    </p:anim>
                                    <p:animEffect transition="in" filter="fade">
                                      <p:cBhvr>
                                        <p:cTn id="52" dur="1000"/>
                                        <p:tgtEl>
                                          <p:spTgt spid="120841"/>
                                        </p:tgtEl>
                                      </p:cBhvr>
                                    </p:animEffect>
                                  </p:childTnLst>
                                </p:cTn>
                              </p:par>
                            </p:childTnLst>
                          </p:cTn>
                        </p:par>
                        <p:par>
                          <p:cTn id="53" fill="hold">
                            <p:stCondLst>
                              <p:cond delay="1000"/>
                            </p:stCondLst>
                            <p:childTnLst>
                              <p:par>
                                <p:cTn id="54" presetID="55" presetClass="entr" presetSubtype="0" fill="hold" grpId="0" nodeType="afterEffect">
                                  <p:stCondLst>
                                    <p:cond delay="0"/>
                                  </p:stCondLst>
                                  <p:childTnLst>
                                    <p:set>
                                      <p:cBhvr>
                                        <p:cTn id="55" dur="1" fill="hold">
                                          <p:stCondLst>
                                            <p:cond delay="0"/>
                                          </p:stCondLst>
                                        </p:cTn>
                                        <p:tgtEl>
                                          <p:spTgt spid="120843"/>
                                        </p:tgtEl>
                                        <p:attrNameLst>
                                          <p:attrName>style.visibility</p:attrName>
                                        </p:attrNameLst>
                                      </p:cBhvr>
                                      <p:to>
                                        <p:strVal val="visible"/>
                                      </p:to>
                                    </p:set>
                                    <p:anim calcmode="lin" valueType="num">
                                      <p:cBhvr>
                                        <p:cTn id="56" dur="1000" fill="hold"/>
                                        <p:tgtEl>
                                          <p:spTgt spid="120843"/>
                                        </p:tgtEl>
                                        <p:attrNameLst>
                                          <p:attrName>ppt_w</p:attrName>
                                        </p:attrNameLst>
                                      </p:cBhvr>
                                      <p:tavLst>
                                        <p:tav tm="0">
                                          <p:val>
                                            <p:strVal val="#ppt_w*0.70"/>
                                          </p:val>
                                        </p:tav>
                                        <p:tav tm="100000">
                                          <p:val>
                                            <p:strVal val="#ppt_w"/>
                                          </p:val>
                                        </p:tav>
                                      </p:tavLst>
                                    </p:anim>
                                    <p:anim calcmode="lin" valueType="num">
                                      <p:cBhvr>
                                        <p:cTn id="57" dur="1000" fill="hold"/>
                                        <p:tgtEl>
                                          <p:spTgt spid="120843"/>
                                        </p:tgtEl>
                                        <p:attrNameLst>
                                          <p:attrName>ppt_h</p:attrName>
                                        </p:attrNameLst>
                                      </p:cBhvr>
                                      <p:tavLst>
                                        <p:tav tm="0">
                                          <p:val>
                                            <p:strVal val="#ppt_h"/>
                                          </p:val>
                                        </p:tav>
                                        <p:tav tm="100000">
                                          <p:val>
                                            <p:strVal val="#ppt_h"/>
                                          </p:val>
                                        </p:tav>
                                      </p:tavLst>
                                    </p:anim>
                                    <p:animEffect transition="in" filter="fade">
                                      <p:cBhvr>
                                        <p:cTn id="58" dur="1000"/>
                                        <p:tgtEl>
                                          <p:spTgt spid="120843"/>
                                        </p:tgtEl>
                                      </p:cBhvr>
                                    </p:animEffect>
                                  </p:childTnLst>
                                </p:cTn>
                              </p:par>
                            </p:childTnLst>
                          </p:cTn>
                        </p:par>
                        <p:par>
                          <p:cTn id="59" fill="hold">
                            <p:stCondLst>
                              <p:cond delay="2000"/>
                            </p:stCondLst>
                            <p:childTnLst>
                              <p:par>
                                <p:cTn id="60" presetID="55" presetClass="entr" presetSubtype="0" fill="hold" nodeType="afterEffect">
                                  <p:stCondLst>
                                    <p:cond delay="0"/>
                                  </p:stCondLst>
                                  <p:childTnLst>
                                    <p:set>
                                      <p:cBhvr>
                                        <p:cTn id="61" dur="1" fill="hold">
                                          <p:stCondLst>
                                            <p:cond delay="0"/>
                                          </p:stCondLst>
                                        </p:cTn>
                                        <p:tgtEl>
                                          <p:spTgt spid="120845"/>
                                        </p:tgtEl>
                                        <p:attrNameLst>
                                          <p:attrName>style.visibility</p:attrName>
                                        </p:attrNameLst>
                                      </p:cBhvr>
                                      <p:to>
                                        <p:strVal val="visible"/>
                                      </p:to>
                                    </p:set>
                                    <p:anim calcmode="lin" valueType="num">
                                      <p:cBhvr>
                                        <p:cTn id="62" dur="1000" fill="hold"/>
                                        <p:tgtEl>
                                          <p:spTgt spid="120845"/>
                                        </p:tgtEl>
                                        <p:attrNameLst>
                                          <p:attrName>ppt_w</p:attrName>
                                        </p:attrNameLst>
                                      </p:cBhvr>
                                      <p:tavLst>
                                        <p:tav tm="0">
                                          <p:val>
                                            <p:strVal val="#ppt_w*0.70"/>
                                          </p:val>
                                        </p:tav>
                                        <p:tav tm="100000">
                                          <p:val>
                                            <p:strVal val="#ppt_w"/>
                                          </p:val>
                                        </p:tav>
                                      </p:tavLst>
                                    </p:anim>
                                    <p:anim calcmode="lin" valueType="num">
                                      <p:cBhvr>
                                        <p:cTn id="63" dur="1000" fill="hold"/>
                                        <p:tgtEl>
                                          <p:spTgt spid="120845"/>
                                        </p:tgtEl>
                                        <p:attrNameLst>
                                          <p:attrName>ppt_h</p:attrName>
                                        </p:attrNameLst>
                                      </p:cBhvr>
                                      <p:tavLst>
                                        <p:tav tm="0">
                                          <p:val>
                                            <p:strVal val="#ppt_h"/>
                                          </p:val>
                                        </p:tav>
                                        <p:tav tm="100000">
                                          <p:val>
                                            <p:strVal val="#ppt_h"/>
                                          </p:val>
                                        </p:tav>
                                      </p:tavLst>
                                    </p:anim>
                                    <p:animEffect transition="in" filter="fade">
                                      <p:cBhvr>
                                        <p:cTn id="64" dur="1000"/>
                                        <p:tgtEl>
                                          <p:spTgt spid="120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p:bldP spid="120840" grpId="0"/>
      <p:bldP spid="120841" grpId="0"/>
      <p:bldP spid="1208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314325" y="534988"/>
            <a:ext cx="5781675" cy="1431925"/>
          </a:xfrm>
          <a:prstGeom prst="rect">
            <a:avLst/>
          </a:prstGeom>
          <a:noFill/>
          <a:ln w="9525">
            <a:noFill/>
            <a:miter lim="800000"/>
            <a:headEnd/>
            <a:tailEnd/>
          </a:ln>
        </p:spPr>
        <p:txBody>
          <a:bodyPr anchor="ctr">
            <a:spAutoFit/>
          </a:bodyPr>
          <a:lstStyle/>
          <a:p>
            <a:pPr>
              <a:tabLst>
                <a:tab pos="5664200" algn="l"/>
              </a:tabLst>
            </a:pPr>
            <a:r>
              <a:rPr lang="en-US" b="1"/>
              <a:t>Iron Casting: Steel</a:t>
            </a:r>
          </a:p>
          <a:p>
            <a:pPr>
              <a:tabLst>
                <a:tab pos="5664200" algn="l"/>
              </a:tabLst>
            </a:pPr>
            <a:r>
              <a:rPr lang="en-US" u="sng"/>
              <a:t>The Chinese were able to invent steel</a:t>
            </a:r>
            <a:r>
              <a:rPr lang="en-US"/>
              <a:t>.</a:t>
            </a:r>
          </a:p>
          <a:p>
            <a:pPr>
              <a:tabLst>
                <a:tab pos="5664200" algn="l"/>
              </a:tabLst>
            </a:pPr>
            <a:r>
              <a:rPr lang="en-US"/>
              <a:t>This led to </a:t>
            </a:r>
            <a:r>
              <a:rPr lang="en-US" u="sng"/>
              <a:t>stronger, and more durable, tools and weapons. </a:t>
            </a:r>
          </a:p>
        </p:txBody>
      </p:sp>
      <p:pic>
        <p:nvPicPr>
          <p:cNvPr id="121866" name="Picture 10" descr="Han Sword">
            <a:hlinkClick r:id="rId2" tooltip="Han Sword"/>
          </p:cNvPr>
          <p:cNvPicPr>
            <a:picLocks noChangeAspect="1" noChangeArrowheads="1"/>
          </p:cNvPicPr>
          <p:nvPr/>
        </p:nvPicPr>
        <p:blipFill>
          <a:blip r:embed="rId3" cstate="print"/>
          <a:srcRect/>
          <a:stretch>
            <a:fillRect/>
          </a:stretch>
        </p:blipFill>
        <p:spPr bwMode="auto">
          <a:xfrm>
            <a:off x="6913563" y="228600"/>
            <a:ext cx="2001837" cy="2514600"/>
          </a:xfrm>
          <a:prstGeom prst="rect">
            <a:avLst/>
          </a:prstGeom>
          <a:noFill/>
          <a:ln w="9525">
            <a:noFill/>
            <a:miter lim="800000"/>
            <a:headEnd/>
            <a:tailEnd/>
          </a:ln>
        </p:spPr>
      </p:pic>
      <p:sp>
        <p:nvSpPr>
          <p:cNvPr id="121867" name="Text Box 11"/>
          <p:cNvSpPr txBox="1">
            <a:spLocks noChangeArrowheads="1"/>
          </p:cNvSpPr>
          <p:nvPr/>
        </p:nvSpPr>
        <p:spPr bwMode="auto">
          <a:xfrm>
            <a:off x="6934200" y="2819400"/>
            <a:ext cx="2209800" cy="1006475"/>
          </a:xfrm>
          <a:prstGeom prst="rect">
            <a:avLst/>
          </a:prstGeom>
          <a:noFill/>
          <a:ln w="9525">
            <a:noFill/>
            <a:miter lim="800000"/>
            <a:headEnd/>
            <a:tailEnd/>
          </a:ln>
        </p:spPr>
        <p:txBody>
          <a:bodyPr>
            <a:spAutoFit/>
          </a:bodyPr>
          <a:lstStyle/>
          <a:p>
            <a:pPr algn="ctr"/>
            <a:r>
              <a:rPr lang="en-US" sz="2000"/>
              <a:t>Reproduction of a Han style sword</a:t>
            </a:r>
          </a:p>
        </p:txBody>
      </p:sp>
      <p:sp>
        <p:nvSpPr>
          <p:cNvPr id="121868" name="Rectangle 12"/>
          <p:cNvSpPr>
            <a:spLocks noChangeArrowheads="1"/>
          </p:cNvSpPr>
          <p:nvPr/>
        </p:nvSpPr>
        <p:spPr bwMode="auto">
          <a:xfrm>
            <a:off x="152400" y="2959100"/>
            <a:ext cx="4419600" cy="3441700"/>
          </a:xfrm>
          <a:prstGeom prst="rect">
            <a:avLst/>
          </a:prstGeom>
          <a:noFill/>
          <a:ln w="9525">
            <a:noFill/>
            <a:miter lim="800000"/>
            <a:headEnd/>
            <a:tailEnd/>
          </a:ln>
        </p:spPr>
        <p:txBody>
          <a:bodyPr>
            <a:spAutoFit/>
          </a:bodyPr>
          <a:lstStyle/>
          <a:p>
            <a:r>
              <a:rPr lang="en-US" b="1"/>
              <a:t>Decline of the Han</a:t>
            </a:r>
          </a:p>
          <a:p>
            <a:r>
              <a:rPr lang="en-US" u="sng"/>
              <a:t>Han rulers became corrupt</a:t>
            </a:r>
            <a:r>
              <a:rPr lang="en-US"/>
              <a:t> over time. </a:t>
            </a:r>
          </a:p>
          <a:p>
            <a:r>
              <a:rPr lang="en-US"/>
              <a:t>Power of the Central government declines and </a:t>
            </a:r>
            <a:r>
              <a:rPr lang="en-US" u="sng"/>
              <a:t>aristocrats began to fight over power</a:t>
            </a:r>
            <a:r>
              <a:rPr lang="en-US"/>
              <a:t>. </a:t>
            </a:r>
          </a:p>
          <a:p>
            <a:endParaRPr lang="en-US"/>
          </a:p>
          <a:p>
            <a:r>
              <a:rPr lang="en-US"/>
              <a:t>China fell into another period of civil war.</a:t>
            </a:r>
          </a:p>
        </p:txBody>
      </p:sp>
      <p:pic>
        <p:nvPicPr>
          <p:cNvPr id="121870" name="Picture 14" descr="IH051545"/>
          <p:cNvPicPr>
            <a:picLocks noChangeAspect="1" noChangeArrowheads="1"/>
          </p:cNvPicPr>
          <p:nvPr/>
        </p:nvPicPr>
        <p:blipFill>
          <a:blip r:embed="rId4" cstate="print"/>
          <a:srcRect/>
          <a:stretch>
            <a:fillRect/>
          </a:stretch>
        </p:blipFill>
        <p:spPr bwMode="auto">
          <a:xfrm>
            <a:off x="4648200" y="3352800"/>
            <a:ext cx="231775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p:cTn id="7" dur="1000" fill="hold"/>
                                        <p:tgtEl>
                                          <p:spTgt spid="121860"/>
                                        </p:tgtEl>
                                        <p:attrNameLst>
                                          <p:attrName>ppt_w</p:attrName>
                                        </p:attrNameLst>
                                      </p:cBhvr>
                                      <p:tavLst>
                                        <p:tav tm="0">
                                          <p:val>
                                            <p:strVal val="#ppt_w*0.70"/>
                                          </p:val>
                                        </p:tav>
                                        <p:tav tm="100000">
                                          <p:val>
                                            <p:strVal val="#ppt_w"/>
                                          </p:val>
                                        </p:tav>
                                      </p:tavLst>
                                    </p:anim>
                                    <p:anim calcmode="lin" valueType="num">
                                      <p:cBhvr>
                                        <p:cTn id="8" dur="1000" fill="hold"/>
                                        <p:tgtEl>
                                          <p:spTgt spid="121860"/>
                                        </p:tgtEl>
                                        <p:attrNameLst>
                                          <p:attrName>ppt_h</p:attrName>
                                        </p:attrNameLst>
                                      </p:cBhvr>
                                      <p:tavLst>
                                        <p:tav tm="0">
                                          <p:val>
                                            <p:strVal val="#ppt_h"/>
                                          </p:val>
                                        </p:tav>
                                        <p:tav tm="100000">
                                          <p:val>
                                            <p:strVal val="#ppt_h"/>
                                          </p:val>
                                        </p:tav>
                                      </p:tavLst>
                                    </p:anim>
                                    <p:animEffect transition="in" filter="fade">
                                      <p:cBhvr>
                                        <p:cTn id="9" dur="1000"/>
                                        <p:tgtEl>
                                          <p:spTgt spid="121860"/>
                                        </p:tgtEl>
                                      </p:cBhvr>
                                    </p:animEffect>
                                  </p:childTnLst>
                                </p:cTn>
                              </p:par>
                              <p:par>
                                <p:cTn id="10" presetID="55" presetClass="entr" presetSubtype="0" fill="hold" nodeType="withEffect">
                                  <p:stCondLst>
                                    <p:cond delay="0"/>
                                  </p:stCondLst>
                                  <p:childTnLst>
                                    <p:set>
                                      <p:cBhvr>
                                        <p:cTn id="11" dur="1" fill="hold">
                                          <p:stCondLst>
                                            <p:cond delay="0"/>
                                          </p:stCondLst>
                                        </p:cTn>
                                        <p:tgtEl>
                                          <p:spTgt spid="121866"/>
                                        </p:tgtEl>
                                        <p:attrNameLst>
                                          <p:attrName>style.visibility</p:attrName>
                                        </p:attrNameLst>
                                      </p:cBhvr>
                                      <p:to>
                                        <p:strVal val="visible"/>
                                      </p:to>
                                    </p:set>
                                    <p:anim calcmode="lin" valueType="num">
                                      <p:cBhvr>
                                        <p:cTn id="12" dur="1000" fill="hold"/>
                                        <p:tgtEl>
                                          <p:spTgt spid="121866"/>
                                        </p:tgtEl>
                                        <p:attrNameLst>
                                          <p:attrName>ppt_w</p:attrName>
                                        </p:attrNameLst>
                                      </p:cBhvr>
                                      <p:tavLst>
                                        <p:tav tm="0">
                                          <p:val>
                                            <p:strVal val="#ppt_w*0.70"/>
                                          </p:val>
                                        </p:tav>
                                        <p:tav tm="100000">
                                          <p:val>
                                            <p:strVal val="#ppt_w"/>
                                          </p:val>
                                        </p:tav>
                                      </p:tavLst>
                                    </p:anim>
                                    <p:anim calcmode="lin" valueType="num">
                                      <p:cBhvr>
                                        <p:cTn id="13" dur="1000" fill="hold"/>
                                        <p:tgtEl>
                                          <p:spTgt spid="121866"/>
                                        </p:tgtEl>
                                        <p:attrNameLst>
                                          <p:attrName>ppt_h</p:attrName>
                                        </p:attrNameLst>
                                      </p:cBhvr>
                                      <p:tavLst>
                                        <p:tav tm="0">
                                          <p:val>
                                            <p:strVal val="#ppt_h"/>
                                          </p:val>
                                        </p:tav>
                                        <p:tav tm="100000">
                                          <p:val>
                                            <p:strVal val="#ppt_h"/>
                                          </p:val>
                                        </p:tav>
                                      </p:tavLst>
                                    </p:anim>
                                    <p:animEffect transition="in" filter="fade">
                                      <p:cBhvr>
                                        <p:cTn id="14" dur="1000"/>
                                        <p:tgtEl>
                                          <p:spTgt spid="12186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1867"/>
                                        </p:tgtEl>
                                        <p:attrNameLst>
                                          <p:attrName>style.visibility</p:attrName>
                                        </p:attrNameLst>
                                      </p:cBhvr>
                                      <p:to>
                                        <p:strVal val="visible"/>
                                      </p:to>
                                    </p:set>
                                    <p:anim calcmode="lin" valueType="num">
                                      <p:cBhvr>
                                        <p:cTn id="17" dur="1000" fill="hold"/>
                                        <p:tgtEl>
                                          <p:spTgt spid="121867"/>
                                        </p:tgtEl>
                                        <p:attrNameLst>
                                          <p:attrName>ppt_w</p:attrName>
                                        </p:attrNameLst>
                                      </p:cBhvr>
                                      <p:tavLst>
                                        <p:tav tm="0">
                                          <p:val>
                                            <p:strVal val="#ppt_w*0.70"/>
                                          </p:val>
                                        </p:tav>
                                        <p:tav tm="100000">
                                          <p:val>
                                            <p:strVal val="#ppt_w"/>
                                          </p:val>
                                        </p:tav>
                                      </p:tavLst>
                                    </p:anim>
                                    <p:anim calcmode="lin" valueType="num">
                                      <p:cBhvr>
                                        <p:cTn id="18" dur="1000" fill="hold"/>
                                        <p:tgtEl>
                                          <p:spTgt spid="121867"/>
                                        </p:tgtEl>
                                        <p:attrNameLst>
                                          <p:attrName>ppt_h</p:attrName>
                                        </p:attrNameLst>
                                      </p:cBhvr>
                                      <p:tavLst>
                                        <p:tav tm="0">
                                          <p:val>
                                            <p:strVal val="#ppt_h"/>
                                          </p:val>
                                        </p:tav>
                                        <p:tav tm="100000">
                                          <p:val>
                                            <p:strVal val="#ppt_h"/>
                                          </p:val>
                                        </p:tav>
                                      </p:tavLst>
                                    </p:anim>
                                    <p:animEffect transition="in" filter="fade">
                                      <p:cBhvr>
                                        <p:cTn id="19" dur="1000"/>
                                        <p:tgtEl>
                                          <p:spTgt spid="12186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21868">
                                            <p:txEl>
                                              <p:pRg st="0" end="0"/>
                                            </p:txEl>
                                          </p:spTgt>
                                        </p:tgtEl>
                                        <p:attrNameLst>
                                          <p:attrName>style.visibility</p:attrName>
                                        </p:attrNameLst>
                                      </p:cBhvr>
                                      <p:to>
                                        <p:strVal val="visible"/>
                                      </p:to>
                                    </p:set>
                                    <p:anim calcmode="lin" valueType="num">
                                      <p:cBhvr>
                                        <p:cTn id="24" dur="1000" fill="hold"/>
                                        <p:tgtEl>
                                          <p:spTgt spid="121868">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21868">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2186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1868">
                                            <p:txEl>
                                              <p:pRg st="1" end="1"/>
                                            </p:txEl>
                                          </p:spTgt>
                                        </p:tgtEl>
                                        <p:attrNameLst>
                                          <p:attrName>style.visibility</p:attrName>
                                        </p:attrNameLst>
                                      </p:cBhvr>
                                      <p:to>
                                        <p:strVal val="visible"/>
                                      </p:to>
                                    </p:set>
                                    <p:anim calcmode="lin" valueType="num">
                                      <p:cBhvr>
                                        <p:cTn id="31" dur="1000" fill="hold"/>
                                        <p:tgtEl>
                                          <p:spTgt spid="121868">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121868">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12186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21868">
                                            <p:txEl>
                                              <p:pRg st="2" end="2"/>
                                            </p:txEl>
                                          </p:spTgt>
                                        </p:tgtEl>
                                        <p:attrNameLst>
                                          <p:attrName>style.visibility</p:attrName>
                                        </p:attrNameLst>
                                      </p:cBhvr>
                                      <p:to>
                                        <p:strVal val="visible"/>
                                      </p:to>
                                    </p:set>
                                    <p:anim calcmode="lin" valueType="num">
                                      <p:cBhvr>
                                        <p:cTn id="38" dur="1000" fill="hold"/>
                                        <p:tgtEl>
                                          <p:spTgt spid="121868">
                                            <p:txEl>
                                              <p:pRg st="2" end="2"/>
                                            </p:txEl>
                                          </p:spTgt>
                                        </p:tgtEl>
                                        <p:attrNameLst>
                                          <p:attrName>ppt_w</p:attrName>
                                        </p:attrNameLst>
                                      </p:cBhvr>
                                      <p:tavLst>
                                        <p:tav tm="0">
                                          <p:val>
                                            <p:strVal val="#ppt_w*0.70"/>
                                          </p:val>
                                        </p:tav>
                                        <p:tav tm="100000">
                                          <p:val>
                                            <p:strVal val="#ppt_w"/>
                                          </p:val>
                                        </p:tav>
                                      </p:tavLst>
                                    </p:anim>
                                    <p:anim calcmode="lin" valueType="num">
                                      <p:cBhvr>
                                        <p:cTn id="39" dur="1000" fill="hold"/>
                                        <p:tgtEl>
                                          <p:spTgt spid="121868">
                                            <p:txEl>
                                              <p:pRg st="2" end="2"/>
                                            </p:txEl>
                                          </p:spTgt>
                                        </p:tgtEl>
                                        <p:attrNameLst>
                                          <p:attrName>ppt_h</p:attrName>
                                        </p:attrNameLst>
                                      </p:cBhvr>
                                      <p:tavLst>
                                        <p:tav tm="0">
                                          <p:val>
                                            <p:strVal val="#ppt_h"/>
                                          </p:val>
                                        </p:tav>
                                        <p:tav tm="100000">
                                          <p:val>
                                            <p:strVal val="#ppt_h"/>
                                          </p:val>
                                        </p:tav>
                                      </p:tavLst>
                                    </p:anim>
                                    <p:animEffect transition="in" filter="fade">
                                      <p:cBhvr>
                                        <p:cTn id="40" dur="1000"/>
                                        <p:tgtEl>
                                          <p:spTgt spid="12186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21868">
                                            <p:txEl>
                                              <p:pRg st="4" end="4"/>
                                            </p:txEl>
                                          </p:spTgt>
                                        </p:tgtEl>
                                        <p:attrNameLst>
                                          <p:attrName>style.visibility</p:attrName>
                                        </p:attrNameLst>
                                      </p:cBhvr>
                                      <p:to>
                                        <p:strVal val="visible"/>
                                      </p:to>
                                    </p:set>
                                    <p:anim calcmode="lin" valueType="num">
                                      <p:cBhvr>
                                        <p:cTn id="45" dur="1000" fill="hold"/>
                                        <p:tgtEl>
                                          <p:spTgt spid="121868">
                                            <p:txEl>
                                              <p:pRg st="4" end="4"/>
                                            </p:txEl>
                                          </p:spTgt>
                                        </p:tgtEl>
                                        <p:attrNameLst>
                                          <p:attrName>ppt_w</p:attrName>
                                        </p:attrNameLst>
                                      </p:cBhvr>
                                      <p:tavLst>
                                        <p:tav tm="0">
                                          <p:val>
                                            <p:strVal val="#ppt_w*0.70"/>
                                          </p:val>
                                        </p:tav>
                                        <p:tav tm="100000">
                                          <p:val>
                                            <p:strVal val="#ppt_w"/>
                                          </p:val>
                                        </p:tav>
                                      </p:tavLst>
                                    </p:anim>
                                    <p:anim calcmode="lin" valueType="num">
                                      <p:cBhvr>
                                        <p:cTn id="46" dur="1000" fill="hold"/>
                                        <p:tgtEl>
                                          <p:spTgt spid="121868">
                                            <p:txEl>
                                              <p:pRg st="4" end="4"/>
                                            </p:txEl>
                                          </p:spTgt>
                                        </p:tgtEl>
                                        <p:attrNameLst>
                                          <p:attrName>ppt_h</p:attrName>
                                        </p:attrNameLst>
                                      </p:cBhvr>
                                      <p:tavLst>
                                        <p:tav tm="0">
                                          <p:val>
                                            <p:strVal val="#ppt_h"/>
                                          </p:val>
                                        </p:tav>
                                        <p:tav tm="100000">
                                          <p:val>
                                            <p:strVal val="#ppt_h"/>
                                          </p:val>
                                        </p:tav>
                                      </p:tavLst>
                                    </p:anim>
                                    <p:animEffect transition="in" filter="fade">
                                      <p:cBhvr>
                                        <p:cTn id="47" dur="1000"/>
                                        <p:tgtEl>
                                          <p:spTgt spid="121868">
                                            <p:txEl>
                                              <p:pRg st="4" end="4"/>
                                            </p:txEl>
                                          </p:spTgt>
                                        </p:tgtEl>
                                      </p:cBhvr>
                                    </p:animEffect>
                                  </p:childTnLst>
                                </p:cTn>
                              </p:par>
                            </p:childTnLst>
                          </p:cTn>
                        </p:par>
                        <p:par>
                          <p:cTn id="48" fill="hold">
                            <p:stCondLst>
                              <p:cond delay="1000"/>
                            </p:stCondLst>
                            <p:childTnLst>
                              <p:par>
                                <p:cTn id="49" presetID="55" presetClass="entr" presetSubtype="0" fill="hold" nodeType="afterEffect">
                                  <p:stCondLst>
                                    <p:cond delay="0"/>
                                  </p:stCondLst>
                                  <p:childTnLst>
                                    <p:set>
                                      <p:cBhvr>
                                        <p:cTn id="50" dur="1" fill="hold">
                                          <p:stCondLst>
                                            <p:cond delay="0"/>
                                          </p:stCondLst>
                                        </p:cTn>
                                        <p:tgtEl>
                                          <p:spTgt spid="121870"/>
                                        </p:tgtEl>
                                        <p:attrNameLst>
                                          <p:attrName>style.visibility</p:attrName>
                                        </p:attrNameLst>
                                      </p:cBhvr>
                                      <p:to>
                                        <p:strVal val="visible"/>
                                      </p:to>
                                    </p:set>
                                    <p:anim calcmode="lin" valueType="num">
                                      <p:cBhvr>
                                        <p:cTn id="51" dur="1000" fill="hold"/>
                                        <p:tgtEl>
                                          <p:spTgt spid="121870"/>
                                        </p:tgtEl>
                                        <p:attrNameLst>
                                          <p:attrName>ppt_w</p:attrName>
                                        </p:attrNameLst>
                                      </p:cBhvr>
                                      <p:tavLst>
                                        <p:tav tm="0">
                                          <p:val>
                                            <p:strVal val="#ppt_w*0.70"/>
                                          </p:val>
                                        </p:tav>
                                        <p:tav tm="100000">
                                          <p:val>
                                            <p:strVal val="#ppt_w"/>
                                          </p:val>
                                        </p:tav>
                                      </p:tavLst>
                                    </p:anim>
                                    <p:anim calcmode="lin" valueType="num">
                                      <p:cBhvr>
                                        <p:cTn id="52" dur="1000" fill="hold"/>
                                        <p:tgtEl>
                                          <p:spTgt spid="121870"/>
                                        </p:tgtEl>
                                        <p:attrNameLst>
                                          <p:attrName>ppt_h</p:attrName>
                                        </p:attrNameLst>
                                      </p:cBhvr>
                                      <p:tavLst>
                                        <p:tav tm="0">
                                          <p:val>
                                            <p:strVal val="#ppt_h"/>
                                          </p:val>
                                        </p:tav>
                                        <p:tav tm="100000">
                                          <p:val>
                                            <p:strVal val="#ppt_h"/>
                                          </p:val>
                                        </p:tav>
                                      </p:tavLst>
                                    </p:anim>
                                    <p:animEffect transition="in" filter="fade">
                                      <p:cBhvr>
                                        <p:cTn id="53" dur="1000"/>
                                        <p:tgtEl>
                                          <p:spTgt spid="12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7" grpId="0"/>
      <p:bldP spid="12186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304800" y="381000"/>
            <a:ext cx="8458200" cy="1431925"/>
          </a:xfrm>
          <a:prstGeom prst="rect">
            <a:avLst/>
          </a:prstGeom>
          <a:noFill/>
          <a:ln w="9525">
            <a:noFill/>
            <a:miter lim="800000"/>
            <a:headEnd/>
            <a:tailEnd/>
          </a:ln>
        </p:spPr>
        <p:txBody>
          <a:bodyPr wrap="none" anchor="ctr">
            <a:spAutoFit/>
          </a:bodyPr>
          <a:lstStyle/>
          <a:p>
            <a:pPr>
              <a:tabLst>
                <a:tab pos="5664200" algn="l"/>
              </a:tabLst>
            </a:pPr>
            <a:r>
              <a:rPr lang="en-US" b="1"/>
              <a:t>Culture of Han</a:t>
            </a:r>
            <a:endParaRPr lang="en-US"/>
          </a:p>
          <a:p>
            <a:pPr>
              <a:tabLst>
                <a:tab pos="5664200" algn="l"/>
              </a:tabLst>
            </a:pPr>
            <a:r>
              <a:rPr lang="en-US"/>
              <a:t>Confucian Schools</a:t>
            </a:r>
          </a:p>
          <a:p>
            <a:pPr>
              <a:tabLst>
                <a:tab pos="5664200" algn="l"/>
              </a:tabLst>
            </a:pPr>
            <a:r>
              <a:rPr lang="en-US" u="sng"/>
              <a:t>Became the basis of education in China for many years to come</a:t>
            </a:r>
            <a:r>
              <a:rPr lang="en-US"/>
              <a:t>.</a:t>
            </a:r>
          </a:p>
          <a:p>
            <a:pPr>
              <a:tabLst>
                <a:tab pos="5664200" algn="l"/>
              </a:tabLst>
            </a:pPr>
            <a:endParaRPr lang="en-US"/>
          </a:p>
        </p:txBody>
      </p:sp>
      <p:sp>
        <p:nvSpPr>
          <p:cNvPr id="122885" name="Rectangle 5"/>
          <p:cNvSpPr>
            <a:spLocks noChangeArrowheads="1"/>
          </p:cNvSpPr>
          <p:nvPr/>
        </p:nvSpPr>
        <p:spPr bwMode="auto">
          <a:xfrm>
            <a:off x="304800" y="1801813"/>
            <a:ext cx="8610600" cy="4446587"/>
          </a:xfrm>
          <a:prstGeom prst="rect">
            <a:avLst/>
          </a:prstGeom>
          <a:noFill/>
          <a:ln w="9525">
            <a:noFill/>
            <a:miter lim="800000"/>
            <a:headEnd/>
            <a:tailEnd/>
          </a:ln>
        </p:spPr>
        <p:txBody>
          <a:bodyPr anchor="ctr">
            <a:spAutoFit/>
          </a:bodyPr>
          <a:lstStyle/>
          <a:p>
            <a:pPr>
              <a:tabLst>
                <a:tab pos="5664200" algn="l"/>
              </a:tabLst>
            </a:pPr>
            <a:r>
              <a:rPr lang="en-US" b="1"/>
              <a:t>Culture of Qin</a:t>
            </a:r>
          </a:p>
          <a:p>
            <a:pPr>
              <a:tabLst>
                <a:tab pos="5664200" algn="l"/>
              </a:tabLst>
            </a:pPr>
            <a:r>
              <a:rPr lang="en-US" u="sng"/>
              <a:t>Terra Cotta Army</a:t>
            </a:r>
          </a:p>
          <a:p>
            <a:pPr>
              <a:tabLst>
                <a:tab pos="5664200" algn="l"/>
              </a:tabLst>
            </a:pPr>
            <a:r>
              <a:rPr lang="en-US" u="sng"/>
              <a:t>Was created to guard the emperor Qin Shihuangdi</a:t>
            </a:r>
            <a:r>
              <a:rPr lang="en-US"/>
              <a:t> in the afterlife. </a:t>
            </a:r>
          </a:p>
          <a:p>
            <a:pPr>
              <a:tabLst>
                <a:tab pos="5664200" algn="l"/>
              </a:tabLst>
            </a:pPr>
            <a:endParaRPr lang="en-US"/>
          </a:p>
          <a:p>
            <a:pPr>
              <a:tabLst>
                <a:tab pos="5664200" algn="l"/>
              </a:tabLst>
            </a:pPr>
            <a:r>
              <a:rPr lang="en-US" u="sng"/>
              <a:t>Each soldier is unique</a:t>
            </a:r>
            <a:r>
              <a:rPr lang="en-US"/>
              <a:t>.</a:t>
            </a:r>
          </a:p>
          <a:p>
            <a:pPr>
              <a:tabLst>
                <a:tab pos="5664200" algn="l"/>
              </a:tabLst>
            </a:pPr>
            <a:r>
              <a:rPr lang="en-US"/>
              <a:t>The army, dressed in uniforms, with weapons, is made to scale.</a:t>
            </a:r>
          </a:p>
          <a:p>
            <a:pPr>
              <a:tabLst>
                <a:tab pos="5664200" algn="l"/>
              </a:tabLst>
            </a:pPr>
            <a:endParaRPr lang="en-US"/>
          </a:p>
          <a:p>
            <a:pPr>
              <a:tabLst>
                <a:tab pos="5664200" algn="l"/>
              </a:tabLst>
            </a:pPr>
            <a:r>
              <a:rPr lang="en-US"/>
              <a:t>There are horses, wooden chariots, and several thousand bronze weapons.</a:t>
            </a:r>
          </a:p>
          <a:p>
            <a:pPr>
              <a:tabLst>
                <a:tab pos="5664200" algn="l"/>
              </a:tabLst>
            </a:pPr>
            <a:endParaRPr lang="en-US"/>
          </a:p>
          <a:p>
            <a:pPr>
              <a:tabLst>
                <a:tab pos="5664200" algn="l"/>
              </a:tabLst>
            </a:pPr>
            <a:r>
              <a:rPr lang="en-US"/>
              <a:t>They were originally painted with bright colors, but this has faded over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p:cTn id="7" dur="1000" fill="hold"/>
                                        <p:tgtEl>
                                          <p:spTgt spid="122884"/>
                                        </p:tgtEl>
                                        <p:attrNameLst>
                                          <p:attrName>ppt_w</p:attrName>
                                        </p:attrNameLst>
                                      </p:cBhvr>
                                      <p:tavLst>
                                        <p:tav tm="0">
                                          <p:val>
                                            <p:strVal val="#ppt_w*0.70"/>
                                          </p:val>
                                        </p:tav>
                                        <p:tav tm="100000">
                                          <p:val>
                                            <p:strVal val="#ppt_w"/>
                                          </p:val>
                                        </p:tav>
                                      </p:tavLst>
                                    </p:anim>
                                    <p:anim calcmode="lin" valueType="num">
                                      <p:cBhvr>
                                        <p:cTn id="8" dur="1000" fill="hold"/>
                                        <p:tgtEl>
                                          <p:spTgt spid="122884"/>
                                        </p:tgtEl>
                                        <p:attrNameLst>
                                          <p:attrName>ppt_h</p:attrName>
                                        </p:attrNameLst>
                                      </p:cBhvr>
                                      <p:tavLst>
                                        <p:tav tm="0">
                                          <p:val>
                                            <p:strVal val="#ppt_h"/>
                                          </p:val>
                                        </p:tav>
                                        <p:tav tm="100000">
                                          <p:val>
                                            <p:strVal val="#ppt_h"/>
                                          </p:val>
                                        </p:tav>
                                      </p:tavLst>
                                    </p:anim>
                                    <p:animEffect transition="in" filter="fade">
                                      <p:cBhvr>
                                        <p:cTn id="9" dur="1000"/>
                                        <p:tgtEl>
                                          <p:spTgt spid="12288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885">
                                            <p:txEl>
                                              <p:pRg st="0" end="0"/>
                                            </p:txEl>
                                          </p:spTgt>
                                        </p:tgtEl>
                                        <p:attrNameLst>
                                          <p:attrName>style.visibility</p:attrName>
                                        </p:attrNameLst>
                                      </p:cBhvr>
                                      <p:to>
                                        <p:strVal val="visible"/>
                                      </p:to>
                                    </p:set>
                                    <p:anim calcmode="lin" valueType="num">
                                      <p:cBhvr>
                                        <p:cTn id="14" dur="1000" fill="hold"/>
                                        <p:tgtEl>
                                          <p:spTgt spid="12288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2288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2288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885">
                                            <p:txEl>
                                              <p:pRg st="1" end="1"/>
                                            </p:txEl>
                                          </p:spTgt>
                                        </p:tgtEl>
                                        <p:attrNameLst>
                                          <p:attrName>style.visibility</p:attrName>
                                        </p:attrNameLst>
                                      </p:cBhvr>
                                      <p:to>
                                        <p:strVal val="visible"/>
                                      </p:to>
                                    </p:set>
                                    <p:anim calcmode="lin" valueType="num">
                                      <p:cBhvr>
                                        <p:cTn id="21" dur="1000" fill="hold"/>
                                        <p:tgtEl>
                                          <p:spTgt spid="12288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12288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2288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2885">
                                            <p:txEl>
                                              <p:pRg st="2" end="2"/>
                                            </p:txEl>
                                          </p:spTgt>
                                        </p:tgtEl>
                                        <p:attrNameLst>
                                          <p:attrName>style.visibility</p:attrName>
                                        </p:attrNameLst>
                                      </p:cBhvr>
                                      <p:to>
                                        <p:strVal val="visible"/>
                                      </p:to>
                                    </p:set>
                                    <p:anim calcmode="lin" valueType="num">
                                      <p:cBhvr>
                                        <p:cTn id="28" dur="1000" fill="hold"/>
                                        <p:tgtEl>
                                          <p:spTgt spid="122885">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12288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2288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2885">
                                            <p:txEl>
                                              <p:pRg st="4" end="4"/>
                                            </p:txEl>
                                          </p:spTgt>
                                        </p:tgtEl>
                                        <p:attrNameLst>
                                          <p:attrName>style.visibility</p:attrName>
                                        </p:attrNameLst>
                                      </p:cBhvr>
                                      <p:to>
                                        <p:strVal val="visible"/>
                                      </p:to>
                                    </p:set>
                                    <p:anim calcmode="lin" valueType="num">
                                      <p:cBhvr>
                                        <p:cTn id="35" dur="1000" fill="hold"/>
                                        <p:tgtEl>
                                          <p:spTgt spid="12288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2288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2288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2885">
                                            <p:txEl>
                                              <p:pRg st="5" end="5"/>
                                            </p:txEl>
                                          </p:spTgt>
                                        </p:tgtEl>
                                        <p:attrNameLst>
                                          <p:attrName>style.visibility</p:attrName>
                                        </p:attrNameLst>
                                      </p:cBhvr>
                                      <p:to>
                                        <p:strVal val="visible"/>
                                      </p:to>
                                    </p:set>
                                    <p:anim calcmode="lin" valueType="num">
                                      <p:cBhvr>
                                        <p:cTn id="42" dur="1000" fill="hold"/>
                                        <p:tgtEl>
                                          <p:spTgt spid="12288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2288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2288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2885">
                                            <p:txEl>
                                              <p:pRg st="7" end="7"/>
                                            </p:txEl>
                                          </p:spTgt>
                                        </p:tgtEl>
                                        <p:attrNameLst>
                                          <p:attrName>style.visibility</p:attrName>
                                        </p:attrNameLst>
                                      </p:cBhvr>
                                      <p:to>
                                        <p:strVal val="visible"/>
                                      </p:to>
                                    </p:set>
                                    <p:anim calcmode="lin" valueType="num">
                                      <p:cBhvr>
                                        <p:cTn id="49" dur="1000" fill="hold"/>
                                        <p:tgtEl>
                                          <p:spTgt spid="122885">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12288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2288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22885">
                                            <p:txEl>
                                              <p:pRg st="9" end="9"/>
                                            </p:txEl>
                                          </p:spTgt>
                                        </p:tgtEl>
                                        <p:attrNameLst>
                                          <p:attrName>style.visibility</p:attrName>
                                        </p:attrNameLst>
                                      </p:cBhvr>
                                      <p:to>
                                        <p:strVal val="visible"/>
                                      </p:to>
                                    </p:set>
                                    <p:anim calcmode="lin" valueType="num">
                                      <p:cBhvr>
                                        <p:cTn id="56" dur="1000" fill="hold"/>
                                        <p:tgtEl>
                                          <p:spTgt spid="122885">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122885">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12288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9" name="Picture 5" descr="42-16808525"/>
          <p:cNvPicPr>
            <a:picLocks noChangeAspect="1" noChangeArrowheads="1"/>
          </p:cNvPicPr>
          <p:nvPr/>
        </p:nvPicPr>
        <p:blipFill>
          <a:blip r:embed="rId2" cstate="print"/>
          <a:srcRect/>
          <a:stretch>
            <a:fillRect/>
          </a:stretch>
        </p:blipFill>
        <p:spPr bwMode="auto">
          <a:xfrm>
            <a:off x="152400" y="152400"/>
            <a:ext cx="2400300" cy="3200400"/>
          </a:xfrm>
          <a:prstGeom prst="rect">
            <a:avLst/>
          </a:prstGeom>
          <a:noFill/>
          <a:ln w="9525">
            <a:noFill/>
            <a:miter lim="800000"/>
            <a:headEnd/>
            <a:tailEnd/>
          </a:ln>
        </p:spPr>
      </p:pic>
      <p:pic>
        <p:nvPicPr>
          <p:cNvPr id="123911" name="Picture 7" descr="Image:XianCavalryman.JPG"/>
          <p:cNvPicPr>
            <a:picLocks noChangeAspect="1" noChangeArrowheads="1"/>
          </p:cNvPicPr>
          <p:nvPr/>
        </p:nvPicPr>
        <p:blipFill>
          <a:blip r:embed="rId3" cstate="print"/>
          <a:srcRect/>
          <a:stretch>
            <a:fillRect/>
          </a:stretch>
        </p:blipFill>
        <p:spPr bwMode="auto">
          <a:xfrm>
            <a:off x="2743200" y="228600"/>
            <a:ext cx="4191000" cy="3143250"/>
          </a:xfrm>
          <a:prstGeom prst="rect">
            <a:avLst/>
          </a:prstGeom>
          <a:noFill/>
          <a:ln w="9525">
            <a:noFill/>
            <a:miter lim="800000"/>
            <a:headEnd/>
            <a:tailEnd/>
          </a:ln>
        </p:spPr>
      </p:pic>
      <p:pic>
        <p:nvPicPr>
          <p:cNvPr id="123913" name="Picture 9" descr="terra_cotta_army"/>
          <p:cNvPicPr>
            <a:picLocks noChangeAspect="1" noChangeArrowheads="1"/>
          </p:cNvPicPr>
          <p:nvPr/>
        </p:nvPicPr>
        <p:blipFill>
          <a:blip r:embed="rId4" cstate="print"/>
          <a:srcRect/>
          <a:stretch>
            <a:fillRect/>
          </a:stretch>
        </p:blipFill>
        <p:spPr bwMode="auto">
          <a:xfrm>
            <a:off x="7086600" y="419100"/>
            <a:ext cx="1905000" cy="2857500"/>
          </a:xfrm>
          <a:prstGeom prst="rect">
            <a:avLst/>
          </a:prstGeom>
          <a:noFill/>
          <a:ln w="9525">
            <a:noFill/>
            <a:miter lim="800000"/>
            <a:headEnd/>
            <a:tailEnd/>
          </a:ln>
        </p:spPr>
      </p:pic>
      <p:pic>
        <p:nvPicPr>
          <p:cNvPr id="123915" name="Picture 11" descr="A Kneeling warrior in Terra Cotta Warriors Museum"/>
          <p:cNvPicPr>
            <a:picLocks noChangeAspect="1" noChangeArrowheads="1"/>
          </p:cNvPicPr>
          <p:nvPr/>
        </p:nvPicPr>
        <p:blipFill>
          <a:blip r:embed="rId5" cstate="print"/>
          <a:srcRect/>
          <a:stretch>
            <a:fillRect/>
          </a:stretch>
        </p:blipFill>
        <p:spPr bwMode="auto">
          <a:xfrm>
            <a:off x="762000" y="3505200"/>
            <a:ext cx="2371725" cy="3352800"/>
          </a:xfrm>
          <a:prstGeom prst="rect">
            <a:avLst/>
          </a:prstGeom>
          <a:noFill/>
          <a:ln w="9525">
            <a:noFill/>
            <a:miter lim="800000"/>
            <a:headEnd/>
            <a:tailEnd/>
          </a:ln>
        </p:spPr>
      </p:pic>
      <p:pic>
        <p:nvPicPr>
          <p:cNvPr id="123917" name="Picture 13" descr="The Terra Cotta Warriors and Horses are the most significant archeological excavations of the 20th century."/>
          <p:cNvPicPr>
            <a:picLocks noChangeAspect="1" noChangeArrowheads="1"/>
          </p:cNvPicPr>
          <p:nvPr/>
        </p:nvPicPr>
        <p:blipFill>
          <a:blip r:embed="rId6" cstate="print"/>
          <a:srcRect/>
          <a:stretch>
            <a:fillRect/>
          </a:stretch>
        </p:blipFill>
        <p:spPr bwMode="auto">
          <a:xfrm>
            <a:off x="4114800" y="3657600"/>
            <a:ext cx="39624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p:cTn id="7" dur="1000" fill="hold"/>
                                        <p:tgtEl>
                                          <p:spTgt spid="123909"/>
                                        </p:tgtEl>
                                        <p:attrNameLst>
                                          <p:attrName>ppt_w</p:attrName>
                                        </p:attrNameLst>
                                      </p:cBhvr>
                                      <p:tavLst>
                                        <p:tav tm="0">
                                          <p:val>
                                            <p:strVal val="#ppt_w*0.70"/>
                                          </p:val>
                                        </p:tav>
                                        <p:tav tm="100000">
                                          <p:val>
                                            <p:strVal val="#ppt_w"/>
                                          </p:val>
                                        </p:tav>
                                      </p:tavLst>
                                    </p:anim>
                                    <p:anim calcmode="lin" valueType="num">
                                      <p:cBhvr>
                                        <p:cTn id="8" dur="1000" fill="hold"/>
                                        <p:tgtEl>
                                          <p:spTgt spid="123909"/>
                                        </p:tgtEl>
                                        <p:attrNameLst>
                                          <p:attrName>ppt_h</p:attrName>
                                        </p:attrNameLst>
                                      </p:cBhvr>
                                      <p:tavLst>
                                        <p:tav tm="0">
                                          <p:val>
                                            <p:strVal val="#ppt_h"/>
                                          </p:val>
                                        </p:tav>
                                        <p:tav tm="100000">
                                          <p:val>
                                            <p:strVal val="#ppt_h"/>
                                          </p:val>
                                        </p:tav>
                                      </p:tavLst>
                                    </p:anim>
                                    <p:animEffect transition="in" filter="fade">
                                      <p:cBhvr>
                                        <p:cTn id="9" dur="1000"/>
                                        <p:tgtEl>
                                          <p:spTgt spid="12390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23911"/>
                                        </p:tgtEl>
                                        <p:attrNameLst>
                                          <p:attrName>style.visibility</p:attrName>
                                        </p:attrNameLst>
                                      </p:cBhvr>
                                      <p:to>
                                        <p:strVal val="visible"/>
                                      </p:to>
                                    </p:set>
                                    <p:anim calcmode="lin" valueType="num">
                                      <p:cBhvr>
                                        <p:cTn id="13" dur="1000" fill="hold"/>
                                        <p:tgtEl>
                                          <p:spTgt spid="123911"/>
                                        </p:tgtEl>
                                        <p:attrNameLst>
                                          <p:attrName>ppt_w</p:attrName>
                                        </p:attrNameLst>
                                      </p:cBhvr>
                                      <p:tavLst>
                                        <p:tav tm="0">
                                          <p:val>
                                            <p:strVal val="#ppt_w*0.70"/>
                                          </p:val>
                                        </p:tav>
                                        <p:tav tm="100000">
                                          <p:val>
                                            <p:strVal val="#ppt_w"/>
                                          </p:val>
                                        </p:tav>
                                      </p:tavLst>
                                    </p:anim>
                                    <p:anim calcmode="lin" valueType="num">
                                      <p:cBhvr>
                                        <p:cTn id="14" dur="1000" fill="hold"/>
                                        <p:tgtEl>
                                          <p:spTgt spid="123911"/>
                                        </p:tgtEl>
                                        <p:attrNameLst>
                                          <p:attrName>ppt_h</p:attrName>
                                        </p:attrNameLst>
                                      </p:cBhvr>
                                      <p:tavLst>
                                        <p:tav tm="0">
                                          <p:val>
                                            <p:strVal val="#ppt_h"/>
                                          </p:val>
                                        </p:tav>
                                        <p:tav tm="100000">
                                          <p:val>
                                            <p:strVal val="#ppt_h"/>
                                          </p:val>
                                        </p:tav>
                                      </p:tavLst>
                                    </p:anim>
                                    <p:animEffect transition="in" filter="fade">
                                      <p:cBhvr>
                                        <p:cTn id="15" dur="1000"/>
                                        <p:tgtEl>
                                          <p:spTgt spid="123911"/>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23913"/>
                                        </p:tgtEl>
                                        <p:attrNameLst>
                                          <p:attrName>style.visibility</p:attrName>
                                        </p:attrNameLst>
                                      </p:cBhvr>
                                      <p:to>
                                        <p:strVal val="visible"/>
                                      </p:to>
                                    </p:set>
                                    <p:anim calcmode="lin" valueType="num">
                                      <p:cBhvr>
                                        <p:cTn id="19" dur="1000" fill="hold"/>
                                        <p:tgtEl>
                                          <p:spTgt spid="123913"/>
                                        </p:tgtEl>
                                        <p:attrNameLst>
                                          <p:attrName>ppt_w</p:attrName>
                                        </p:attrNameLst>
                                      </p:cBhvr>
                                      <p:tavLst>
                                        <p:tav tm="0">
                                          <p:val>
                                            <p:strVal val="#ppt_w*0.70"/>
                                          </p:val>
                                        </p:tav>
                                        <p:tav tm="100000">
                                          <p:val>
                                            <p:strVal val="#ppt_w"/>
                                          </p:val>
                                        </p:tav>
                                      </p:tavLst>
                                    </p:anim>
                                    <p:anim calcmode="lin" valueType="num">
                                      <p:cBhvr>
                                        <p:cTn id="20" dur="1000" fill="hold"/>
                                        <p:tgtEl>
                                          <p:spTgt spid="123913"/>
                                        </p:tgtEl>
                                        <p:attrNameLst>
                                          <p:attrName>ppt_h</p:attrName>
                                        </p:attrNameLst>
                                      </p:cBhvr>
                                      <p:tavLst>
                                        <p:tav tm="0">
                                          <p:val>
                                            <p:strVal val="#ppt_h"/>
                                          </p:val>
                                        </p:tav>
                                        <p:tav tm="100000">
                                          <p:val>
                                            <p:strVal val="#ppt_h"/>
                                          </p:val>
                                        </p:tav>
                                      </p:tavLst>
                                    </p:anim>
                                    <p:animEffect transition="in" filter="fade">
                                      <p:cBhvr>
                                        <p:cTn id="21" dur="1000"/>
                                        <p:tgtEl>
                                          <p:spTgt spid="123913"/>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23915"/>
                                        </p:tgtEl>
                                        <p:attrNameLst>
                                          <p:attrName>style.visibility</p:attrName>
                                        </p:attrNameLst>
                                      </p:cBhvr>
                                      <p:to>
                                        <p:strVal val="visible"/>
                                      </p:to>
                                    </p:set>
                                    <p:anim calcmode="lin" valueType="num">
                                      <p:cBhvr>
                                        <p:cTn id="25" dur="1000" fill="hold"/>
                                        <p:tgtEl>
                                          <p:spTgt spid="123915"/>
                                        </p:tgtEl>
                                        <p:attrNameLst>
                                          <p:attrName>ppt_w</p:attrName>
                                        </p:attrNameLst>
                                      </p:cBhvr>
                                      <p:tavLst>
                                        <p:tav tm="0">
                                          <p:val>
                                            <p:strVal val="#ppt_w*0.70"/>
                                          </p:val>
                                        </p:tav>
                                        <p:tav tm="100000">
                                          <p:val>
                                            <p:strVal val="#ppt_w"/>
                                          </p:val>
                                        </p:tav>
                                      </p:tavLst>
                                    </p:anim>
                                    <p:anim calcmode="lin" valueType="num">
                                      <p:cBhvr>
                                        <p:cTn id="26" dur="1000" fill="hold"/>
                                        <p:tgtEl>
                                          <p:spTgt spid="123915"/>
                                        </p:tgtEl>
                                        <p:attrNameLst>
                                          <p:attrName>ppt_h</p:attrName>
                                        </p:attrNameLst>
                                      </p:cBhvr>
                                      <p:tavLst>
                                        <p:tav tm="0">
                                          <p:val>
                                            <p:strVal val="#ppt_h"/>
                                          </p:val>
                                        </p:tav>
                                        <p:tav tm="100000">
                                          <p:val>
                                            <p:strVal val="#ppt_h"/>
                                          </p:val>
                                        </p:tav>
                                      </p:tavLst>
                                    </p:anim>
                                    <p:animEffect transition="in" filter="fade">
                                      <p:cBhvr>
                                        <p:cTn id="27" dur="1000"/>
                                        <p:tgtEl>
                                          <p:spTgt spid="123915"/>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23917"/>
                                        </p:tgtEl>
                                        <p:attrNameLst>
                                          <p:attrName>style.visibility</p:attrName>
                                        </p:attrNameLst>
                                      </p:cBhvr>
                                      <p:to>
                                        <p:strVal val="visible"/>
                                      </p:to>
                                    </p:set>
                                    <p:anim calcmode="lin" valueType="num">
                                      <p:cBhvr>
                                        <p:cTn id="31" dur="1000" fill="hold"/>
                                        <p:tgtEl>
                                          <p:spTgt spid="123917"/>
                                        </p:tgtEl>
                                        <p:attrNameLst>
                                          <p:attrName>ppt_w</p:attrName>
                                        </p:attrNameLst>
                                      </p:cBhvr>
                                      <p:tavLst>
                                        <p:tav tm="0">
                                          <p:val>
                                            <p:strVal val="#ppt_w*0.70"/>
                                          </p:val>
                                        </p:tav>
                                        <p:tav tm="100000">
                                          <p:val>
                                            <p:strVal val="#ppt_w"/>
                                          </p:val>
                                        </p:tav>
                                      </p:tavLst>
                                    </p:anim>
                                    <p:anim calcmode="lin" valueType="num">
                                      <p:cBhvr>
                                        <p:cTn id="32" dur="1000" fill="hold"/>
                                        <p:tgtEl>
                                          <p:spTgt spid="123917"/>
                                        </p:tgtEl>
                                        <p:attrNameLst>
                                          <p:attrName>ppt_h</p:attrName>
                                        </p:attrNameLst>
                                      </p:cBhvr>
                                      <p:tavLst>
                                        <p:tav tm="0">
                                          <p:val>
                                            <p:strVal val="#ppt_h"/>
                                          </p:val>
                                        </p:tav>
                                        <p:tav tm="100000">
                                          <p:val>
                                            <p:strVal val="#ppt_h"/>
                                          </p:val>
                                        </p:tav>
                                      </p:tavLst>
                                    </p:anim>
                                    <p:animEffect transition="in" filter="fade">
                                      <p:cBhvr>
                                        <p:cTn id="33" dur="1000"/>
                                        <p:tgtEl>
                                          <p:spTgt spid="123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en-US"/>
          </a:p>
        </p:txBody>
      </p:sp>
      <p:sp>
        <p:nvSpPr>
          <p:cNvPr id="97286" name="Rectangle 6"/>
          <p:cNvSpPr>
            <a:spLocks noChangeArrowheads="1"/>
          </p:cNvSpPr>
          <p:nvPr/>
        </p:nvSpPr>
        <p:spPr bwMode="auto">
          <a:xfrm>
            <a:off x="228600" y="365125"/>
            <a:ext cx="6681788" cy="427038"/>
          </a:xfrm>
          <a:prstGeom prst="rect">
            <a:avLst/>
          </a:prstGeom>
          <a:noFill/>
          <a:ln w="9525">
            <a:noFill/>
            <a:miter lim="800000"/>
            <a:headEnd/>
            <a:tailEnd/>
          </a:ln>
        </p:spPr>
        <p:txBody>
          <a:bodyPr wrap="none" anchor="ctr">
            <a:spAutoFit/>
          </a:bodyPr>
          <a:lstStyle/>
          <a:p>
            <a:r>
              <a:rPr lang="en-US" b="1">
                <a:cs typeface="Times New Roman" pitchFamily="18" charset="0"/>
              </a:rPr>
              <a:t>First Dynasty Xia Dynasty c.</a:t>
            </a:r>
            <a:r>
              <a:rPr lang="en-US" b="1"/>
              <a:t>2070 BC–1600 BC</a:t>
            </a:r>
            <a:r>
              <a:rPr lang="en-US"/>
              <a:t> </a:t>
            </a:r>
          </a:p>
        </p:txBody>
      </p:sp>
      <p:pic>
        <p:nvPicPr>
          <p:cNvPr id="97288" name="Picture 8" descr="Image:Xia-jue2.jpg"/>
          <p:cNvPicPr>
            <a:picLocks noChangeAspect="1" noChangeArrowheads="1"/>
          </p:cNvPicPr>
          <p:nvPr/>
        </p:nvPicPr>
        <p:blipFill>
          <a:blip r:embed="rId2" cstate="print"/>
          <a:srcRect/>
          <a:stretch>
            <a:fillRect/>
          </a:stretch>
        </p:blipFill>
        <p:spPr bwMode="auto">
          <a:xfrm>
            <a:off x="7467600" y="228600"/>
            <a:ext cx="1366838" cy="1719263"/>
          </a:xfrm>
          <a:prstGeom prst="rect">
            <a:avLst/>
          </a:prstGeom>
          <a:noFill/>
          <a:ln w="9525">
            <a:noFill/>
            <a:miter lim="800000"/>
            <a:headEnd/>
            <a:tailEnd/>
          </a:ln>
        </p:spPr>
      </p:pic>
      <p:sp>
        <p:nvSpPr>
          <p:cNvPr id="97289" name="Rectangle 9"/>
          <p:cNvSpPr>
            <a:spLocks noChangeArrowheads="1"/>
          </p:cNvSpPr>
          <p:nvPr/>
        </p:nvSpPr>
        <p:spPr bwMode="auto">
          <a:xfrm>
            <a:off x="228600" y="762000"/>
            <a:ext cx="7108825" cy="1766888"/>
          </a:xfrm>
          <a:prstGeom prst="rect">
            <a:avLst/>
          </a:prstGeom>
          <a:noFill/>
          <a:ln w="9525">
            <a:noFill/>
            <a:miter lim="800000"/>
            <a:headEnd/>
            <a:tailEnd/>
          </a:ln>
        </p:spPr>
        <p:txBody>
          <a:bodyPr anchor="ctr">
            <a:spAutoFit/>
          </a:bodyPr>
          <a:lstStyle/>
          <a:p>
            <a:r>
              <a:rPr lang="en-US"/>
              <a:t>It was during this period that Chinese civilization </a:t>
            </a:r>
            <a:r>
              <a:rPr lang="en-US" u="sng"/>
              <a:t>developed a ruling structure</a:t>
            </a:r>
            <a:r>
              <a:rPr lang="en-US"/>
              <a:t> that had civilian government and harsh punishment for breaking the law. From this the </a:t>
            </a:r>
            <a:r>
              <a:rPr lang="en-US" u="sng"/>
              <a:t>earliest forms of Chinese legal codes</a:t>
            </a:r>
            <a:r>
              <a:rPr lang="en-US"/>
              <a:t> came into being.</a:t>
            </a:r>
          </a:p>
        </p:txBody>
      </p:sp>
      <p:pic>
        <p:nvPicPr>
          <p:cNvPr id="97291" name="Picture 11" descr="Image:Shang-ding1.jpg"/>
          <p:cNvPicPr>
            <a:picLocks noChangeAspect="1" noChangeArrowheads="1"/>
          </p:cNvPicPr>
          <p:nvPr/>
        </p:nvPicPr>
        <p:blipFill>
          <a:blip r:embed="rId3" cstate="print"/>
          <a:srcRect/>
          <a:stretch>
            <a:fillRect/>
          </a:stretch>
        </p:blipFill>
        <p:spPr bwMode="auto">
          <a:xfrm>
            <a:off x="6964363" y="4114800"/>
            <a:ext cx="1912937" cy="2447925"/>
          </a:xfrm>
          <a:prstGeom prst="rect">
            <a:avLst/>
          </a:prstGeom>
          <a:noFill/>
          <a:ln w="9525">
            <a:noFill/>
            <a:miter lim="800000"/>
            <a:headEnd/>
            <a:tailEnd/>
          </a:ln>
        </p:spPr>
      </p:pic>
      <p:sp>
        <p:nvSpPr>
          <p:cNvPr id="97293" name="Rectangle 13"/>
          <p:cNvSpPr>
            <a:spLocks noChangeArrowheads="1"/>
          </p:cNvSpPr>
          <p:nvPr/>
        </p:nvSpPr>
        <p:spPr bwMode="auto">
          <a:xfrm>
            <a:off x="304800" y="2652713"/>
            <a:ext cx="6551613" cy="1766887"/>
          </a:xfrm>
          <a:prstGeom prst="rect">
            <a:avLst/>
          </a:prstGeom>
          <a:noFill/>
          <a:ln w="9525">
            <a:noFill/>
            <a:miter lim="800000"/>
            <a:headEnd/>
            <a:tailEnd/>
          </a:ln>
        </p:spPr>
        <p:txBody>
          <a:bodyPr wrap="none" anchor="ctr">
            <a:spAutoFit/>
          </a:bodyPr>
          <a:lstStyle/>
          <a:p>
            <a:r>
              <a:rPr lang="en-US" b="1">
                <a:cs typeface="Times New Roman" pitchFamily="18" charset="0"/>
              </a:rPr>
              <a:t>Second: Shang 1750-1122 B.C.</a:t>
            </a:r>
            <a:endParaRPr lang="en-US"/>
          </a:p>
          <a:p>
            <a:pPr eaLnBrk="0" hangingPunct="0"/>
            <a:r>
              <a:rPr lang="en-US" b="1">
                <a:cs typeface="Times New Roman" pitchFamily="18" charset="0"/>
              </a:rPr>
              <a:t>Aristocracy</a:t>
            </a:r>
            <a:r>
              <a:rPr lang="en-US">
                <a:cs typeface="Times New Roman" pitchFamily="18" charset="0"/>
              </a:rPr>
              <a:t>: </a:t>
            </a:r>
            <a:r>
              <a:rPr lang="en-US" u="sng">
                <a:cs typeface="Times New Roman" pitchFamily="18" charset="0"/>
              </a:rPr>
              <a:t>Rich upper-class land owners, ruled</a:t>
            </a:r>
            <a:r>
              <a:rPr lang="en-US">
                <a:cs typeface="Times New Roman" pitchFamily="18" charset="0"/>
              </a:rPr>
              <a:t>.</a:t>
            </a:r>
          </a:p>
          <a:p>
            <a:pPr eaLnBrk="0" hangingPunct="0"/>
            <a:r>
              <a:rPr lang="en-US"/>
              <a:t>Economy was based on agriculture.</a:t>
            </a:r>
          </a:p>
          <a:p>
            <a:pPr eaLnBrk="0" hangingPunct="0"/>
            <a:r>
              <a:rPr lang="en-US"/>
              <a:t>The Aristocracy was </a:t>
            </a:r>
            <a:r>
              <a:rPr lang="en-US" u="sng"/>
              <a:t>constantly at war.</a:t>
            </a:r>
          </a:p>
          <a:p>
            <a:pPr eaLnBrk="0" hangingPunct="0"/>
            <a:endParaRPr lang="en-US" u="sng">
              <a:latin typeface="Arial" charset="0"/>
            </a:endParaRPr>
          </a:p>
        </p:txBody>
      </p:sp>
      <p:pic>
        <p:nvPicPr>
          <p:cNvPr id="97292" name="Picture 12"/>
          <p:cNvPicPr>
            <a:picLocks noChangeAspect="1" noChangeArrowheads="1"/>
          </p:cNvPicPr>
          <p:nvPr/>
        </p:nvPicPr>
        <p:blipFill>
          <a:blip r:embed="rId4" cstate="print"/>
          <a:srcRect b="14093"/>
          <a:stretch>
            <a:fillRect/>
          </a:stretch>
        </p:blipFill>
        <p:spPr bwMode="auto">
          <a:xfrm>
            <a:off x="7162800" y="2438400"/>
            <a:ext cx="1730375" cy="1392238"/>
          </a:xfrm>
          <a:prstGeom prst="rect">
            <a:avLst/>
          </a:prstGeom>
          <a:noFill/>
          <a:ln w="9525">
            <a:noFill/>
            <a:miter lim="800000"/>
            <a:headEnd/>
            <a:tailEnd/>
          </a:ln>
        </p:spPr>
      </p:pic>
      <p:sp>
        <p:nvSpPr>
          <p:cNvPr id="97294" name="Rectangle 14"/>
          <p:cNvSpPr>
            <a:spLocks noChangeArrowheads="1"/>
          </p:cNvSpPr>
          <p:nvPr/>
        </p:nvSpPr>
        <p:spPr bwMode="auto">
          <a:xfrm>
            <a:off x="381000" y="4283075"/>
            <a:ext cx="6324600" cy="1431925"/>
          </a:xfrm>
          <a:prstGeom prst="rect">
            <a:avLst/>
          </a:prstGeom>
          <a:noFill/>
          <a:ln w="9525">
            <a:noFill/>
            <a:miter lim="800000"/>
            <a:headEnd/>
            <a:tailEnd/>
          </a:ln>
        </p:spPr>
        <p:txBody>
          <a:bodyPr anchor="ctr">
            <a:spAutoFit/>
          </a:bodyPr>
          <a:lstStyle/>
          <a:p>
            <a:r>
              <a:rPr lang="en-US" b="1">
                <a:cs typeface="Times New Roman" pitchFamily="18" charset="0"/>
              </a:rPr>
              <a:t>Capital Cities</a:t>
            </a:r>
            <a:endParaRPr lang="en-US" b="1"/>
          </a:p>
          <a:p>
            <a:r>
              <a:rPr lang="en-US"/>
              <a:t>It is thought that they </a:t>
            </a:r>
            <a:r>
              <a:rPr lang="en-US" u="sng"/>
              <a:t>moved</a:t>
            </a:r>
            <a:r>
              <a:rPr lang="en-US"/>
              <a:t> their capital </a:t>
            </a:r>
            <a:r>
              <a:rPr lang="en-US" u="sng"/>
              <a:t>several times</a:t>
            </a:r>
            <a:r>
              <a:rPr lang="en-US"/>
              <a:t>, finally establishing their capital at </a:t>
            </a:r>
            <a:r>
              <a:rPr lang="en-US" u="sng"/>
              <a:t>Anyang</a:t>
            </a:r>
            <a:r>
              <a:rPr lang="en-US"/>
              <a:t>, north of the Huang He.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 calcmode="lin" valueType="num">
                                      <p:cBhvr>
                                        <p:cTn id="7" dur="1000" fill="hold"/>
                                        <p:tgtEl>
                                          <p:spTgt spid="97286"/>
                                        </p:tgtEl>
                                        <p:attrNameLst>
                                          <p:attrName>ppt_w</p:attrName>
                                        </p:attrNameLst>
                                      </p:cBhvr>
                                      <p:tavLst>
                                        <p:tav tm="0">
                                          <p:val>
                                            <p:strVal val="#ppt_w*0.70"/>
                                          </p:val>
                                        </p:tav>
                                        <p:tav tm="100000">
                                          <p:val>
                                            <p:strVal val="#ppt_w"/>
                                          </p:val>
                                        </p:tav>
                                      </p:tavLst>
                                    </p:anim>
                                    <p:anim calcmode="lin" valueType="num">
                                      <p:cBhvr>
                                        <p:cTn id="8" dur="1000" fill="hold"/>
                                        <p:tgtEl>
                                          <p:spTgt spid="97286"/>
                                        </p:tgtEl>
                                        <p:attrNameLst>
                                          <p:attrName>ppt_h</p:attrName>
                                        </p:attrNameLst>
                                      </p:cBhvr>
                                      <p:tavLst>
                                        <p:tav tm="0">
                                          <p:val>
                                            <p:strVal val="#ppt_h"/>
                                          </p:val>
                                        </p:tav>
                                        <p:tav tm="100000">
                                          <p:val>
                                            <p:strVal val="#ppt_h"/>
                                          </p:val>
                                        </p:tav>
                                      </p:tavLst>
                                    </p:anim>
                                    <p:animEffect transition="in" filter="fade">
                                      <p:cBhvr>
                                        <p:cTn id="9" dur="1000"/>
                                        <p:tgtEl>
                                          <p:spTgt spid="9728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7289"/>
                                        </p:tgtEl>
                                        <p:attrNameLst>
                                          <p:attrName>style.visibility</p:attrName>
                                        </p:attrNameLst>
                                      </p:cBhvr>
                                      <p:to>
                                        <p:strVal val="visible"/>
                                      </p:to>
                                    </p:set>
                                    <p:anim calcmode="lin" valueType="num">
                                      <p:cBhvr>
                                        <p:cTn id="13" dur="1000" fill="hold"/>
                                        <p:tgtEl>
                                          <p:spTgt spid="97289"/>
                                        </p:tgtEl>
                                        <p:attrNameLst>
                                          <p:attrName>ppt_w</p:attrName>
                                        </p:attrNameLst>
                                      </p:cBhvr>
                                      <p:tavLst>
                                        <p:tav tm="0">
                                          <p:val>
                                            <p:strVal val="#ppt_w*0.70"/>
                                          </p:val>
                                        </p:tav>
                                        <p:tav tm="100000">
                                          <p:val>
                                            <p:strVal val="#ppt_w"/>
                                          </p:val>
                                        </p:tav>
                                      </p:tavLst>
                                    </p:anim>
                                    <p:anim calcmode="lin" valueType="num">
                                      <p:cBhvr>
                                        <p:cTn id="14" dur="1000" fill="hold"/>
                                        <p:tgtEl>
                                          <p:spTgt spid="97289"/>
                                        </p:tgtEl>
                                        <p:attrNameLst>
                                          <p:attrName>ppt_h</p:attrName>
                                        </p:attrNameLst>
                                      </p:cBhvr>
                                      <p:tavLst>
                                        <p:tav tm="0">
                                          <p:val>
                                            <p:strVal val="#ppt_h"/>
                                          </p:val>
                                        </p:tav>
                                        <p:tav tm="100000">
                                          <p:val>
                                            <p:strVal val="#ppt_h"/>
                                          </p:val>
                                        </p:tav>
                                      </p:tavLst>
                                    </p:anim>
                                    <p:animEffect transition="in" filter="fade">
                                      <p:cBhvr>
                                        <p:cTn id="15" dur="1000"/>
                                        <p:tgtEl>
                                          <p:spTgt spid="9728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97288"/>
                                        </p:tgtEl>
                                        <p:attrNameLst>
                                          <p:attrName>style.visibility</p:attrName>
                                        </p:attrNameLst>
                                      </p:cBhvr>
                                      <p:to>
                                        <p:strVal val="visible"/>
                                      </p:to>
                                    </p:set>
                                    <p:anim calcmode="lin" valueType="num">
                                      <p:cBhvr>
                                        <p:cTn id="19" dur="1000" fill="hold"/>
                                        <p:tgtEl>
                                          <p:spTgt spid="97288"/>
                                        </p:tgtEl>
                                        <p:attrNameLst>
                                          <p:attrName>ppt_w</p:attrName>
                                        </p:attrNameLst>
                                      </p:cBhvr>
                                      <p:tavLst>
                                        <p:tav tm="0">
                                          <p:val>
                                            <p:strVal val="#ppt_w*0.70"/>
                                          </p:val>
                                        </p:tav>
                                        <p:tav tm="100000">
                                          <p:val>
                                            <p:strVal val="#ppt_w"/>
                                          </p:val>
                                        </p:tav>
                                      </p:tavLst>
                                    </p:anim>
                                    <p:anim calcmode="lin" valueType="num">
                                      <p:cBhvr>
                                        <p:cTn id="20" dur="1000" fill="hold"/>
                                        <p:tgtEl>
                                          <p:spTgt spid="97288"/>
                                        </p:tgtEl>
                                        <p:attrNameLst>
                                          <p:attrName>ppt_h</p:attrName>
                                        </p:attrNameLst>
                                      </p:cBhvr>
                                      <p:tavLst>
                                        <p:tav tm="0">
                                          <p:val>
                                            <p:strVal val="#ppt_h"/>
                                          </p:val>
                                        </p:tav>
                                        <p:tav tm="100000">
                                          <p:val>
                                            <p:strVal val="#ppt_h"/>
                                          </p:val>
                                        </p:tav>
                                      </p:tavLst>
                                    </p:anim>
                                    <p:animEffect transition="in" filter="fade">
                                      <p:cBhvr>
                                        <p:cTn id="21" dur="1000"/>
                                        <p:tgtEl>
                                          <p:spTgt spid="9728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7293">
                                            <p:txEl>
                                              <p:pRg st="0" end="0"/>
                                            </p:txEl>
                                          </p:spTgt>
                                        </p:tgtEl>
                                        <p:attrNameLst>
                                          <p:attrName>style.visibility</p:attrName>
                                        </p:attrNameLst>
                                      </p:cBhvr>
                                      <p:to>
                                        <p:strVal val="visible"/>
                                      </p:to>
                                    </p:set>
                                    <p:anim calcmode="lin" valueType="num">
                                      <p:cBhvr>
                                        <p:cTn id="26" dur="1000" fill="hold"/>
                                        <p:tgtEl>
                                          <p:spTgt spid="97293">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97293">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9729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97293">
                                            <p:txEl>
                                              <p:pRg st="1" end="1"/>
                                            </p:txEl>
                                          </p:spTgt>
                                        </p:tgtEl>
                                        <p:attrNameLst>
                                          <p:attrName>style.visibility</p:attrName>
                                        </p:attrNameLst>
                                      </p:cBhvr>
                                      <p:to>
                                        <p:strVal val="visible"/>
                                      </p:to>
                                    </p:set>
                                    <p:anim calcmode="lin" valueType="num">
                                      <p:cBhvr>
                                        <p:cTn id="33" dur="1000" fill="hold"/>
                                        <p:tgtEl>
                                          <p:spTgt spid="97293">
                                            <p:txEl>
                                              <p:pRg st="1" end="1"/>
                                            </p:txEl>
                                          </p:spTgt>
                                        </p:tgtEl>
                                        <p:attrNameLst>
                                          <p:attrName>ppt_w</p:attrName>
                                        </p:attrNameLst>
                                      </p:cBhvr>
                                      <p:tavLst>
                                        <p:tav tm="0">
                                          <p:val>
                                            <p:strVal val="#ppt_w*0.70"/>
                                          </p:val>
                                        </p:tav>
                                        <p:tav tm="100000">
                                          <p:val>
                                            <p:strVal val="#ppt_w"/>
                                          </p:val>
                                        </p:tav>
                                      </p:tavLst>
                                    </p:anim>
                                    <p:anim calcmode="lin" valueType="num">
                                      <p:cBhvr>
                                        <p:cTn id="34" dur="1000" fill="hold"/>
                                        <p:tgtEl>
                                          <p:spTgt spid="97293">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9729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97293">
                                            <p:txEl>
                                              <p:pRg st="2" end="2"/>
                                            </p:txEl>
                                          </p:spTgt>
                                        </p:tgtEl>
                                        <p:attrNameLst>
                                          <p:attrName>style.visibility</p:attrName>
                                        </p:attrNameLst>
                                      </p:cBhvr>
                                      <p:to>
                                        <p:strVal val="visible"/>
                                      </p:to>
                                    </p:set>
                                    <p:anim calcmode="lin" valueType="num">
                                      <p:cBhvr>
                                        <p:cTn id="40" dur="1000" fill="hold"/>
                                        <p:tgtEl>
                                          <p:spTgt spid="97293">
                                            <p:txEl>
                                              <p:pRg st="2" end="2"/>
                                            </p:txEl>
                                          </p:spTgt>
                                        </p:tgtEl>
                                        <p:attrNameLst>
                                          <p:attrName>ppt_w</p:attrName>
                                        </p:attrNameLst>
                                      </p:cBhvr>
                                      <p:tavLst>
                                        <p:tav tm="0">
                                          <p:val>
                                            <p:strVal val="#ppt_w*0.70"/>
                                          </p:val>
                                        </p:tav>
                                        <p:tav tm="100000">
                                          <p:val>
                                            <p:strVal val="#ppt_w"/>
                                          </p:val>
                                        </p:tav>
                                      </p:tavLst>
                                    </p:anim>
                                    <p:anim calcmode="lin" valueType="num">
                                      <p:cBhvr>
                                        <p:cTn id="41" dur="1000" fill="hold"/>
                                        <p:tgtEl>
                                          <p:spTgt spid="97293">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9729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97293">
                                            <p:txEl>
                                              <p:pRg st="3" end="3"/>
                                            </p:txEl>
                                          </p:spTgt>
                                        </p:tgtEl>
                                        <p:attrNameLst>
                                          <p:attrName>style.visibility</p:attrName>
                                        </p:attrNameLst>
                                      </p:cBhvr>
                                      <p:to>
                                        <p:strVal val="visible"/>
                                      </p:to>
                                    </p:set>
                                    <p:anim calcmode="lin" valueType="num">
                                      <p:cBhvr>
                                        <p:cTn id="47" dur="1000" fill="hold"/>
                                        <p:tgtEl>
                                          <p:spTgt spid="97293">
                                            <p:txEl>
                                              <p:pRg st="3" end="3"/>
                                            </p:txEl>
                                          </p:spTgt>
                                        </p:tgtEl>
                                        <p:attrNameLst>
                                          <p:attrName>ppt_w</p:attrName>
                                        </p:attrNameLst>
                                      </p:cBhvr>
                                      <p:tavLst>
                                        <p:tav tm="0">
                                          <p:val>
                                            <p:strVal val="#ppt_w*0.70"/>
                                          </p:val>
                                        </p:tav>
                                        <p:tav tm="100000">
                                          <p:val>
                                            <p:strVal val="#ppt_w"/>
                                          </p:val>
                                        </p:tav>
                                      </p:tavLst>
                                    </p:anim>
                                    <p:anim calcmode="lin" valueType="num">
                                      <p:cBhvr>
                                        <p:cTn id="48" dur="1000" fill="hold"/>
                                        <p:tgtEl>
                                          <p:spTgt spid="97293">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9729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97292"/>
                                        </p:tgtEl>
                                        <p:attrNameLst>
                                          <p:attrName>style.visibility</p:attrName>
                                        </p:attrNameLst>
                                      </p:cBhvr>
                                      <p:to>
                                        <p:strVal val="visible"/>
                                      </p:to>
                                    </p:set>
                                    <p:anim calcmode="lin" valueType="num">
                                      <p:cBhvr>
                                        <p:cTn id="54" dur="1000" fill="hold"/>
                                        <p:tgtEl>
                                          <p:spTgt spid="97292"/>
                                        </p:tgtEl>
                                        <p:attrNameLst>
                                          <p:attrName>ppt_w</p:attrName>
                                        </p:attrNameLst>
                                      </p:cBhvr>
                                      <p:tavLst>
                                        <p:tav tm="0">
                                          <p:val>
                                            <p:strVal val="#ppt_w*0.70"/>
                                          </p:val>
                                        </p:tav>
                                        <p:tav tm="100000">
                                          <p:val>
                                            <p:strVal val="#ppt_w"/>
                                          </p:val>
                                        </p:tav>
                                      </p:tavLst>
                                    </p:anim>
                                    <p:anim calcmode="lin" valueType="num">
                                      <p:cBhvr>
                                        <p:cTn id="55" dur="1000" fill="hold"/>
                                        <p:tgtEl>
                                          <p:spTgt spid="97292"/>
                                        </p:tgtEl>
                                        <p:attrNameLst>
                                          <p:attrName>ppt_h</p:attrName>
                                        </p:attrNameLst>
                                      </p:cBhvr>
                                      <p:tavLst>
                                        <p:tav tm="0">
                                          <p:val>
                                            <p:strVal val="#ppt_h"/>
                                          </p:val>
                                        </p:tav>
                                        <p:tav tm="100000">
                                          <p:val>
                                            <p:strVal val="#ppt_h"/>
                                          </p:val>
                                        </p:tav>
                                      </p:tavLst>
                                    </p:anim>
                                    <p:animEffect transition="in" filter="fade">
                                      <p:cBhvr>
                                        <p:cTn id="56" dur="1000"/>
                                        <p:tgtEl>
                                          <p:spTgt spid="97292"/>
                                        </p:tgtEl>
                                      </p:cBhvr>
                                    </p:animEffect>
                                  </p:childTnLst>
                                </p:cTn>
                              </p:par>
                              <p:par>
                                <p:cTn id="57" presetID="55" presetClass="entr" presetSubtype="0" fill="hold" nodeType="withEffect">
                                  <p:stCondLst>
                                    <p:cond delay="0"/>
                                  </p:stCondLst>
                                  <p:childTnLst>
                                    <p:set>
                                      <p:cBhvr>
                                        <p:cTn id="58" dur="1" fill="hold">
                                          <p:stCondLst>
                                            <p:cond delay="0"/>
                                          </p:stCondLst>
                                        </p:cTn>
                                        <p:tgtEl>
                                          <p:spTgt spid="97291"/>
                                        </p:tgtEl>
                                        <p:attrNameLst>
                                          <p:attrName>style.visibility</p:attrName>
                                        </p:attrNameLst>
                                      </p:cBhvr>
                                      <p:to>
                                        <p:strVal val="visible"/>
                                      </p:to>
                                    </p:set>
                                    <p:anim calcmode="lin" valueType="num">
                                      <p:cBhvr>
                                        <p:cTn id="59" dur="1000" fill="hold"/>
                                        <p:tgtEl>
                                          <p:spTgt spid="97291"/>
                                        </p:tgtEl>
                                        <p:attrNameLst>
                                          <p:attrName>ppt_w</p:attrName>
                                        </p:attrNameLst>
                                      </p:cBhvr>
                                      <p:tavLst>
                                        <p:tav tm="0">
                                          <p:val>
                                            <p:strVal val="#ppt_w*0.70"/>
                                          </p:val>
                                        </p:tav>
                                        <p:tav tm="100000">
                                          <p:val>
                                            <p:strVal val="#ppt_w"/>
                                          </p:val>
                                        </p:tav>
                                      </p:tavLst>
                                    </p:anim>
                                    <p:anim calcmode="lin" valueType="num">
                                      <p:cBhvr>
                                        <p:cTn id="60" dur="1000" fill="hold"/>
                                        <p:tgtEl>
                                          <p:spTgt spid="97291"/>
                                        </p:tgtEl>
                                        <p:attrNameLst>
                                          <p:attrName>ppt_h</p:attrName>
                                        </p:attrNameLst>
                                      </p:cBhvr>
                                      <p:tavLst>
                                        <p:tav tm="0">
                                          <p:val>
                                            <p:strVal val="#ppt_h"/>
                                          </p:val>
                                        </p:tav>
                                        <p:tav tm="100000">
                                          <p:val>
                                            <p:strVal val="#ppt_h"/>
                                          </p:val>
                                        </p:tav>
                                      </p:tavLst>
                                    </p:anim>
                                    <p:animEffect transition="in" filter="fade">
                                      <p:cBhvr>
                                        <p:cTn id="61" dur="1000"/>
                                        <p:tgtEl>
                                          <p:spTgt spid="97291"/>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97294"/>
                                        </p:tgtEl>
                                        <p:attrNameLst>
                                          <p:attrName>style.visibility</p:attrName>
                                        </p:attrNameLst>
                                      </p:cBhvr>
                                      <p:to>
                                        <p:strVal val="visible"/>
                                      </p:to>
                                    </p:set>
                                    <p:anim calcmode="lin" valueType="num">
                                      <p:cBhvr>
                                        <p:cTn id="66" dur="1000" fill="hold"/>
                                        <p:tgtEl>
                                          <p:spTgt spid="97294"/>
                                        </p:tgtEl>
                                        <p:attrNameLst>
                                          <p:attrName>ppt_w</p:attrName>
                                        </p:attrNameLst>
                                      </p:cBhvr>
                                      <p:tavLst>
                                        <p:tav tm="0">
                                          <p:val>
                                            <p:strVal val="#ppt_w*0.70"/>
                                          </p:val>
                                        </p:tav>
                                        <p:tav tm="100000">
                                          <p:val>
                                            <p:strVal val="#ppt_w"/>
                                          </p:val>
                                        </p:tav>
                                      </p:tavLst>
                                    </p:anim>
                                    <p:anim calcmode="lin" valueType="num">
                                      <p:cBhvr>
                                        <p:cTn id="67" dur="1000" fill="hold"/>
                                        <p:tgtEl>
                                          <p:spTgt spid="97294"/>
                                        </p:tgtEl>
                                        <p:attrNameLst>
                                          <p:attrName>ppt_h</p:attrName>
                                        </p:attrNameLst>
                                      </p:cBhvr>
                                      <p:tavLst>
                                        <p:tav tm="0">
                                          <p:val>
                                            <p:strVal val="#ppt_h"/>
                                          </p:val>
                                        </p:tav>
                                        <p:tav tm="100000">
                                          <p:val>
                                            <p:strVal val="#ppt_h"/>
                                          </p:val>
                                        </p:tav>
                                      </p:tavLst>
                                    </p:anim>
                                    <p:animEffect transition="in" filter="fade">
                                      <p:cBhvr>
                                        <p:cTn id="68" dur="1000"/>
                                        <p:tgtEl>
                                          <p:spTgt spid="97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P spid="97289" grpId="0"/>
      <p:bldP spid="97293" grpId="0" build="p"/>
      <p:bldP spid="972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5" name="Picture 7" descr="warriors">
            <a:hlinkClick r:id="rId2"/>
          </p:cNvPr>
          <p:cNvPicPr>
            <a:picLocks noChangeAspect="1" noChangeArrowheads="1"/>
          </p:cNvPicPr>
          <p:nvPr/>
        </p:nvPicPr>
        <p:blipFill>
          <a:blip r:embed="rId3" cstate="print"/>
          <a:srcRect/>
          <a:stretch>
            <a:fillRect/>
          </a:stretch>
        </p:blipFill>
        <p:spPr bwMode="auto">
          <a:xfrm>
            <a:off x="152400" y="381000"/>
            <a:ext cx="4067175" cy="6096000"/>
          </a:xfrm>
          <a:prstGeom prst="rect">
            <a:avLst/>
          </a:prstGeom>
          <a:noFill/>
          <a:ln w="9525">
            <a:noFill/>
            <a:miter lim="800000"/>
            <a:headEnd/>
            <a:tailEnd/>
          </a:ln>
        </p:spPr>
      </p:pic>
      <p:pic>
        <p:nvPicPr>
          <p:cNvPr id="124937" name="Picture 9" descr="Xian_TerraCotta_army2_gdj"/>
          <p:cNvPicPr>
            <a:picLocks noChangeAspect="1" noChangeArrowheads="1"/>
          </p:cNvPicPr>
          <p:nvPr/>
        </p:nvPicPr>
        <p:blipFill>
          <a:blip r:embed="rId4" cstate="print"/>
          <a:srcRect/>
          <a:stretch>
            <a:fillRect/>
          </a:stretch>
        </p:blipFill>
        <p:spPr bwMode="auto">
          <a:xfrm>
            <a:off x="4495800" y="188913"/>
            <a:ext cx="4419600" cy="3316287"/>
          </a:xfrm>
          <a:prstGeom prst="rect">
            <a:avLst/>
          </a:prstGeom>
          <a:noFill/>
          <a:ln w="9525">
            <a:noFill/>
            <a:miter lim="800000"/>
            <a:headEnd/>
            <a:tailEnd/>
          </a:ln>
        </p:spPr>
      </p:pic>
      <p:pic>
        <p:nvPicPr>
          <p:cNvPr id="124939" name="Picture 11" descr="terra_cotta_army"/>
          <p:cNvPicPr>
            <a:picLocks noChangeAspect="1" noChangeArrowheads="1"/>
          </p:cNvPicPr>
          <p:nvPr/>
        </p:nvPicPr>
        <p:blipFill>
          <a:blip r:embed="rId5" cstate="print"/>
          <a:srcRect/>
          <a:stretch>
            <a:fillRect/>
          </a:stretch>
        </p:blipFill>
        <p:spPr bwMode="auto">
          <a:xfrm>
            <a:off x="4724400" y="3562350"/>
            <a:ext cx="4038600" cy="302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4935"/>
                                        </p:tgtEl>
                                        <p:attrNameLst>
                                          <p:attrName>style.visibility</p:attrName>
                                        </p:attrNameLst>
                                      </p:cBhvr>
                                      <p:to>
                                        <p:strVal val="visible"/>
                                      </p:to>
                                    </p:set>
                                    <p:anim calcmode="lin" valueType="num">
                                      <p:cBhvr>
                                        <p:cTn id="7" dur="1000" fill="hold"/>
                                        <p:tgtEl>
                                          <p:spTgt spid="124935"/>
                                        </p:tgtEl>
                                        <p:attrNameLst>
                                          <p:attrName>ppt_w</p:attrName>
                                        </p:attrNameLst>
                                      </p:cBhvr>
                                      <p:tavLst>
                                        <p:tav tm="0">
                                          <p:val>
                                            <p:strVal val="#ppt_w*0.70"/>
                                          </p:val>
                                        </p:tav>
                                        <p:tav tm="100000">
                                          <p:val>
                                            <p:strVal val="#ppt_w"/>
                                          </p:val>
                                        </p:tav>
                                      </p:tavLst>
                                    </p:anim>
                                    <p:anim calcmode="lin" valueType="num">
                                      <p:cBhvr>
                                        <p:cTn id="8" dur="1000" fill="hold"/>
                                        <p:tgtEl>
                                          <p:spTgt spid="124935"/>
                                        </p:tgtEl>
                                        <p:attrNameLst>
                                          <p:attrName>ppt_h</p:attrName>
                                        </p:attrNameLst>
                                      </p:cBhvr>
                                      <p:tavLst>
                                        <p:tav tm="0">
                                          <p:val>
                                            <p:strVal val="#ppt_h"/>
                                          </p:val>
                                        </p:tav>
                                        <p:tav tm="100000">
                                          <p:val>
                                            <p:strVal val="#ppt_h"/>
                                          </p:val>
                                        </p:tav>
                                      </p:tavLst>
                                    </p:anim>
                                    <p:animEffect transition="in" filter="fade">
                                      <p:cBhvr>
                                        <p:cTn id="9" dur="1000"/>
                                        <p:tgtEl>
                                          <p:spTgt spid="12493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24937"/>
                                        </p:tgtEl>
                                        <p:attrNameLst>
                                          <p:attrName>style.visibility</p:attrName>
                                        </p:attrNameLst>
                                      </p:cBhvr>
                                      <p:to>
                                        <p:strVal val="visible"/>
                                      </p:to>
                                    </p:set>
                                    <p:anim calcmode="lin" valueType="num">
                                      <p:cBhvr>
                                        <p:cTn id="13" dur="1000" fill="hold"/>
                                        <p:tgtEl>
                                          <p:spTgt spid="124937"/>
                                        </p:tgtEl>
                                        <p:attrNameLst>
                                          <p:attrName>ppt_w</p:attrName>
                                        </p:attrNameLst>
                                      </p:cBhvr>
                                      <p:tavLst>
                                        <p:tav tm="0">
                                          <p:val>
                                            <p:strVal val="#ppt_w*0.70"/>
                                          </p:val>
                                        </p:tav>
                                        <p:tav tm="100000">
                                          <p:val>
                                            <p:strVal val="#ppt_w"/>
                                          </p:val>
                                        </p:tav>
                                      </p:tavLst>
                                    </p:anim>
                                    <p:anim calcmode="lin" valueType="num">
                                      <p:cBhvr>
                                        <p:cTn id="14" dur="1000" fill="hold"/>
                                        <p:tgtEl>
                                          <p:spTgt spid="124937"/>
                                        </p:tgtEl>
                                        <p:attrNameLst>
                                          <p:attrName>ppt_h</p:attrName>
                                        </p:attrNameLst>
                                      </p:cBhvr>
                                      <p:tavLst>
                                        <p:tav tm="0">
                                          <p:val>
                                            <p:strVal val="#ppt_h"/>
                                          </p:val>
                                        </p:tav>
                                        <p:tav tm="100000">
                                          <p:val>
                                            <p:strVal val="#ppt_h"/>
                                          </p:val>
                                        </p:tav>
                                      </p:tavLst>
                                    </p:anim>
                                    <p:animEffect transition="in" filter="fade">
                                      <p:cBhvr>
                                        <p:cTn id="15" dur="1000"/>
                                        <p:tgtEl>
                                          <p:spTgt spid="124937"/>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24939"/>
                                        </p:tgtEl>
                                        <p:attrNameLst>
                                          <p:attrName>style.visibility</p:attrName>
                                        </p:attrNameLst>
                                      </p:cBhvr>
                                      <p:to>
                                        <p:strVal val="visible"/>
                                      </p:to>
                                    </p:set>
                                    <p:anim calcmode="lin" valueType="num">
                                      <p:cBhvr>
                                        <p:cTn id="19" dur="1000" fill="hold"/>
                                        <p:tgtEl>
                                          <p:spTgt spid="124939"/>
                                        </p:tgtEl>
                                        <p:attrNameLst>
                                          <p:attrName>ppt_w</p:attrName>
                                        </p:attrNameLst>
                                      </p:cBhvr>
                                      <p:tavLst>
                                        <p:tav tm="0">
                                          <p:val>
                                            <p:strVal val="#ppt_w*0.70"/>
                                          </p:val>
                                        </p:tav>
                                        <p:tav tm="100000">
                                          <p:val>
                                            <p:strVal val="#ppt_w"/>
                                          </p:val>
                                        </p:tav>
                                      </p:tavLst>
                                    </p:anim>
                                    <p:anim calcmode="lin" valueType="num">
                                      <p:cBhvr>
                                        <p:cTn id="20" dur="1000" fill="hold"/>
                                        <p:tgtEl>
                                          <p:spTgt spid="124939"/>
                                        </p:tgtEl>
                                        <p:attrNameLst>
                                          <p:attrName>ppt_h</p:attrName>
                                        </p:attrNameLst>
                                      </p:cBhvr>
                                      <p:tavLst>
                                        <p:tav tm="0">
                                          <p:val>
                                            <p:strVal val="#ppt_h"/>
                                          </p:val>
                                        </p:tav>
                                        <p:tav tm="100000">
                                          <p:val>
                                            <p:strVal val="#ppt_h"/>
                                          </p:val>
                                        </p:tav>
                                      </p:tavLst>
                                    </p:anim>
                                    <p:animEffect transition="in" filter="fade">
                                      <p:cBhvr>
                                        <p:cTn id="21" dur="1000"/>
                                        <p:tgtEl>
                                          <p:spTgt spid="124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6172200" y="5302250"/>
            <a:ext cx="1747838" cy="641350"/>
          </a:xfrm>
          <a:prstGeom prst="rect">
            <a:avLst/>
          </a:prstGeom>
          <a:noFill/>
          <a:ln w="9525">
            <a:noFill/>
            <a:miter lim="800000"/>
            <a:headEnd/>
            <a:tailEnd/>
          </a:ln>
        </p:spPr>
        <p:txBody>
          <a:bodyPr wrap="none">
            <a:spAutoFit/>
          </a:bodyPr>
          <a:lstStyle/>
          <a:p>
            <a:r>
              <a:rPr lang="en-US" sz="3600" b="1"/>
              <a:t>Anyang</a:t>
            </a:r>
          </a:p>
        </p:txBody>
      </p:sp>
      <p:pic>
        <p:nvPicPr>
          <p:cNvPr id="98310" name="Picture 6" descr="42-15375620"/>
          <p:cNvPicPr>
            <a:picLocks noChangeAspect="1" noChangeArrowheads="1"/>
          </p:cNvPicPr>
          <p:nvPr/>
        </p:nvPicPr>
        <p:blipFill>
          <a:blip r:embed="rId2" cstate="print"/>
          <a:srcRect/>
          <a:stretch>
            <a:fillRect/>
          </a:stretch>
        </p:blipFill>
        <p:spPr bwMode="auto">
          <a:xfrm>
            <a:off x="304800" y="190500"/>
            <a:ext cx="4038600" cy="3028950"/>
          </a:xfrm>
          <a:prstGeom prst="rect">
            <a:avLst/>
          </a:prstGeom>
          <a:noFill/>
          <a:ln w="9525">
            <a:noFill/>
            <a:miter lim="800000"/>
            <a:headEnd/>
            <a:tailEnd/>
          </a:ln>
        </p:spPr>
      </p:pic>
      <p:pic>
        <p:nvPicPr>
          <p:cNvPr id="98312" name="Picture 8" descr="42-15375618"/>
          <p:cNvPicPr>
            <a:picLocks noChangeAspect="1" noChangeArrowheads="1"/>
          </p:cNvPicPr>
          <p:nvPr/>
        </p:nvPicPr>
        <p:blipFill>
          <a:blip r:embed="rId3" cstate="print"/>
          <a:srcRect/>
          <a:stretch>
            <a:fillRect/>
          </a:stretch>
        </p:blipFill>
        <p:spPr bwMode="auto">
          <a:xfrm>
            <a:off x="5181600" y="228600"/>
            <a:ext cx="3429000" cy="4572000"/>
          </a:xfrm>
          <a:prstGeom prst="rect">
            <a:avLst/>
          </a:prstGeom>
          <a:noFill/>
          <a:ln w="9525">
            <a:noFill/>
            <a:miter lim="800000"/>
            <a:headEnd/>
            <a:tailEnd/>
          </a:ln>
        </p:spPr>
      </p:pic>
      <p:pic>
        <p:nvPicPr>
          <p:cNvPr id="98314" name="Picture 10" descr="RM001041"/>
          <p:cNvPicPr>
            <a:picLocks noChangeAspect="1" noChangeArrowheads="1"/>
          </p:cNvPicPr>
          <p:nvPr/>
        </p:nvPicPr>
        <p:blipFill>
          <a:blip r:embed="rId4" cstate="print"/>
          <a:srcRect/>
          <a:stretch>
            <a:fillRect/>
          </a:stretch>
        </p:blipFill>
        <p:spPr bwMode="auto">
          <a:xfrm>
            <a:off x="381000" y="3379788"/>
            <a:ext cx="3962400" cy="324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p:cTn id="7" dur="1000" fill="hold"/>
                                        <p:tgtEl>
                                          <p:spTgt spid="98308"/>
                                        </p:tgtEl>
                                        <p:attrNameLst>
                                          <p:attrName>ppt_w</p:attrName>
                                        </p:attrNameLst>
                                      </p:cBhvr>
                                      <p:tavLst>
                                        <p:tav tm="0">
                                          <p:val>
                                            <p:strVal val="#ppt_w*0.70"/>
                                          </p:val>
                                        </p:tav>
                                        <p:tav tm="100000">
                                          <p:val>
                                            <p:strVal val="#ppt_w"/>
                                          </p:val>
                                        </p:tav>
                                      </p:tavLst>
                                    </p:anim>
                                    <p:anim calcmode="lin" valueType="num">
                                      <p:cBhvr>
                                        <p:cTn id="8" dur="1000" fill="hold"/>
                                        <p:tgtEl>
                                          <p:spTgt spid="98308"/>
                                        </p:tgtEl>
                                        <p:attrNameLst>
                                          <p:attrName>ppt_h</p:attrName>
                                        </p:attrNameLst>
                                      </p:cBhvr>
                                      <p:tavLst>
                                        <p:tav tm="0">
                                          <p:val>
                                            <p:strVal val="#ppt_h"/>
                                          </p:val>
                                        </p:tav>
                                        <p:tav tm="100000">
                                          <p:val>
                                            <p:strVal val="#ppt_h"/>
                                          </p:val>
                                        </p:tav>
                                      </p:tavLst>
                                    </p:anim>
                                    <p:animEffect transition="in" filter="fade">
                                      <p:cBhvr>
                                        <p:cTn id="9" dur="1000"/>
                                        <p:tgtEl>
                                          <p:spTgt spid="98308"/>
                                        </p:tgtEl>
                                      </p:cBhvr>
                                    </p:animEffect>
                                  </p:childTnLst>
                                </p:cTn>
                              </p:par>
                              <p:par>
                                <p:cTn id="10" presetID="55" presetClass="entr" presetSubtype="0" fill="hold" nodeType="withEffect">
                                  <p:stCondLst>
                                    <p:cond delay="0"/>
                                  </p:stCondLst>
                                  <p:childTnLst>
                                    <p:set>
                                      <p:cBhvr>
                                        <p:cTn id="11" dur="1" fill="hold">
                                          <p:stCondLst>
                                            <p:cond delay="0"/>
                                          </p:stCondLst>
                                        </p:cTn>
                                        <p:tgtEl>
                                          <p:spTgt spid="98310"/>
                                        </p:tgtEl>
                                        <p:attrNameLst>
                                          <p:attrName>style.visibility</p:attrName>
                                        </p:attrNameLst>
                                      </p:cBhvr>
                                      <p:to>
                                        <p:strVal val="visible"/>
                                      </p:to>
                                    </p:set>
                                    <p:anim calcmode="lin" valueType="num">
                                      <p:cBhvr>
                                        <p:cTn id="12" dur="1000" fill="hold"/>
                                        <p:tgtEl>
                                          <p:spTgt spid="98310"/>
                                        </p:tgtEl>
                                        <p:attrNameLst>
                                          <p:attrName>ppt_w</p:attrName>
                                        </p:attrNameLst>
                                      </p:cBhvr>
                                      <p:tavLst>
                                        <p:tav tm="0">
                                          <p:val>
                                            <p:strVal val="#ppt_w*0.70"/>
                                          </p:val>
                                        </p:tav>
                                        <p:tav tm="100000">
                                          <p:val>
                                            <p:strVal val="#ppt_w"/>
                                          </p:val>
                                        </p:tav>
                                      </p:tavLst>
                                    </p:anim>
                                    <p:anim calcmode="lin" valueType="num">
                                      <p:cBhvr>
                                        <p:cTn id="13" dur="1000" fill="hold"/>
                                        <p:tgtEl>
                                          <p:spTgt spid="98310"/>
                                        </p:tgtEl>
                                        <p:attrNameLst>
                                          <p:attrName>ppt_h</p:attrName>
                                        </p:attrNameLst>
                                      </p:cBhvr>
                                      <p:tavLst>
                                        <p:tav tm="0">
                                          <p:val>
                                            <p:strVal val="#ppt_h"/>
                                          </p:val>
                                        </p:tav>
                                        <p:tav tm="100000">
                                          <p:val>
                                            <p:strVal val="#ppt_h"/>
                                          </p:val>
                                        </p:tav>
                                      </p:tavLst>
                                    </p:anim>
                                    <p:animEffect transition="in" filter="fade">
                                      <p:cBhvr>
                                        <p:cTn id="14" dur="1000"/>
                                        <p:tgtEl>
                                          <p:spTgt spid="98310"/>
                                        </p:tgtEl>
                                      </p:cBhvr>
                                    </p:animEffect>
                                  </p:childTnLst>
                                </p:cTn>
                              </p:par>
                              <p:par>
                                <p:cTn id="15" presetID="55" presetClass="entr" presetSubtype="0" fill="hold" nodeType="withEffect">
                                  <p:stCondLst>
                                    <p:cond delay="0"/>
                                  </p:stCondLst>
                                  <p:childTnLst>
                                    <p:set>
                                      <p:cBhvr>
                                        <p:cTn id="16" dur="1" fill="hold">
                                          <p:stCondLst>
                                            <p:cond delay="0"/>
                                          </p:stCondLst>
                                        </p:cTn>
                                        <p:tgtEl>
                                          <p:spTgt spid="98314"/>
                                        </p:tgtEl>
                                        <p:attrNameLst>
                                          <p:attrName>style.visibility</p:attrName>
                                        </p:attrNameLst>
                                      </p:cBhvr>
                                      <p:to>
                                        <p:strVal val="visible"/>
                                      </p:to>
                                    </p:set>
                                    <p:anim calcmode="lin" valueType="num">
                                      <p:cBhvr>
                                        <p:cTn id="17" dur="1000" fill="hold"/>
                                        <p:tgtEl>
                                          <p:spTgt spid="98314"/>
                                        </p:tgtEl>
                                        <p:attrNameLst>
                                          <p:attrName>ppt_w</p:attrName>
                                        </p:attrNameLst>
                                      </p:cBhvr>
                                      <p:tavLst>
                                        <p:tav tm="0">
                                          <p:val>
                                            <p:strVal val="#ppt_w*0.70"/>
                                          </p:val>
                                        </p:tav>
                                        <p:tav tm="100000">
                                          <p:val>
                                            <p:strVal val="#ppt_w"/>
                                          </p:val>
                                        </p:tav>
                                      </p:tavLst>
                                    </p:anim>
                                    <p:anim calcmode="lin" valueType="num">
                                      <p:cBhvr>
                                        <p:cTn id="18" dur="1000" fill="hold"/>
                                        <p:tgtEl>
                                          <p:spTgt spid="98314"/>
                                        </p:tgtEl>
                                        <p:attrNameLst>
                                          <p:attrName>ppt_h</p:attrName>
                                        </p:attrNameLst>
                                      </p:cBhvr>
                                      <p:tavLst>
                                        <p:tav tm="0">
                                          <p:val>
                                            <p:strVal val="#ppt_h"/>
                                          </p:val>
                                        </p:tav>
                                        <p:tav tm="100000">
                                          <p:val>
                                            <p:strVal val="#ppt_h"/>
                                          </p:val>
                                        </p:tav>
                                      </p:tavLst>
                                    </p:anim>
                                    <p:animEffect transition="in" filter="fade">
                                      <p:cBhvr>
                                        <p:cTn id="19" dur="1000"/>
                                        <p:tgtEl>
                                          <p:spTgt spid="98314"/>
                                        </p:tgtEl>
                                      </p:cBhvr>
                                    </p:animEffect>
                                  </p:childTnLst>
                                </p:cTn>
                              </p:par>
                              <p:par>
                                <p:cTn id="20" presetID="55" presetClass="entr" presetSubtype="0" fill="hold" nodeType="withEffect">
                                  <p:stCondLst>
                                    <p:cond delay="0"/>
                                  </p:stCondLst>
                                  <p:childTnLst>
                                    <p:set>
                                      <p:cBhvr>
                                        <p:cTn id="21" dur="1" fill="hold">
                                          <p:stCondLst>
                                            <p:cond delay="0"/>
                                          </p:stCondLst>
                                        </p:cTn>
                                        <p:tgtEl>
                                          <p:spTgt spid="98312"/>
                                        </p:tgtEl>
                                        <p:attrNameLst>
                                          <p:attrName>style.visibility</p:attrName>
                                        </p:attrNameLst>
                                      </p:cBhvr>
                                      <p:to>
                                        <p:strVal val="visible"/>
                                      </p:to>
                                    </p:set>
                                    <p:anim calcmode="lin" valueType="num">
                                      <p:cBhvr>
                                        <p:cTn id="22" dur="1000" fill="hold"/>
                                        <p:tgtEl>
                                          <p:spTgt spid="98312"/>
                                        </p:tgtEl>
                                        <p:attrNameLst>
                                          <p:attrName>ppt_w</p:attrName>
                                        </p:attrNameLst>
                                      </p:cBhvr>
                                      <p:tavLst>
                                        <p:tav tm="0">
                                          <p:val>
                                            <p:strVal val="#ppt_w*0.70"/>
                                          </p:val>
                                        </p:tav>
                                        <p:tav tm="100000">
                                          <p:val>
                                            <p:strVal val="#ppt_w"/>
                                          </p:val>
                                        </p:tav>
                                      </p:tavLst>
                                    </p:anim>
                                    <p:anim calcmode="lin" valueType="num">
                                      <p:cBhvr>
                                        <p:cTn id="23" dur="1000" fill="hold"/>
                                        <p:tgtEl>
                                          <p:spTgt spid="98312"/>
                                        </p:tgtEl>
                                        <p:attrNameLst>
                                          <p:attrName>ppt_h</p:attrName>
                                        </p:attrNameLst>
                                      </p:cBhvr>
                                      <p:tavLst>
                                        <p:tav tm="0">
                                          <p:val>
                                            <p:strVal val="#ppt_h"/>
                                          </p:val>
                                        </p:tav>
                                        <p:tav tm="100000">
                                          <p:val>
                                            <p:strVal val="#ppt_h"/>
                                          </p:val>
                                        </p:tav>
                                      </p:tavLst>
                                    </p:anim>
                                    <p:animEffect transition="in" filter="fade">
                                      <p:cBhvr>
                                        <p:cTn id="24" dur="1000"/>
                                        <p:tgtEl>
                                          <p:spTgt spid="9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3" name="Picture 5" descr="Hoe coin"/>
          <p:cNvPicPr>
            <a:picLocks noChangeAspect="1" noChangeArrowheads="1"/>
          </p:cNvPicPr>
          <p:nvPr/>
        </p:nvPicPr>
        <p:blipFill>
          <a:blip r:embed="rId2" cstate="print"/>
          <a:srcRect/>
          <a:stretch>
            <a:fillRect/>
          </a:stretch>
        </p:blipFill>
        <p:spPr bwMode="auto">
          <a:xfrm>
            <a:off x="381000" y="228600"/>
            <a:ext cx="3032125" cy="3124200"/>
          </a:xfrm>
          <a:prstGeom prst="rect">
            <a:avLst/>
          </a:prstGeom>
          <a:noFill/>
          <a:ln w="9525">
            <a:noFill/>
            <a:miter lim="800000"/>
            <a:headEnd/>
            <a:tailEnd/>
          </a:ln>
        </p:spPr>
      </p:pic>
      <p:pic>
        <p:nvPicPr>
          <p:cNvPr id="99335" name="Picture 7" descr="Slide4"/>
          <p:cNvPicPr>
            <a:picLocks noChangeAspect="1" noChangeArrowheads="1"/>
          </p:cNvPicPr>
          <p:nvPr/>
        </p:nvPicPr>
        <p:blipFill>
          <a:blip r:embed="rId3" cstate="print"/>
          <a:srcRect l="26779" t="10410" r="27475" b="10780"/>
          <a:stretch>
            <a:fillRect/>
          </a:stretch>
        </p:blipFill>
        <p:spPr bwMode="auto">
          <a:xfrm>
            <a:off x="3581400" y="228600"/>
            <a:ext cx="2239963" cy="2895600"/>
          </a:xfrm>
          <a:prstGeom prst="rect">
            <a:avLst/>
          </a:prstGeom>
          <a:noFill/>
          <a:ln w="9525">
            <a:noFill/>
            <a:miter lim="800000"/>
            <a:headEnd/>
            <a:tailEnd/>
          </a:ln>
        </p:spPr>
      </p:pic>
      <p:pic>
        <p:nvPicPr>
          <p:cNvPr id="99337" name="Picture 9" descr="si041"/>
          <p:cNvPicPr>
            <a:picLocks noChangeAspect="1" noChangeArrowheads="1"/>
          </p:cNvPicPr>
          <p:nvPr/>
        </p:nvPicPr>
        <p:blipFill>
          <a:blip r:embed="rId4" cstate="print"/>
          <a:srcRect/>
          <a:stretch>
            <a:fillRect/>
          </a:stretch>
        </p:blipFill>
        <p:spPr bwMode="auto">
          <a:xfrm>
            <a:off x="457200" y="3429000"/>
            <a:ext cx="2892425" cy="3276600"/>
          </a:xfrm>
          <a:prstGeom prst="rect">
            <a:avLst/>
          </a:prstGeom>
          <a:noFill/>
          <a:ln w="9525">
            <a:noFill/>
            <a:miter lim="800000"/>
            <a:headEnd/>
            <a:tailEnd/>
          </a:ln>
        </p:spPr>
      </p:pic>
      <p:pic>
        <p:nvPicPr>
          <p:cNvPr id="99339" name="Picture 11" descr="Shang Dynasty Bronze Objects"/>
          <p:cNvPicPr>
            <a:picLocks noChangeAspect="1" noChangeArrowheads="1"/>
          </p:cNvPicPr>
          <p:nvPr/>
        </p:nvPicPr>
        <p:blipFill>
          <a:blip r:embed="rId5" cstate="print"/>
          <a:srcRect/>
          <a:stretch>
            <a:fillRect/>
          </a:stretch>
        </p:blipFill>
        <p:spPr bwMode="auto">
          <a:xfrm>
            <a:off x="3505200" y="3581400"/>
            <a:ext cx="5334000" cy="2963863"/>
          </a:xfrm>
          <a:prstGeom prst="rect">
            <a:avLst/>
          </a:prstGeom>
          <a:noFill/>
          <a:ln w="9525">
            <a:noFill/>
            <a:miter lim="800000"/>
            <a:headEnd/>
            <a:tailEnd/>
          </a:ln>
        </p:spPr>
      </p:pic>
      <p:pic>
        <p:nvPicPr>
          <p:cNvPr id="99341" name="Picture 13" descr="Bronze Vessel of the Shang Dynasty"/>
          <p:cNvPicPr>
            <a:picLocks noChangeAspect="1" noChangeArrowheads="1"/>
          </p:cNvPicPr>
          <p:nvPr/>
        </p:nvPicPr>
        <p:blipFill>
          <a:blip r:embed="rId6" cstate="print"/>
          <a:srcRect/>
          <a:stretch>
            <a:fillRect/>
          </a:stretch>
        </p:blipFill>
        <p:spPr bwMode="auto">
          <a:xfrm>
            <a:off x="5943600" y="228600"/>
            <a:ext cx="2843213" cy="2133600"/>
          </a:xfrm>
          <a:prstGeom prst="rect">
            <a:avLst/>
          </a:prstGeom>
          <a:noFill/>
          <a:ln w="9525">
            <a:noFill/>
            <a:miter lim="800000"/>
            <a:headEnd/>
            <a:tailEnd/>
          </a:ln>
        </p:spPr>
      </p:pic>
      <p:sp>
        <p:nvSpPr>
          <p:cNvPr id="99342" name="Text Box 14"/>
          <p:cNvSpPr txBox="1">
            <a:spLocks noChangeArrowheads="1"/>
          </p:cNvSpPr>
          <p:nvPr/>
        </p:nvSpPr>
        <p:spPr bwMode="auto">
          <a:xfrm>
            <a:off x="5715000" y="2408238"/>
            <a:ext cx="3352800" cy="1096962"/>
          </a:xfrm>
          <a:prstGeom prst="rect">
            <a:avLst/>
          </a:prstGeom>
          <a:noFill/>
          <a:ln w="9525">
            <a:noFill/>
            <a:miter lim="800000"/>
            <a:headEnd/>
            <a:tailEnd/>
          </a:ln>
          <a:effectLst/>
        </p:spPr>
        <p:txBody>
          <a:bodyPr>
            <a:spAutoFit/>
          </a:bodyPr>
          <a:lstStyle/>
          <a:p>
            <a:pPr algn="ctr">
              <a:defRPr/>
            </a:pPr>
            <a:r>
              <a:rPr lang="en-US" b="1">
                <a:effectLst>
                  <a:outerShdw blurRad="38100" dist="38100" dir="2700000" algn="tl">
                    <a:srgbClr val="FFFFFF"/>
                  </a:outerShdw>
                </a:effectLst>
                <a:cs typeface="+mn-cs"/>
              </a:rPr>
              <a:t>Shang Bronze</a:t>
            </a:r>
          </a:p>
          <a:p>
            <a:pPr algn="ctr">
              <a:defRPr/>
            </a:pPr>
            <a:r>
              <a:rPr lang="en-US" b="1">
                <a:cs typeface="+mn-cs"/>
              </a:rPr>
              <a:t>The Shang were master bronze makers.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p:cTn id="7" dur="1000" fill="hold"/>
                                        <p:tgtEl>
                                          <p:spTgt spid="99333"/>
                                        </p:tgtEl>
                                        <p:attrNameLst>
                                          <p:attrName>ppt_w</p:attrName>
                                        </p:attrNameLst>
                                      </p:cBhvr>
                                      <p:tavLst>
                                        <p:tav tm="0">
                                          <p:val>
                                            <p:strVal val="#ppt_w*0.70"/>
                                          </p:val>
                                        </p:tav>
                                        <p:tav tm="100000">
                                          <p:val>
                                            <p:strVal val="#ppt_w"/>
                                          </p:val>
                                        </p:tav>
                                      </p:tavLst>
                                    </p:anim>
                                    <p:anim calcmode="lin" valueType="num">
                                      <p:cBhvr>
                                        <p:cTn id="8" dur="1000" fill="hold"/>
                                        <p:tgtEl>
                                          <p:spTgt spid="99333"/>
                                        </p:tgtEl>
                                        <p:attrNameLst>
                                          <p:attrName>ppt_h</p:attrName>
                                        </p:attrNameLst>
                                      </p:cBhvr>
                                      <p:tavLst>
                                        <p:tav tm="0">
                                          <p:val>
                                            <p:strVal val="#ppt_h"/>
                                          </p:val>
                                        </p:tav>
                                        <p:tav tm="100000">
                                          <p:val>
                                            <p:strVal val="#ppt_h"/>
                                          </p:val>
                                        </p:tav>
                                      </p:tavLst>
                                    </p:anim>
                                    <p:animEffect transition="in" filter="fade">
                                      <p:cBhvr>
                                        <p:cTn id="9" dur="1000"/>
                                        <p:tgtEl>
                                          <p:spTgt spid="99333"/>
                                        </p:tgtEl>
                                      </p:cBhvr>
                                    </p:animEffect>
                                  </p:childTnLst>
                                </p:cTn>
                              </p:par>
                              <p:par>
                                <p:cTn id="10" presetID="55" presetClass="entr" presetSubtype="0" fill="hold" nodeType="withEffect">
                                  <p:stCondLst>
                                    <p:cond delay="0"/>
                                  </p:stCondLst>
                                  <p:childTnLst>
                                    <p:set>
                                      <p:cBhvr>
                                        <p:cTn id="11" dur="1" fill="hold">
                                          <p:stCondLst>
                                            <p:cond delay="0"/>
                                          </p:stCondLst>
                                        </p:cTn>
                                        <p:tgtEl>
                                          <p:spTgt spid="99335"/>
                                        </p:tgtEl>
                                        <p:attrNameLst>
                                          <p:attrName>style.visibility</p:attrName>
                                        </p:attrNameLst>
                                      </p:cBhvr>
                                      <p:to>
                                        <p:strVal val="visible"/>
                                      </p:to>
                                    </p:set>
                                    <p:anim calcmode="lin" valueType="num">
                                      <p:cBhvr>
                                        <p:cTn id="12" dur="1000" fill="hold"/>
                                        <p:tgtEl>
                                          <p:spTgt spid="99335"/>
                                        </p:tgtEl>
                                        <p:attrNameLst>
                                          <p:attrName>ppt_w</p:attrName>
                                        </p:attrNameLst>
                                      </p:cBhvr>
                                      <p:tavLst>
                                        <p:tav tm="0">
                                          <p:val>
                                            <p:strVal val="#ppt_w*0.70"/>
                                          </p:val>
                                        </p:tav>
                                        <p:tav tm="100000">
                                          <p:val>
                                            <p:strVal val="#ppt_w"/>
                                          </p:val>
                                        </p:tav>
                                      </p:tavLst>
                                    </p:anim>
                                    <p:anim calcmode="lin" valueType="num">
                                      <p:cBhvr>
                                        <p:cTn id="13" dur="1000" fill="hold"/>
                                        <p:tgtEl>
                                          <p:spTgt spid="99335"/>
                                        </p:tgtEl>
                                        <p:attrNameLst>
                                          <p:attrName>ppt_h</p:attrName>
                                        </p:attrNameLst>
                                      </p:cBhvr>
                                      <p:tavLst>
                                        <p:tav tm="0">
                                          <p:val>
                                            <p:strVal val="#ppt_h"/>
                                          </p:val>
                                        </p:tav>
                                        <p:tav tm="100000">
                                          <p:val>
                                            <p:strVal val="#ppt_h"/>
                                          </p:val>
                                        </p:tav>
                                      </p:tavLst>
                                    </p:anim>
                                    <p:animEffect transition="in" filter="fade">
                                      <p:cBhvr>
                                        <p:cTn id="14" dur="1000"/>
                                        <p:tgtEl>
                                          <p:spTgt spid="99335"/>
                                        </p:tgtEl>
                                      </p:cBhvr>
                                    </p:animEffect>
                                  </p:childTnLst>
                                </p:cTn>
                              </p:par>
                              <p:par>
                                <p:cTn id="15" presetID="55" presetClass="entr" presetSubtype="0" fill="hold" nodeType="withEffect">
                                  <p:stCondLst>
                                    <p:cond delay="0"/>
                                  </p:stCondLst>
                                  <p:childTnLst>
                                    <p:set>
                                      <p:cBhvr>
                                        <p:cTn id="16" dur="1" fill="hold">
                                          <p:stCondLst>
                                            <p:cond delay="0"/>
                                          </p:stCondLst>
                                        </p:cTn>
                                        <p:tgtEl>
                                          <p:spTgt spid="99341"/>
                                        </p:tgtEl>
                                        <p:attrNameLst>
                                          <p:attrName>style.visibility</p:attrName>
                                        </p:attrNameLst>
                                      </p:cBhvr>
                                      <p:to>
                                        <p:strVal val="visible"/>
                                      </p:to>
                                    </p:set>
                                    <p:anim calcmode="lin" valueType="num">
                                      <p:cBhvr>
                                        <p:cTn id="17" dur="1000" fill="hold"/>
                                        <p:tgtEl>
                                          <p:spTgt spid="99341"/>
                                        </p:tgtEl>
                                        <p:attrNameLst>
                                          <p:attrName>ppt_w</p:attrName>
                                        </p:attrNameLst>
                                      </p:cBhvr>
                                      <p:tavLst>
                                        <p:tav tm="0">
                                          <p:val>
                                            <p:strVal val="#ppt_w*0.70"/>
                                          </p:val>
                                        </p:tav>
                                        <p:tav tm="100000">
                                          <p:val>
                                            <p:strVal val="#ppt_w"/>
                                          </p:val>
                                        </p:tav>
                                      </p:tavLst>
                                    </p:anim>
                                    <p:anim calcmode="lin" valueType="num">
                                      <p:cBhvr>
                                        <p:cTn id="18" dur="1000" fill="hold"/>
                                        <p:tgtEl>
                                          <p:spTgt spid="99341"/>
                                        </p:tgtEl>
                                        <p:attrNameLst>
                                          <p:attrName>ppt_h</p:attrName>
                                        </p:attrNameLst>
                                      </p:cBhvr>
                                      <p:tavLst>
                                        <p:tav tm="0">
                                          <p:val>
                                            <p:strVal val="#ppt_h"/>
                                          </p:val>
                                        </p:tav>
                                        <p:tav tm="100000">
                                          <p:val>
                                            <p:strVal val="#ppt_h"/>
                                          </p:val>
                                        </p:tav>
                                      </p:tavLst>
                                    </p:anim>
                                    <p:animEffect transition="in" filter="fade">
                                      <p:cBhvr>
                                        <p:cTn id="19" dur="1000"/>
                                        <p:tgtEl>
                                          <p:spTgt spid="99341"/>
                                        </p:tgtEl>
                                      </p:cBhvr>
                                    </p:animEffect>
                                  </p:childTnLst>
                                </p:cTn>
                              </p:par>
                              <p:par>
                                <p:cTn id="20" presetID="55" presetClass="entr" presetSubtype="0" fill="hold" nodeType="withEffect">
                                  <p:stCondLst>
                                    <p:cond delay="0"/>
                                  </p:stCondLst>
                                  <p:childTnLst>
                                    <p:set>
                                      <p:cBhvr>
                                        <p:cTn id="21" dur="1" fill="hold">
                                          <p:stCondLst>
                                            <p:cond delay="0"/>
                                          </p:stCondLst>
                                        </p:cTn>
                                        <p:tgtEl>
                                          <p:spTgt spid="99337"/>
                                        </p:tgtEl>
                                        <p:attrNameLst>
                                          <p:attrName>style.visibility</p:attrName>
                                        </p:attrNameLst>
                                      </p:cBhvr>
                                      <p:to>
                                        <p:strVal val="visible"/>
                                      </p:to>
                                    </p:set>
                                    <p:anim calcmode="lin" valueType="num">
                                      <p:cBhvr>
                                        <p:cTn id="22" dur="1000" fill="hold"/>
                                        <p:tgtEl>
                                          <p:spTgt spid="99337"/>
                                        </p:tgtEl>
                                        <p:attrNameLst>
                                          <p:attrName>ppt_w</p:attrName>
                                        </p:attrNameLst>
                                      </p:cBhvr>
                                      <p:tavLst>
                                        <p:tav tm="0">
                                          <p:val>
                                            <p:strVal val="#ppt_w*0.70"/>
                                          </p:val>
                                        </p:tav>
                                        <p:tav tm="100000">
                                          <p:val>
                                            <p:strVal val="#ppt_w"/>
                                          </p:val>
                                        </p:tav>
                                      </p:tavLst>
                                    </p:anim>
                                    <p:anim calcmode="lin" valueType="num">
                                      <p:cBhvr>
                                        <p:cTn id="23" dur="1000" fill="hold"/>
                                        <p:tgtEl>
                                          <p:spTgt spid="99337"/>
                                        </p:tgtEl>
                                        <p:attrNameLst>
                                          <p:attrName>ppt_h</p:attrName>
                                        </p:attrNameLst>
                                      </p:cBhvr>
                                      <p:tavLst>
                                        <p:tav tm="0">
                                          <p:val>
                                            <p:strVal val="#ppt_h"/>
                                          </p:val>
                                        </p:tav>
                                        <p:tav tm="100000">
                                          <p:val>
                                            <p:strVal val="#ppt_h"/>
                                          </p:val>
                                        </p:tav>
                                      </p:tavLst>
                                    </p:anim>
                                    <p:animEffect transition="in" filter="fade">
                                      <p:cBhvr>
                                        <p:cTn id="24" dur="1000"/>
                                        <p:tgtEl>
                                          <p:spTgt spid="99337"/>
                                        </p:tgtEl>
                                      </p:cBhvr>
                                    </p:animEffect>
                                  </p:childTnLst>
                                </p:cTn>
                              </p:par>
                              <p:par>
                                <p:cTn id="25" presetID="55" presetClass="entr" presetSubtype="0" fill="hold" nodeType="withEffect">
                                  <p:stCondLst>
                                    <p:cond delay="0"/>
                                  </p:stCondLst>
                                  <p:childTnLst>
                                    <p:set>
                                      <p:cBhvr>
                                        <p:cTn id="26" dur="1" fill="hold">
                                          <p:stCondLst>
                                            <p:cond delay="0"/>
                                          </p:stCondLst>
                                        </p:cTn>
                                        <p:tgtEl>
                                          <p:spTgt spid="99339"/>
                                        </p:tgtEl>
                                        <p:attrNameLst>
                                          <p:attrName>style.visibility</p:attrName>
                                        </p:attrNameLst>
                                      </p:cBhvr>
                                      <p:to>
                                        <p:strVal val="visible"/>
                                      </p:to>
                                    </p:set>
                                    <p:anim calcmode="lin" valueType="num">
                                      <p:cBhvr>
                                        <p:cTn id="27" dur="1000" fill="hold"/>
                                        <p:tgtEl>
                                          <p:spTgt spid="99339"/>
                                        </p:tgtEl>
                                        <p:attrNameLst>
                                          <p:attrName>ppt_w</p:attrName>
                                        </p:attrNameLst>
                                      </p:cBhvr>
                                      <p:tavLst>
                                        <p:tav tm="0">
                                          <p:val>
                                            <p:strVal val="#ppt_w*0.70"/>
                                          </p:val>
                                        </p:tav>
                                        <p:tav tm="100000">
                                          <p:val>
                                            <p:strVal val="#ppt_w"/>
                                          </p:val>
                                        </p:tav>
                                      </p:tavLst>
                                    </p:anim>
                                    <p:anim calcmode="lin" valueType="num">
                                      <p:cBhvr>
                                        <p:cTn id="28" dur="1000" fill="hold"/>
                                        <p:tgtEl>
                                          <p:spTgt spid="99339"/>
                                        </p:tgtEl>
                                        <p:attrNameLst>
                                          <p:attrName>ppt_h</p:attrName>
                                        </p:attrNameLst>
                                      </p:cBhvr>
                                      <p:tavLst>
                                        <p:tav tm="0">
                                          <p:val>
                                            <p:strVal val="#ppt_h"/>
                                          </p:val>
                                        </p:tav>
                                        <p:tav tm="100000">
                                          <p:val>
                                            <p:strVal val="#ppt_h"/>
                                          </p:val>
                                        </p:tav>
                                      </p:tavLst>
                                    </p:anim>
                                    <p:animEffect transition="in" filter="fade">
                                      <p:cBhvr>
                                        <p:cTn id="29" dur="1000"/>
                                        <p:tgtEl>
                                          <p:spTgt spid="9933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99342"/>
                                        </p:tgtEl>
                                        <p:attrNameLst>
                                          <p:attrName>style.visibility</p:attrName>
                                        </p:attrNameLst>
                                      </p:cBhvr>
                                      <p:to>
                                        <p:strVal val="visible"/>
                                      </p:to>
                                    </p:set>
                                    <p:anim calcmode="lin" valueType="num">
                                      <p:cBhvr>
                                        <p:cTn id="34" dur="1000" fill="hold"/>
                                        <p:tgtEl>
                                          <p:spTgt spid="99342"/>
                                        </p:tgtEl>
                                        <p:attrNameLst>
                                          <p:attrName>ppt_w</p:attrName>
                                        </p:attrNameLst>
                                      </p:cBhvr>
                                      <p:tavLst>
                                        <p:tav tm="0">
                                          <p:val>
                                            <p:strVal val="#ppt_w*0.70"/>
                                          </p:val>
                                        </p:tav>
                                        <p:tav tm="100000">
                                          <p:val>
                                            <p:strVal val="#ppt_w"/>
                                          </p:val>
                                        </p:tav>
                                      </p:tavLst>
                                    </p:anim>
                                    <p:anim calcmode="lin" valueType="num">
                                      <p:cBhvr>
                                        <p:cTn id="35" dur="1000" fill="hold"/>
                                        <p:tgtEl>
                                          <p:spTgt spid="99342"/>
                                        </p:tgtEl>
                                        <p:attrNameLst>
                                          <p:attrName>ppt_h</p:attrName>
                                        </p:attrNameLst>
                                      </p:cBhvr>
                                      <p:tavLst>
                                        <p:tav tm="0">
                                          <p:val>
                                            <p:strVal val="#ppt_h"/>
                                          </p:val>
                                        </p:tav>
                                        <p:tav tm="100000">
                                          <p:val>
                                            <p:strVal val="#ppt_h"/>
                                          </p:val>
                                        </p:tav>
                                      </p:tavLst>
                                    </p:anim>
                                    <p:animEffect transition="in" filter="fade">
                                      <p:cBhvr>
                                        <p:cTn id="36" dur="1000"/>
                                        <p:tgtEl>
                                          <p:spTgt spid="9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2471738" y="228600"/>
            <a:ext cx="4157662" cy="427038"/>
          </a:xfrm>
          <a:prstGeom prst="rect">
            <a:avLst/>
          </a:prstGeom>
          <a:noFill/>
          <a:ln w="9525">
            <a:noFill/>
            <a:miter lim="800000"/>
            <a:headEnd/>
            <a:tailEnd/>
          </a:ln>
        </p:spPr>
        <p:txBody>
          <a:bodyPr wrap="none" anchor="ctr">
            <a:spAutoFit/>
          </a:bodyPr>
          <a:lstStyle/>
          <a:p>
            <a:pPr algn="ctr"/>
            <a:r>
              <a:rPr lang="en-US" b="1"/>
              <a:t>Political and Social Structure</a:t>
            </a:r>
          </a:p>
        </p:txBody>
      </p:sp>
      <p:sp>
        <p:nvSpPr>
          <p:cNvPr id="100357" name="Text Box 5"/>
          <p:cNvSpPr txBox="1">
            <a:spLocks noChangeArrowheads="1"/>
          </p:cNvSpPr>
          <p:nvPr/>
        </p:nvSpPr>
        <p:spPr bwMode="auto">
          <a:xfrm>
            <a:off x="152400" y="755650"/>
            <a:ext cx="8839200" cy="3106738"/>
          </a:xfrm>
          <a:prstGeom prst="rect">
            <a:avLst/>
          </a:prstGeom>
          <a:noFill/>
          <a:ln w="9525">
            <a:noFill/>
            <a:miter lim="800000"/>
            <a:headEnd/>
            <a:tailEnd/>
          </a:ln>
        </p:spPr>
        <p:txBody>
          <a:bodyPr>
            <a:spAutoFit/>
          </a:bodyPr>
          <a:lstStyle/>
          <a:p>
            <a:pPr algn="ctr"/>
            <a:r>
              <a:rPr lang="en-US"/>
              <a:t>The </a:t>
            </a:r>
            <a:r>
              <a:rPr lang="en-US" u="sng"/>
              <a:t>Shang King</a:t>
            </a:r>
            <a:r>
              <a:rPr lang="en-US"/>
              <a:t> ruled from his palace at Anyang.</a:t>
            </a:r>
          </a:p>
          <a:p>
            <a:pPr algn="ctr"/>
            <a:r>
              <a:rPr lang="en-US"/>
              <a:t>He </a:t>
            </a:r>
            <a:r>
              <a:rPr lang="en-US" u="sng"/>
              <a:t>split his territory up among different generals</a:t>
            </a:r>
            <a:r>
              <a:rPr lang="en-US"/>
              <a:t>.</a:t>
            </a:r>
          </a:p>
          <a:p>
            <a:pPr algn="ctr"/>
            <a:r>
              <a:rPr lang="en-US"/>
              <a:t>He could appoint and remove these generals.</a:t>
            </a:r>
          </a:p>
          <a:p>
            <a:pPr algn="ctr"/>
            <a:endParaRPr lang="en-US"/>
          </a:p>
          <a:p>
            <a:pPr algn="ctr"/>
            <a:r>
              <a:rPr lang="en-US"/>
              <a:t>The Shang </a:t>
            </a:r>
            <a:r>
              <a:rPr lang="en-US" u="sng"/>
              <a:t>frequently waged war</a:t>
            </a:r>
            <a:r>
              <a:rPr lang="en-US"/>
              <a:t> on the fringes of their kingdom.</a:t>
            </a:r>
          </a:p>
          <a:p>
            <a:pPr algn="ctr"/>
            <a:endParaRPr lang="en-US"/>
          </a:p>
          <a:p>
            <a:pPr algn="ctr"/>
            <a:r>
              <a:rPr lang="en-US"/>
              <a:t>When a Shang </a:t>
            </a:r>
            <a:r>
              <a:rPr lang="en-US" u="sng"/>
              <a:t>king died, the servants were buried in the tomb</a:t>
            </a:r>
            <a:r>
              <a:rPr lang="en-US"/>
              <a:t> with the king.  The tomb was also </a:t>
            </a:r>
            <a:r>
              <a:rPr lang="en-US" u="sng"/>
              <a:t>filled with riches for the afterlife. </a:t>
            </a:r>
          </a:p>
        </p:txBody>
      </p:sp>
      <p:pic>
        <p:nvPicPr>
          <p:cNvPr id="100359" name="Picture 7" descr="fh-yuren"/>
          <p:cNvPicPr>
            <a:picLocks noChangeAspect="1" noChangeArrowheads="1"/>
          </p:cNvPicPr>
          <p:nvPr/>
        </p:nvPicPr>
        <p:blipFill>
          <a:blip r:embed="rId2" cstate="print"/>
          <a:srcRect/>
          <a:stretch>
            <a:fillRect/>
          </a:stretch>
        </p:blipFill>
        <p:spPr bwMode="auto">
          <a:xfrm>
            <a:off x="6353175" y="4038600"/>
            <a:ext cx="2714625" cy="2590800"/>
          </a:xfrm>
          <a:prstGeom prst="rect">
            <a:avLst/>
          </a:prstGeom>
          <a:noFill/>
          <a:ln w="9525">
            <a:noFill/>
            <a:miter lim="800000"/>
            <a:headEnd/>
            <a:tailEnd/>
          </a:ln>
        </p:spPr>
      </p:pic>
      <p:pic>
        <p:nvPicPr>
          <p:cNvPr id="100361" name="Picture 9" descr="fh-necklace"/>
          <p:cNvPicPr>
            <a:picLocks noChangeAspect="1" noChangeArrowheads="1"/>
          </p:cNvPicPr>
          <p:nvPr/>
        </p:nvPicPr>
        <p:blipFill>
          <a:blip r:embed="rId3" cstate="print"/>
          <a:srcRect t="5348" b="9070"/>
          <a:stretch>
            <a:fillRect/>
          </a:stretch>
        </p:blipFill>
        <p:spPr bwMode="auto">
          <a:xfrm>
            <a:off x="3429000" y="4598988"/>
            <a:ext cx="2819400" cy="1649412"/>
          </a:xfrm>
          <a:prstGeom prst="rect">
            <a:avLst/>
          </a:prstGeom>
          <a:noFill/>
          <a:ln w="9525">
            <a:noFill/>
            <a:miter lim="800000"/>
            <a:headEnd/>
            <a:tailEnd/>
          </a:ln>
        </p:spPr>
      </p:pic>
      <p:pic>
        <p:nvPicPr>
          <p:cNvPr id="100363" name="Picture 11" descr="fh-sanlianyan"/>
          <p:cNvPicPr>
            <a:picLocks noChangeAspect="1" noChangeArrowheads="1"/>
          </p:cNvPicPr>
          <p:nvPr/>
        </p:nvPicPr>
        <p:blipFill>
          <a:blip r:embed="rId4" cstate="print"/>
          <a:srcRect/>
          <a:stretch>
            <a:fillRect/>
          </a:stretch>
        </p:blipFill>
        <p:spPr bwMode="auto">
          <a:xfrm>
            <a:off x="76200" y="4251325"/>
            <a:ext cx="3200400" cy="223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1000" fill="hold"/>
                                        <p:tgtEl>
                                          <p:spTgt spid="100356"/>
                                        </p:tgtEl>
                                        <p:attrNameLst>
                                          <p:attrName>ppt_w</p:attrName>
                                        </p:attrNameLst>
                                      </p:cBhvr>
                                      <p:tavLst>
                                        <p:tav tm="0">
                                          <p:val>
                                            <p:strVal val="#ppt_w*0.70"/>
                                          </p:val>
                                        </p:tav>
                                        <p:tav tm="100000">
                                          <p:val>
                                            <p:strVal val="#ppt_w"/>
                                          </p:val>
                                        </p:tav>
                                      </p:tavLst>
                                    </p:anim>
                                    <p:anim calcmode="lin" valueType="num">
                                      <p:cBhvr>
                                        <p:cTn id="8" dur="1000" fill="hold"/>
                                        <p:tgtEl>
                                          <p:spTgt spid="100356"/>
                                        </p:tgtEl>
                                        <p:attrNameLst>
                                          <p:attrName>ppt_h</p:attrName>
                                        </p:attrNameLst>
                                      </p:cBhvr>
                                      <p:tavLst>
                                        <p:tav tm="0">
                                          <p:val>
                                            <p:strVal val="#ppt_h"/>
                                          </p:val>
                                        </p:tav>
                                        <p:tav tm="100000">
                                          <p:val>
                                            <p:strVal val="#ppt_h"/>
                                          </p:val>
                                        </p:tav>
                                      </p:tavLst>
                                    </p:anim>
                                    <p:animEffect transition="in" filter="fade">
                                      <p:cBhvr>
                                        <p:cTn id="9" dur="1000"/>
                                        <p:tgtEl>
                                          <p:spTgt spid="10035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0357">
                                            <p:txEl>
                                              <p:pRg st="0" end="0"/>
                                            </p:txEl>
                                          </p:spTgt>
                                        </p:tgtEl>
                                        <p:attrNameLst>
                                          <p:attrName>style.visibility</p:attrName>
                                        </p:attrNameLst>
                                      </p:cBhvr>
                                      <p:to>
                                        <p:strVal val="visible"/>
                                      </p:to>
                                    </p:set>
                                    <p:anim calcmode="lin" valueType="num">
                                      <p:cBhvr>
                                        <p:cTn id="14" dur="1000" fill="hold"/>
                                        <p:tgtEl>
                                          <p:spTgt spid="10035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0035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0357">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00357">
                                            <p:txEl>
                                              <p:pRg st="1" end="1"/>
                                            </p:txEl>
                                          </p:spTgt>
                                        </p:tgtEl>
                                        <p:attrNameLst>
                                          <p:attrName>style.visibility</p:attrName>
                                        </p:attrNameLst>
                                      </p:cBhvr>
                                      <p:to>
                                        <p:strVal val="visible"/>
                                      </p:to>
                                    </p:set>
                                    <p:anim calcmode="lin" valueType="num">
                                      <p:cBhvr>
                                        <p:cTn id="19" dur="1000" fill="hold"/>
                                        <p:tgtEl>
                                          <p:spTgt spid="10035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0035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0357">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00357">
                                            <p:txEl>
                                              <p:pRg st="2" end="2"/>
                                            </p:txEl>
                                          </p:spTgt>
                                        </p:tgtEl>
                                        <p:attrNameLst>
                                          <p:attrName>style.visibility</p:attrName>
                                        </p:attrNameLst>
                                      </p:cBhvr>
                                      <p:to>
                                        <p:strVal val="visible"/>
                                      </p:to>
                                    </p:set>
                                    <p:anim calcmode="lin" valueType="num">
                                      <p:cBhvr>
                                        <p:cTn id="24" dur="1000" fill="hold"/>
                                        <p:tgtEl>
                                          <p:spTgt spid="100357">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10035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035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00357">
                                            <p:txEl>
                                              <p:pRg st="4" end="4"/>
                                            </p:txEl>
                                          </p:spTgt>
                                        </p:tgtEl>
                                        <p:attrNameLst>
                                          <p:attrName>style.visibility</p:attrName>
                                        </p:attrNameLst>
                                      </p:cBhvr>
                                      <p:to>
                                        <p:strVal val="visible"/>
                                      </p:to>
                                    </p:set>
                                    <p:anim calcmode="lin" valueType="num">
                                      <p:cBhvr>
                                        <p:cTn id="31" dur="1000" fill="hold"/>
                                        <p:tgtEl>
                                          <p:spTgt spid="100357">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10035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0035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00357">
                                            <p:txEl>
                                              <p:pRg st="6" end="6"/>
                                            </p:txEl>
                                          </p:spTgt>
                                        </p:tgtEl>
                                        <p:attrNameLst>
                                          <p:attrName>style.visibility</p:attrName>
                                        </p:attrNameLst>
                                      </p:cBhvr>
                                      <p:to>
                                        <p:strVal val="visible"/>
                                      </p:to>
                                    </p:set>
                                    <p:anim calcmode="lin" valueType="num">
                                      <p:cBhvr>
                                        <p:cTn id="38" dur="1000" fill="hold"/>
                                        <p:tgtEl>
                                          <p:spTgt spid="100357">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100357">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100357">
                                            <p:txEl>
                                              <p:pRg st="6" end="6"/>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100363"/>
                                        </p:tgtEl>
                                        <p:attrNameLst>
                                          <p:attrName>style.visibility</p:attrName>
                                        </p:attrNameLst>
                                      </p:cBhvr>
                                      <p:to>
                                        <p:strVal val="visible"/>
                                      </p:to>
                                    </p:set>
                                    <p:anim calcmode="lin" valueType="num">
                                      <p:cBhvr>
                                        <p:cTn id="43" dur="1000" fill="hold"/>
                                        <p:tgtEl>
                                          <p:spTgt spid="100363"/>
                                        </p:tgtEl>
                                        <p:attrNameLst>
                                          <p:attrName>ppt_w</p:attrName>
                                        </p:attrNameLst>
                                      </p:cBhvr>
                                      <p:tavLst>
                                        <p:tav tm="0">
                                          <p:val>
                                            <p:strVal val="#ppt_w*0.70"/>
                                          </p:val>
                                        </p:tav>
                                        <p:tav tm="100000">
                                          <p:val>
                                            <p:strVal val="#ppt_w"/>
                                          </p:val>
                                        </p:tav>
                                      </p:tavLst>
                                    </p:anim>
                                    <p:anim calcmode="lin" valueType="num">
                                      <p:cBhvr>
                                        <p:cTn id="44" dur="1000" fill="hold"/>
                                        <p:tgtEl>
                                          <p:spTgt spid="100363"/>
                                        </p:tgtEl>
                                        <p:attrNameLst>
                                          <p:attrName>ppt_h</p:attrName>
                                        </p:attrNameLst>
                                      </p:cBhvr>
                                      <p:tavLst>
                                        <p:tav tm="0">
                                          <p:val>
                                            <p:strVal val="#ppt_h"/>
                                          </p:val>
                                        </p:tav>
                                        <p:tav tm="100000">
                                          <p:val>
                                            <p:strVal val="#ppt_h"/>
                                          </p:val>
                                        </p:tav>
                                      </p:tavLst>
                                    </p:anim>
                                    <p:animEffect transition="in" filter="fade">
                                      <p:cBhvr>
                                        <p:cTn id="45" dur="1000"/>
                                        <p:tgtEl>
                                          <p:spTgt spid="100363"/>
                                        </p:tgtEl>
                                      </p:cBhvr>
                                    </p:animEffect>
                                  </p:childTnLst>
                                </p:cTn>
                              </p:par>
                              <p:par>
                                <p:cTn id="46" presetID="55" presetClass="entr" presetSubtype="0" fill="hold" nodeType="withEffect">
                                  <p:stCondLst>
                                    <p:cond delay="0"/>
                                  </p:stCondLst>
                                  <p:childTnLst>
                                    <p:set>
                                      <p:cBhvr>
                                        <p:cTn id="47" dur="1" fill="hold">
                                          <p:stCondLst>
                                            <p:cond delay="0"/>
                                          </p:stCondLst>
                                        </p:cTn>
                                        <p:tgtEl>
                                          <p:spTgt spid="100361"/>
                                        </p:tgtEl>
                                        <p:attrNameLst>
                                          <p:attrName>style.visibility</p:attrName>
                                        </p:attrNameLst>
                                      </p:cBhvr>
                                      <p:to>
                                        <p:strVal val="visible"/>
                                      </p:to>
                                    </p:set>
                                    <p:anim calcmode="lin" valueType="num">
                                      <p:cBhvr>
                                        <p:cTn id="48" dur="1000" fill="hold"/>
                                        <p:tgtEl>
                                          <p:spTgt spid="100361"/>
                                        </p:tgtEl>
                                        <p:attrNameLst>
                                          <p:attrName>ppt_w</p:attrName>
                                        </p:attrNameLst>
                                      </p:cBhvr>
                                      <p:tavLst>
                                        <p:tav tm="0">
                                          <p:val>
                                            <p:strVal val="#ppt_w*0.70"/>
                                          </p:val>
                                        </p:tav>
                                        <p:tav tm="100000">
                                          <p:val>
                                            <p:strVal val="#ppt_w"/>
                                          </p:val>
                                        </p:tav>
                                      </p:tavLst>
                                    </p:anim>
                                    <p:anim calcmode="lin" valueType="num">
                                      <p:cBhvr>
                                        <p:cTn id="49" dur="1000" fill="hold"/>
                                        <p:tgtEl>
                                          <p:spTgt spid="100361"/>
                                        </p:tgtEl>
                                        <p:attrNameLst>
                                          <p:attrName>ppt_h</p:attrName>
                                        </p:attrNameLst>
                                      </p:cBhvr>
                                      <p:tavLst>
                                        <p:tav tm="0">
                                          <p:val>
                                            <p:strVal val="#ppt_h"/>
                                          </p:val>
                                        </p:tav>
                                        <p:tav tm="100000">
                                          <p:val>
                                            <p:strVal val="#ppt_h"/>
                                          </p:val>
                                        </p:tav>
                                      </p:tavLst>
                                    </p:anim>
                                    <p:animEffect transition="in" filter="fade">
                                      <p:cBhvr>
                                        <p:cTn id="50" dur="1000"/>
                                        <p:tgtEl>
                                          <p:spTgt spid="100361"/>
                                        </p:tgtEl>
                                      </p:cBhvr>
                                    </p:animEffect>
                                  </p:childTnLst>
                                </p:cTn>
                              </p:par>
                              <p:par>
                                <p:cTn id="51" presetID="55" presetClass="entr" presetSubtype="0" fill="hold" nodeType="withEffect">
                                  <p:stCondLst>
                                    <p:cond delay="0"/>
                                  </p:stCondLst>
                                  <p:childTnLst>
                                    <p:set>
                                      <p:cBhvr>
                                        <p:cTn id="52" dur="1" fill="hold">
                                          <p:stCondLst>
                                            <p:cond delay="0"/>
                                          </p:stCondLst>
                                        </p:cTn>
                                        <p:tgtEl>
                                          <p:spTgt spid="100359"/>
                                        </p:tgtEl>
                                        <p:attrNameLst>
                                          <p:attrName>style.visibility</p:attrName>
                                        </p:attrNameLst>
                                      </p:cBhvr>
                                      <p:to>
                                        <p:strVal val="visible"/>
                                      </p:to>
                                    </p:set>
                                    <p:anim calcmode="lin" valueType="num">
                                      <p:cBhvr>
                                        <p:cTn id="53" dur="1000" fill="hold"/>
                                        <p:tgtEl>
                                          <p:spTgt spid="100359"/>
                                        </p:tgtEl>
                                        <p:attrNameLst>
                                          <p:attrName>ppt_w</p:attrName>
                                        </p:attrNameLst>
                                      </p:cBhvr>
                                      <p:tavLst>
                                        <p:tav tm="0">
                                          <p:val>
                                            <p:strVal val="#ppt_w*0.70"/>
                                          </p:val>
                                        </p:tav>
                                        <p:tav tm="100000">
                                          <p:val>
                                            <p:strVal val="#ppt_w"/>
                                          </p:val>
                                        </p:tav>
                                      </p:tavLst>
                                    </p:anim>
                                    <p:anim calcmode="lin" valueType="num">
                                      <p:cBhvr>
                                        <p:cTn id="54" dur="1000" fill="hold"/>
                                        <p:tgtEl>
                                          <p:spTgt spid="100359"/>
                                        </p:tgtEl>
                                        <p:attrNameLst>
                                          <p:attrName>ppt_h</p:attrName>
                                        </p:attrNameLst>
                                      </p:cBhvr>
                                      <p:tavLst>
                                        <p:tav tm="0">
                                          <p:val>
                                            <p:strVal val="#ppt_h"/>
                                          </p:val>
                                        </p:tav>
                                        <p:tav tm="100000">
                                          <p:val>
                                            <p:strVal val="#ppt_h"/>
                                          </p:val>
                                        </p:tav>
                                      </p:tavLst>
                                    </p:anim>
                                    <p:animEffect transition="in" filter="fade">
                                      <p:cBhvr>
                                        <p:cTn id="55" dur="10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76200" y="228600"/>
            <a:ext cx="5638800" cy="2436813"/>
          </a:xfrm>
          <a:prstGeom prst="rect">
            <a:avLst/>
          </a:prstGeom>
          <a:noFill/>
          <a:ln w="9525">
            <a:noFill/>
            <a:miter lim="800000"/>
            <a:headEnd/>
            <a:tailEnd/>
          </a:ln>
        </p:spPr>
        <p:txBody>
          <a:bodyPr anchor="ctr">
            <a:spAutoFit/>
          </a:bodyPr>
          <a:lstStyle/>
          <a:p>
            <a:r>
              <a:rPr lang="en-US" b="1"/>
              <a:t>Religion and Culture</a:t>
            </a:r>
            <a:endParaRPr lang="en-US"/>
          </a:p>
          <a:p>
            <a:r>
              <a:rPr lang="en-US"/>
              <a:t>Possessed a very </a:t>
            </a:r>
            <a:r>
              <a:rPr lang="en-US" u="sng"/>
              <a:t>strong belief in life after death</a:t>
            </a:r>
            <a:r>
              <a:rPr lang="en-US"/>
              <a:t>.</a:t>
            </a:r>
          </a:p>
          <a:p>
            <a:r>
              <a:rPr lang="en-US"/>
              <a:t>The Shang </a:t>
            </a:r>
            <a:r>
              <a:rPr lang="en-US" u="sng"/>
              <a:t>practiced human sacrifice</a:t>
            </a:r>
            <a:r>
              <a:rPr lang="en-US"/>
              <a:t> to win the favor of the gods or give the king company in the afterlife.  </a:t>
            </a:r>
          </a:p>
          <a:p>
            <a:endParaRPr lang="en-US"/>
          </a:p>
        </p:txBody>
      </p:sp>
      <p:pic>
        <p:nvPicPr>
          <p:cNvPr id="101382" name="Picture 6" descr="skel"/>
          <p:cNvPicPr>
            <a:picLocks noChangeAspect="1" noChangeArrowheads="1"/>
          </p:cNvPicPr>
          <p:nvPr/>
        </p:nvPicPr>
        <p:blipFill>
          <a:blip r:embed="rId2" cstate="print">
            <a:lum bright="-12000" contrast="24000"/>
          </a:blip>
          <a:srcRect/>
          <a:stretch>
            <a:fillRect/>
          </a:stretch>
        </p:blipFill>
        <p:spPr bwMode="auto">
          <a:xfrm>
            <a:off x="5715000" y="339725"/>
            <a:ext cx="3200400" cy="1870075"/>
          </a:xfrm>
          <a:prstGeom prst="rect">
            <a:avLst/>
          </a:prstGeom>
          <a:noFill/>
          <a:ln w="9525">
            <a:noFill/>
            <a:miter lim="800000"/>
            <a:headEnd/>
            <a:tailEnd/>
          </a:ln>
        </p:spPr>
      </p:pic>
      <p:sp>
        <p:nvSpPr>
          <p:cNvPr id="101383" name="Rectangle 7"/>
          <p:cNvSpPr>
            <a:spLocks noChangeArrowheads="1"/>
          </p:cNvSpPr>
          <p:nvPr/>
        </p:nvSpPr>
        <p:spPr bwMode="auto">
          <a:xfrm>
            <a:off x="228600" y="2378075"/>
            <a:ext cx="8382000" cy="1431925"/>
          </a:xfrm>
          <a:prstGeom prst="rect">
            <a:avLst/>
          </a:prstGeom>
          <a:noFill/>
          <a:ln w="9525">
            <a:noFill/>
            <a:miter lim="800000"/>
            <a:headEnd/>
            <a:tailEnd/>
          </a:ln>
        </p:spPr>
        <p:txBody>
          <a:bodyPr>
            <a:spAutoFit/>
          </a:bodyPr>
          <a:lstStyle/>
          <a:p>
            <a:r>
              <a:rPr lang="en-US" b="1"/>
              <a:t>Ancestor Veneration</a:t>
            </a:r>
          </a:p>
          <a:p>
            <a:r>
              <a:rPr lang="en-US"/>
              <a:t>The </a:t>
            </a:r>
            <a:r>
              <a:rPr lang="en-US" u="sng"/>
              <a:t>ancestors</a:t>
            </a:r>
            <a:r>
              <a:rPr lang="en-US"/>
              <a:t> were </a:t>
            </a:r>
            <a:r>
              <a:rPr lang="en-US" u="sng"/>
              <a:t>seen as a link between the present world and the spiritual world</a:t>
            </a:r>
            <a:r>
              <a:rPr lang="en-US"/>
              <a:t>. They could bring good or bad fortune to a family. Offerings of food and drink were offered to them</a:t>
            </a:r>
          </a:p>
        </p:txBody>
      </p:sp>
      <p:sp>
        <p:nvSpPr>
          <p:cNvPr id="101384" name="Rectangle 8"/>
          <p:cNvSpPr>
            <a:spLocks noChangeArrowheads="1"/>
          </p:cNvSpPr>
          <p:nvPr/>
        </p:nvSpPr>
        <p:spPr bwMode="auto">
          <a:xfrm>
            <a:off x="304800" y="4038600"/>
            <a:ext cx="3962400" cy="2436813"/>
          </a:xfrm>
          <a:prstGeom prst="rect">
            <a:avLst/>
          </a:prstGeom>
          <a:noFill/>
          <a:ln w="9525">
            <a:noFill/>
            <a:miter lim="800000"/>
            <a:headEnd/>
            <a:tailEnd/>
          </a:ln>
        </p:spPr>
        <p:txBody>
          <a:bodyPr>
            <a:spAutoFit/>
          </a:bodyPr>
          <a:lstStyle/>
          <a:p>
            <a:r>
              <a:rPr lang="en-US" b="1"/>
              <a:t>Oracle Bones</a:t>
            </a:r>
          </a:p>
          <a:p>
            <a:r>
              <a:rPr lang="en-US"/>
              <a:t>A </a:t>
            </a:r>
            <a:r>
              <a:rPr lang="en-US" u="sng"/>
              <a:t>way to communicate with the ancestors</a:t>
            </a:r>
            <a:r>
              <a:rPr lang="en-US"/>
              <a:t>.  </a:t>
            </a:r>
            <a:r>
              <a:rPr lang="en-US" u="sng"/>
              <a:t>Animal bonds were carved with questions, then heated or broken</a:t>
            </a:r>
            <a:r>
              <a:rPr lang="en-US"/>
              <a:t>.  A priest then </a:t>
            </a:r>
            <a:r>
              <a:rPr lang="en-US" u="sng"/>
              <a:t>interpreted the breaks</a:t>
            </a:r>
            <a:r>
              <a:rPr lang="en-US"/>
              <a:t>. </a:t>
            </a:r>
          </a:p>
        </p:txBody>
      </p:sp>
      <p:pic>
        <p:nvPicPr>
          <p:cNvPr id="101386" name="Picture 10" descr="RM001065"/>
          <p:cNvPicPr>
            <a:picLocks noChangeAspect="1" noChangeArrowheads="1"/>
          </p:cNvPicPr>
          <p:nvPr/>
        </p:nvPicPr>
        <p:blipFill>
          <a:blip r:embed="rId3" cstate="print"/>
          <a:srcRect/>
          <a:stretch>
            <a:fillRect/>
          </a:stretch>
        </p:blipFill>
        <p:spPr bwMode="auto">
          <a:xfrm>
            <a:off x="4665663" y="4038600"/>
            <a:ext cx="1970087" cy="2438400"/>
          </a:xfrm>
          <a:prstGeom prst="rect">
            <a:avLst/>
          </a:prstGeom>
          <a:noFill/>
          <a:ln w="9525">
            <a:noFill/>
            <a:miter lim="800000"/>
            <a:headEnd/>
            <a:tailEnd/>
          </a:ln>
        </p:spPr>
      </p:pic>
      <p:pic>
        <p:nvPicPr>
          <p:cNvPr id="101388" name="Picture 12" descr="RM001066"/>
          <p:cNvPicPr>
            <a:picLocks noChangeAspect="1" noChangeArrowheads="1"/>
          </p:cNvPicPr>
          <p:nvPr/>
        </p:nvPicPr>
        <p:blipFill>
          <a:blip r:embed="rId4" cstate="print"/>
          <a:srcRect l="8556" t="6667" r="5882" b="5000"/>
          <a:stretch>
            <a:fillRect/>
          </a:stretch>
        </p:blipFill>
        <p:spPr bwMode="auto">
          <a:xfrm>
            <a:off x="7018338" y="4038600"/>
            <a:ext cx="1897062"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anim calcmode="lin" valueType="num">
                                      <p:cBhvr>
                                        <p:cTn id="7" dur="1000" fill="hold"/>
                                        <p:tgtEl>
                                          <p:spTgt spid="10138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138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138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1380">
                                            <p:txEl>
                                              <p:pRg st="1" end="1"/>
                                            </p:txEl>
                                          </p:spTgt>
                                        </p:tgtEl>
                                        <p:attrNameLst>
                                          <p:attrName>style.visibility</p:attrName>
                                        </p:attrNameLst>
                                      </p:cBhvr>
                                      <p:to>
                                        <p:strVal val="visible"/>
                                      </p:to>
                                    </p:set>
                                    <p:anim calcmode="lin" valueType="num">
                                      <p:cBhvr>
                                        <p:cTn id="14" dur="1000" fill="hold"/>
                                        <p:tgtEl>
                                          <p:spTgt spid="10138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138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138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1380">
                                            <p:txEl>
                                              <p:pRg st="2" end="2"/>
                                            </p:txEl>
                                          </p:spTgt>
                                        </p:tgtEl>
                                        <p:attrNameLst>
                                          <p:attrName>style.visibility</p:attrName>
                                        </p:attrNameLst>
                                      </p:cBhvr>
                                      <p:to>
                                        <p:strVal val="visible"/>
                                      </p:to>
                                    </p:set>
                                    <p:anim calcmode="lin" valueType="num">
                                      <p:cBhvr>
                                        <p:cTn id="21" dur="1000" fill="hold"/>
                                        <p:tgtEl>
                                          <p:spTgt spid="101380">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1380">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1380">
                                            <p:txEl>
                                              <p:pRg st="2" end="2"/>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101382"/>
                                        </p:tgtEl>
                                        <p:attrNameLst>
                                          <p:attrName>style.visibility</p:attrName>
                                        </p:attrNameLst>
                                      </p:cBhvr>
                                      <p:to>
                                        <p:strVal val="visible"/>
                                      </p:to>
                                    </p:set>
                                    <p:anim calcmode="lin" valueType="num">
                                      <p:cBhvr>
                                        <p:cTn id="26" dur="1000" fill="hold"/>
                                        <p:tgtEl>
                                          <p:spTgt spid="101382"/>
                                        </p:tgtEl>
                                        <p:attrNameLst>
                                          <p:attrName>ppt_w</p:attrName>
                                        </p:attrNameLst>
                                      </p:cBhvr>
                                      <p:tavLst>
                                        <p:tav tm="0">
                                          <p:val>
                                            <p:strVal val="#ppt_w*0.70"/>
                                          </p:val>
                                        </p:tav>
                                        <p:tav tm="100000">
                                          <p:val>
                                            <p:strVal val="#ppt_w"/>
                                          </p:val>
                                        </p:tav>
                                      </p:tavLst>
                                    </p:anim>
                                    <p:anim calcmode="lin" valueType="num">
                                      <p:cBhvr>
                                        <p:cTn id="27" dur="1000" fill="hold"/>
                                        <p:tgtEl>
                                          <p:spTgt spid="101382"/>
                                        </p:tgtEl>
                                        <p:attrNameLst>
                                          <p:attrName>ppt_h</p:attrName>
                                        </p:attrNameLst>
                                      </p:cBhvr>
                                      <p:tavLst>
                                        <p:tav tm="0">
                                          <p:val>
                                            <p:strVal val="#ppt_h"/>
                                          </p:val>
                                        </p:tav>
                                        <p:tav tm="100000">
                                          <p:val>
                                            <p:strVal val="#ppt_h"/>
                                          </p:val>
                                        </p:tav>
                                      </p:tavLst>
                                    </p:anim>
                                    <p:animEffect transition="in" filter="fade">
                                      <p:cBhvr>
                                        <p:cTn id="28" dur="1000"/>
                                        <p:tgtEl>
                                          <p:spTgt spid="10138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01383"/>
                                        </p:tgtEl>
                                        <p:attrNameLst>
                                          <p:attrName>style.visibility</p:attrName>
                                        </p:attrNameLst>
                                      </p:cBhvr>
                                      <p:to>
                                        <p:strVal val="visible"/>
                                      </p:to>
                                    </p:set>
                                    <p:anim calcmode="lin" valueType="num">
                                      <p:cBhvr>
                                        <p:cTn id="33" dur="1000" fill="hold"/>
                                        <p:tgtEl>
                                          <p:spTgt spid="101383"/>
                                        </p:tgtEl>
                                        <p:attrNameLst>
                                          <p:attrName>ppt_w</p:attrName>
                                        </p:attrNameLst>
                                      </p:cBhvr>
                                      <p:tavLst>
                                        <p:tav tm="0">
                                          <p:val>
                                            <p:strVal val="#ppt_w*0.70"/>
                                          </p:val>
                                        </p:tav>
                                        <p:tav tm="100000">
                                          <p:val>
                                            <p:strVal val="#ppt_w"/>
                                          </p:val>
                                        </p:tav>
                                      </p:tavLst>
                                    </p:anim>
                                    <p:anim calcmode="lin" valueType="num">
                                      <p:cBhvr>
                                        <p:cTn id="34" dur="1000" fill="hold"/>
                                        <p:tgtEl>
                                          <p:spTgt spid="101383"/>
                                        </p:tgtEl>
                                        <p:attrNameLst>
                                          <p:attrName>ppt_h</p:attrName>
                                        </p:attrNameLst>
                                      </p:cBhvr>
                                      <p:tavLst>
                                        <p:tav tm="0">
                                          <p:val>
                                            <p:strVal val="#ppt_h"/>
                                          </p:val>
                                        </p:tav>
                                        <p:tav tm="100000">
                                          <p:val>
                                            <p:strVal val="#ppt_h"/>
                                          </p:val>
                                        </p:tav>
                                      </p:tavLst>
                                    </p:anim>
                                    <p:animEffect transition="in" filter="fade">
                                      <p:cBhvr>
                                        <p:cTn id="35" dur="1000"/>
                                        <p:tgtEl>
                                          <p:spTgt spid="101383"/>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01384"/>
                                        </p:tgtEl>
                                        <p:attrNameLst>
                                          <p:attrName>style.visibility</p:attrName>
                                        </p:attrNameLst>
                                      </p:cBhvr>
                                      <p:to>
                                        <p:strVal val="visible"/>
                                      </p:to>
                                    </p:set>
                                    <p:anim calcmode="lin" valueType="num">
                                      <p:cBhvr>
                                        <p:cTn id="40" dur="1000" fill="hold"/>
                                        <p:tgtEl>
                                          <p:spTgt spid="101384"/>
                                        </p:tgtEl>
                                        <p:attrNameLst>
                                          <p:attrName>ppt_w</p:attrName>
                                        </p:attrNameLst>
                                      </p:cBhvr>
                                      <p:tavLst>
                                        <p:tav tm="0">
                                          <p:val>
                                            <p:strVal val="#ppt_w*0.70"/>
                                          </p:val>
                                        </p:tav>
                                        <p:tav tm="100000">
                                          <p:val>
                                            <p:strVal val="#ppt_w"/>
                                          </p:val>
                                        </p:tav>
                                      </p:tavLst>
                                    </p:anim>
                                    <p:anim calcmode="lin" valueType="num">
                                      <p:cBhvr>
                                        <p:cTn id="41" dur="1000" fill="hold"/>
                                        <p:tgtEl>
                                          <p:spTgt spid="101384"/>
                                        </p:tgtEl>
                                        <p:attrNameLst>
                                          <p:attrName>ppt_h</p:attrName>
                                        </p:attrNameLst>
                                      </p:cBhvr>
                                      <p:tavLst>
                                        <p:tav tm="0">
                                          <p:val>
                                            <p:strVal val="#ppt_h"/>
                                          </p:val>
                                        </p:tav>
                                        <p:tav tm="100000">
                                          <p:val>
                                            <p:strVal val="#ppt_h"/>
                                          </p:val>
                                        </p:tav>
                                      </p:tavLst>
                                    </p:anim>
                                    <p:animEffect transition="in" filter="fade">
                                      <p:cBhvr>
                                        <p:cTn id="42" dur="1000"/>
                                        <p:tgtEl>
                                          <p:spTgt spid="101384"/>
                                        </p:tgtEl>
                                      </p:cBhvr>
                                    </p:animEffect>
                                  </p:childTnLst>
                                </p:cTn>
                              </p:par>
                              <p:par>
                                <p:cTn id="43" presetID="55" presetClass="entr" presetSubtype="0" fill="hold" nodeType="withEffect">
                                  <p:stCondLst>
                                    <p:cond delay="0"/>
                                  </p:stCondLst>
                                  <p:childTnLst>
                                    <p:set>
                                      <p:cBhvr>
                                        <p:cTn id="44" dur="1" fill="hold">
                                          <p:stCondLst>
                                            <p:cond delay="0"/>
                                          </p:stCondLst>
                                        </p:cTn>
                                        <p:tgtEl>
                                          <p:spTgt spid="101386"/>
                                        </p:tgtEl>
                                        <p:attrNameLst>
                                          <p:attrName>style.visibility</p:attrName>
                                        </p:attrNameLst>
                                      </p:cBhvr>
                                      <p:to>
                                        <p:strVal val="visible"/>
                                      </p:to>
                                    </p:set>
                                    <p:anim calcmode="lin" valueType="num">
                                      <p:cBhvr>
                                        <p:cTn id="45" dur="1000" fill="hold"/>
                                        <p:tgtEl>
                                          <p:spTgt spid="101386"/>
                                        </p:tgtEl>
                                        <p:attrNameLst>
                                          <p:attrName>ppt_w</p:attrName>
                                        </p:attrNameLst>
                                      </p:cBhvr>
                                      <p:tavLst>
                                        <p:tav tm="0">
                                          <p:val>
                                            <p:strVal val="#ppt_w*0.70"/>
                                          </p:val>
                                        </p:tav>
                                        <p:tav tm="100000">
                                          <p:val>
                                            <p:strVal val="#ppt_w"/>
                                          </p:val>
                                        </p:tav>
                                      </p:tavLst>
                                    </p:anim>
                                    <p:anim calcmode="lin" valueType="num">
                                      <p:cBhvr>
                                        <p:cTn id="46" dur="1000" fill="hold"/>
                                        <p:tgtEl>
                                          <p:spTgt spid="101386"/>
                                        </p:tgtEl>
                                        <p:attrNameLst>
                                          <p:attrName>ppt_h</p:attrName>
                                        </p:attrNameLst>
                                      </p:cBhvr>
                                      <p:tavLst>
                                        <p:tav tm="0">
                                          <p:val>
                                            <p:strVal val="#ppt_h"/>
                                          </p:val>
                                        </p:tav>
                                        <p:tav tm="100000">
                                          <p:val>
                                            <p:strVal val="#ppt_h"/>
                                          </p:val>
                                        </p:tav>
                                      </p:tavLst>
                                    </p:anim>
                                    <p:animEffect transition="in" filter="fade">
                                      <p:cBhvr>
                                        <p:cTn id="47" dur="1000"/>
                                        <p:tgtEl>
                                          <p:spTgt spid="101386"/>
                                        </p:tgtEl>
                                      </p:cBhvr>
                                    </p:animEffect>
                                  </p:childTnLst>
                                </p:cTn>
                              </p:par>
                              <p:par>
                                <p:cTn id="48" presetID="55" presetClass="entr" presetSubtype="0" fill="hold" nodeType="withEffect">
                                  <p:stCondLst>
                                    <p:cond delay="0"/>
                                  </p:stCondLst>
                                  <p:childTnLst>
                                    <p:set>
                                      <p:cBhvr>
                                        <p:cTn id="49" dur="1" fill="hold">
                                          <p:stCondLst>
                                            <p:cond delay="0"/>
                                          </p:stCondLst>
                                        </p:cTn>
                                        <p:tgtEl>
                                          <p:spTgt spid="101388"/>
                                        </p:tgtEl>
                                        <p:attrNameLst>
                                          <p:attrName>style.visibility</p:attrName>
                                        </p:attrNameLst>
                                      </p:cBhvr>
                                      <p:to>
                                        <p:strVal val="visible"/>
                                      </p:to>
                                    </p:set>
                                    <p:anim calcmode="lin" valueType="num">
                                      <p:cBhvr>
                                        <p:cTn id="50" dur="1000" fill="hold"/>
                                        <p:tgtEl>
                                          <p:spTgt spid="101388"/>
                                        </p:tgtEl>
                                        <p:attrNameLst>
                                          <p:attrName>ppt_w</p:attrName>
                                        </p:attrNameLst>
                                      </p:cBhvr>
                                      <p:tavLst>
                                        <p:tav tm="0">
                                          <p:val>
                                            <p:strVal val="#ppt_w*0.70"/>
                                          </p:val>
                                        </p:tav>
                                        <p:tav tm="100000">
                                          <p:val>
                                            <p:strVal val="#ppt_w"/>
                                          </p:val>
                                        </p:tav>
                                      </p:tavLst>
                                    </p:anim>
                                    <p:anim calcmode="lin" valueType="num">
                                      <p:cBhvr>
                                        <p:cTn id="51" dur="1000" fill="hold"/>
                                        <p:tgtEl>
                                          <p:spTgt spid="101388"/>
                                        </p:tgtEl>
                                        <p:attrNameLst>
                                          <p:attrName>ppt_h</p:attrName>
                                        </p:attrNameLst>
                                      </p:cBhvr>
                                      <p:tavLst>
                                        <p:tav tm="0">
                                          <p:val>
                                            <p:strVal val="#ppt_h"/>
                                          </p:val>
                                        </p:tav>
                                        <p:tav tm="100000">
                                          <p:val>
                                            <p:strVal val="#ppt_h"/>
                                          </p:val>
                                        </p:tav>
                                      </p:tavLst>
                                    </p:anim>
                                    <p:animEffect transition="in" filter="fade">
                                      <p:cBhvr>
                                        <p:cTn id="52" dur="1000"/>
                                        <p:tgtEl>
                                          <p:spTgt spid="101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p:bldP spid="101383" grpId="0"/>
      <p:bldP spid="1013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ChangeArrowheads="1"/>
          </p:cNvSpPr>
          <p:nvPr/>
        </p:nvSpPr>
        <p:spPr bwMode="auto">
          <a:xfrm>
            <a:off x="0" y="2679700"/>
            <a:ext cx="9144000" cy="0"/>
          </a:xfrm>
          <a:prstGeom prst="rect">
            <a:avLst/>
          </a:prstGeom>
          <a:noFill/>
          <a:ln w="9525">
            <a:noFill/>
            <a:miter lim="800000"/>
            <a:headEnd/>
            <a:tailEnd/>
          </a:ln>
        </p:spPr>
        <p:txBody>
          <a:bodyPr wrap="none" anchor="ctr">
            <a:spAutoFit/>
          </a:bodyPr>
          <a:lstStyle/>
          <a:p>
            <a:endParaRPr lang="en-US"/>
          </a:p>
        </p:txBody>
      </p:sp>
      <p:pic>
        <p:nvPicPr>
          <p:cNvPr id="102404" name="Picture 4"/>
          <p:cNvPicPr>
            <a:picLocks noChangeAspect="1" noChangeArrowheads="1"/>
          </p:cNvPicPr>
          <p:nvPr/>
        </p:nvPicPr>
        <p:blipFill>
          <a:blip r:embed="rId2" cstate="print"/>
          <a:srcRect/>
          <a:stretch>
            <a:fillRect/>
          </a:stretch>
        </p:blipFill>
        <p:spPr bwMode="auto">
          <a:xfrm>
            <a:off x="6248400" y="228600"/>
            <a:ext cx="2692400" cy="2011363"/>
          </a:xfrm>
          <a:prstGeom prst="rect">
            <a:avLst/>
          </a:prstGeom>
          <a:noFill/>
          <a:ln w="9525">
            <a:noFill/>
            <a:miter lim="800000"/>
            <a:headEnd/>
            <a:tailEnd/>
          </a:ln>
        </p:spPr>
      </p:pic>
      <p:sp>
        <p:nvSpPr>
          <p:cNvPr id="102406" name="Rectangle 6"/>
          <p:cNvSpPr>
            <a:spLocks noChangeArrowheads="1"/>
          </p:cNvSpPr>
          <p:nvPr/>
        </p:nvSpPr>
        <p:spPr bwMode="auto">
          <a:xfrm>
            <a:off x="152400" y="381000"/>
            <a:ext cx="5562600" cy="1431925"/>
          </a:xfrm>
          <a:prstGeom prst="rect">
            <a:avLst/>
          </a:prstGeom>
          <a:noFill/>
          <a:ln w="9525">
            <a:noFill/>
            <a:miter lim="800000"/>
            <a:headEnd/>
            <a:tailEnd/>
          </a:ln>
        </p:spPr>
        <p:txBody>
          <a:bodyPr anchor="ctr">
            <a:spAutoFit/>
          </a:bodyPr>
          <a:lstStyle/>
          <a:p>
            <a:r>
              <a:rPr lang="en-US" b="1">
                <a:cs typeface="Times New Roman" pitchFamily="18" charset="0"/>
              </a:rPr>
              <a:t>Zhou Dynasty 1045-256 B.C.</a:t>
            </a:r>
            <a:endParaRPr lang="en-US"/>
          </a:p>
          <a:p>
            <a:pPr eaLnBrk="0" hangingPunct="0"/>
            <a:r>
              <a:rPr lang="en-US" b="1">
                <a:cs typeface="Times New Roman" pitchFamily="18" charset="0"/>
              </a:rPr>
              <a:t>Duration</a:t>
            </a:r>
          </a:p>
          <a:p>
            <a:pPr eaLnBrk="0" hangingPunct="0"/>
            <a:r>
              <a:rPr lang="en-US">
                <a:cs typeface="Times New Roman" pitchFamily="18" charset="0"/>
              </a:rPr>
              <a:t>Lasted for </a:t>
            </a:r>
            <a:r>
              <a:rPr lang="en-US" u="sng">
                <a:cs typeface="Times New Roman" pitchFamily="18" charset="0"/>
              </a:rPr>
              <a:t>almost 900 years</a:t>
            </a:r>
            <a:r>
              <a:rPr lang="en-US">
                <a:cs typeface="Times New Roman" pitchFamily="18" charset="0"/>
              </a:rPr>
              <a:t>, longest lasting dynasty in Chinese History. </a:t>
            </a:r>
            <a:endParaRPr lang="en-US" b="1"/>
          </a:p>
        </p:txBody>
      </p:sp>
      <p:sp>
        <p:nvSpPr>
          <p:cNvPr id="102407" name="Rectangle 7"/>
          <p:cNvSpPr>
            <a:spLocks noChangeArrowheads="1"/>
          </p:cNvSpPr>
          <p:nvPr/>
        </p:nvSpPr>
        <p:spPr bwMode="auto">
          <a:xfrm>
            <a:off x="228600" y="2057400"/>
            <a:ext cx="8686800" cy="2436813"/>
          </a:xfrm>
          <a:prstGeom prst="rect">
            <a:avLst/>
          </a:prstGeom>
          <a:noFill/>
          <a:ln w="9525">
            <a:noFill/>
            <a:miter lim="800000"/>
            <a:headEnd/>
            <a:tailEnd/>
          </a:ln>
        </p:spPr>
        <p:txBody>
          <a:bodyPr>
            <a:spAutoFit/>
          </a:bodyPr>
          <a:lstStyle/>
          <a:p>
            <a:pPr algn="ctr" eaLnBrk="0" hangingPunct="0"/>
            <a:r>
              <a:rPr lang="en-US" b="1"/>
              <a:t>Political Structure</a:t>
            </a:r>
          </a:p>
          <a:p>
            <a:pPr algn="ctr" eaLnBrk="0" hangingPunct="0"/>
            <a:r>
              <a:rPr lang="en-US"/>
              <a:t>Head was a </a:t>
            </a:r>
            <a:r>
              <a:rPr lang="en-US" u="sng"/>
              <a:t>king who ruled over an imperial bureaucracy.</a:t>
            </a:r>
            <a:r>
              <a:rPr lang="en-US"/>
              <a:t>  The king was seen as the link between heaven and earth and had divine-like powers. </a:t>
            </a:r>
          </a:p>
          <a:p>
            <a:pPr algn="ctr" eaLnBrk="0" hangingPunct="0"/>
            <a:endParaRPr lang="en-US"/>
          </a:p>
          <a:p>
            <a:pPr algn="ctr" eaLnBrk="0" hangingPunct="0"/>
            <a:r>
              <a:rPr lang="en-US"/>
              <a:t>The rulers of the different provinces were </a:t>
            </a:r>
            <a:r>
              <a:rPr lang="en-US" u="sng"/>
              <a:t>aristocrats</a:t>
            </a:r>
            <a:r>
              <a:rPr lang="en-US"/>
              <a:t>, similar to the way it was in the Shang dynasty. </a:t>
            </a:r>
          </a:p>
        </p:txBody>
      </p:sp>
      <p:pic>
        <p:nvPicPr>
          <p:cNvPr id="102409" name="Picture 9" descr="IH015647"/>
          <p:cNvPicPr>
            <a:picLocks noChangeAspect="1" noChangeArrowheads="1"/>
          </p:cNvPicPr>
          <p:nvPr/>
        </p:nvPicPr>
        <p:blipFill>
          <a:blip r:embed="rId3" cstate="print"/>
          <a:srcRect/>
          <a:stretch>
            <a:fillRect/>
          </a:stretch>
        </p:blipFill>
        <p:spPr bwMode="auto">
          <a:xfrm>
            <a:off x="1828800" y="4570413"/>
            <a:ext cx="5486400" cy="2049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406">
                                            <p:txEl>
                                              <p:pRg st="0" end="0"/>
                                            </p:txEl>
                                          </p:spTgt>
                                        </p:tgtEl>
                                        <p:attrNameLst>
                                          <p:attrName>style.visibility</p:attrName>
                                        </p:attrNameLst>
                                      </p:cBhvr>
                                      <p:to>
                                        <p:strVal val="visible"/>
                                      </p:to>
                                    </p:set>
                                    <p:anim calcmode="lin" valueType="num">
                                      <p:cBhvr>
                                        <p:cTn id="7" dur="1000" fill="hold"/>
                                        <p:tgtEl>
                                          <p:spTgt spid="10240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0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2404"/>
                                        </p:tgtEl>
                                        <p:attrNameLst>
                                          <p:attrName>style.visibility</p:attrName>
                                        </p:attrNameLst>
                                      </p:cBhvr>
                                      <p:to>
                                        <p:strVal val="visible"/>
                                      </p:to>
                                    </p:set>
                                    <p:anim calcmode="lin" valueType="num">
                                      <p:cBhvr>
                                        <p:cTn id="12" dur="1000" fill="hold"/>
                                        <p:tgtEl>
                                          <p:spTgt spid="102404"/>
                                        </p:tgtEl>
                                        <p:attrNameLst>
                                          <p:attrName>ppt_w</p:attrName>
                                        </p:attrNameLst>
                                      </p:cBhvr>
                                      <p:tavLst>
                                        <p:tav tm="0">
                                          <p:val>
                                            <p:strVal val="#ppt_w*0.70"/>
                                          </p:val>
                                        </p:tav>
                                        <p:tav tm="100000">
                                          <p:val>
                                            <p:strVal val="#ppt_w"/>
                                          </p:val>
                                        </p:tav>
                                      </p:tavLst>
                                    </p:anim>
                                    <p:anim calcmode="lin" valueType="num">
                                      <p:cBhvr>
                                        <p:cTn id="13" dur="1000" fill="hold"/>
                                        <p:tgtEl>
                                          <p:spTgt spid="102404"/>
                                        </p:tgtEl>
                                        <p:attrNameLst>
                                          <p:attrName>ppt_h</p:attrName>
                                        </p:attrNameLst>
                                      </p:cBhvr>
                                      <p:tavLst>
                                        <p:tav tm="0">
                                          <p:val>
                                            <p:strVal val="#ppt_h"/>
                                          </p:val>
                                        </p:tav>
                                        <p:tav tm="100000">
                                          <p:val>
                                            <p:strVal val="#ppt_h"/>
                                          </p:val>
                                        </p:tav>
                                      </p:tavLst>
                                    </p:anim>
                                    <p:animEffect transition="in" filter="fade">
                                      <p:cBhvr>
                                        <p:cTn id="14" dur="1000"/>
                                        <p:tgtEl>
                                          <p:spTgt spid="10240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2406">
                                            <p:txEl>
                                              <p:pRg st="1" end="1"/>
                                            </p:txEl>
                                          </p:spTgt>
                                        </p:tgtEl>
                                        <p:attrNameLst>
                                          <p:attrName>style.visibility</p:attrName>
                                        </p:attrNameLst>
                                      </p:cBhvr>
                                      <p:to>
                                        <p:strVal val="visible"/>
                                      </p:to>
                                    </p:set>
                                    <p:anim calcmode="lin" valueType="num">
                                      <p:cBhvr>
                                        <p:cTn id="19" dur="1000" fill="hold"/>
                                        <p:tgtEl>
                                          <p:spTgt spid="102406">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02406">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2406">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02406">
                                            <p:txEl>
                                              <p:pRg st="2" end="2"/>
                                            </p:txEl>
                                          </p:spTgt>
                                        </p:tgtEl>
                                        <p:attrNameLst>
                                          <p:attrName>style.visibility</p:attrName>
                                        </p:attrNameLst>
                                      </p:cBhvr>
                                      <p:to>
                                        <p:strVal val="visible"/>
                                      </p:to>
                                    </p:set>
                                    <p:anim calcmode="lin" valueType="num">
                                      <p:cBhvr>
                                        <p:cTn id="24" dur="1000" fill="hold"/>
                                        <p:tgtEl>
                                          <p:spTgt spid="102406">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102406">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240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02407">
                                            <p:txEl>
                                              <p:pRg st="0" end="0"/>
                                            </p:txEl>
                                          </p:spTgt>
                                        </p:tgtEl>
                                        <p:attrNameLst>
                                          <p:attrName>style.visibility</p:attrName>
                                        </p:attrNameLst>
                                      </p:cBhvr>
                                      <p:to>
                                        <p:strVal val="visible"/>
                                      </p:to>
                                    </p:set>
                                    <p:anim calcmode="lin" valueType="num">
                                      <p:cBhvr>
                                        <p:cTn id="31" dur="1000" fill="hold"/>
                                        <p:tgtEl>
                                          <p:spTgt spid="102407">
                                            <p:txEl>
                                              <p:pRg st="0" end="0"/>
                                            </p:txEl>
                                          </p:spTgt>
                                        </p:tgtEl>
                                        <p:attrNameLst>
                                          <p:attrName>ppt_w</p:attrName>
                                        </p:attrNameLst>
                                      </p:cBhvr>
                                      <p:tavLst>
                                        <p:tav tm="0">
                                          <p:val>
                                            <p:strVal val="#ppt_w*0.70"/>
                                          </p:val>
                                        </p:tav>
                                        <p:tav tm="100000">
                                          <p:val>
                                            <p:strVal val="#ppt_w"/>
                                          </p:val>
                                        </p:tav>
                                      </p:tavLst>
                                    </p:anim>
                                    <p:anim calcmode="lin" valueType="num">
                                      <p:cBhvr>
                                        <p:cTn id="32" dur="1000" fill="hold"/>
                                        <p:tgtEl>
                                          <p:spTgt spid="102407">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102407">
                                            <p:txEl>
                                              <p:pRg st="0" end="0"/>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102407">
                                            <p:txEl>
                                              <p:pRg st="1" end="1"/>
                                            </p:txEl>
                                          </p:spTgt>
                                        </p:tgtEl>
                                        <p:attrNameLst>
                                          <p:attrName>style.visibility</p:attrName>
                                        </p:attrNameLst>
                                      </p:cBhvr>
                                      <p:to>
                                        <p:strVal val="visible"/>
                                      </p:to>
                                    </p:set>
                                    <p:anim calcmode="lin" valueType="num">
                                      <p:cBhvr>
                                        <p:cTn id="36" dur="1000" fill="hold"/>
                                        <p:tgtEl>
                                          <p:spTgt spid="102407">
                                            <p:txEl>
                                              <p:pRg st="1" end="1"/>
                                            </p:txEl>
                                          </p:spTgt>
                                        </p:tgtEl>
                                        <p:attrNameLst>
                                          <p:attrName>ppt_w</p:attrName>
                                        </p:attrNameLst>
                                      </p:cBhvr>
                                      <p:tavLst>
                                        <p:tav tm="0">
                                          <p:val>
                                            <p:strVal val="#ppt_w*0.70"/>
                                          </p:val>
                                        </p:tav>
                                        <p:tav tm="100000">
                                          <p:val>
                                            <p:strVal val="#ppt_w"/>
                                          </p:val>
                                        </p:tav>
                                      </p:tavLst>
                                    </p:anim>
                                    <p:anim calcmode="lin" valueType="num">
                                      <p:cBhvr>
                                        <p:cTn id="37" dur="1000" fill="hold"/>
                                        <p:tgtEl>
                                          <p:spTgt spid="102407">
                                            <p:txEl>
                                              <p:pRg st="1" end="1"/>
                                            </p:txEl>
                                          </p:spTgt>
                                        </p:tgtEl>
                                        <p:attrNameLst>
                                          <p:attrName>ppt_h</p:attrName>
                                        </p:attrNameLst>
                                      </p:cBhvr>
                                      <p:tavLst>
                                        <p:tav tm="0">
                                          <p:val>
                                            <p:strVal val="#ppt_h"/>
                                          </p:val>
                                        </p:tav>
                                        <p:tav tm="100000">
                                          <p:val>
                                            <p:strVal val="#ppt_h"/>
                                          </p:val>
                                        </p:tav>
                                      </p:tavLst>
                                    </p:anim>
                                    <p:animEffect transition="in" filter="fade">
                                      <p:cBhvr>
                                        <p:cTn id="38" dur="1000"/>
                                        <p:tgtEl>
                                          <p:spTgt spid="10240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02407">
                                            <p:txEl>
                                              <p:pRg st="3" end="3"/>
                                            </p:txEl>
                                          </p:spTgt>
                                        </p:tgtEl>
                                        <p:attrNameLst>
                                          <p:attrName>style.visibility</p:attrName>
                                        </p:attrNameLst>
                                      </p:cBhvr>
                                      <p:to>
                                        <p:strVal val="visible"/>
                                      </p:to>
                                    </p:set>
                                    <p:anim calcmode="lin" valueType="num">
                                      <p:cBhvr>
                                        <p:cTn id="43" dur="1000" fill="hold"/>
                                        <p:tgtEl>
                                          <p:spTgt spid="102407">
                                            <p:txEl>
                                              <p:pRg st="3" end="3"/>
                                            </p:txEl>
                                          </p:spTgt>
                                        </p:tgtEl>
                                        <p:attrNameLst>
                                          <p:attrName>ppt_w</p:attrName>
                                        </p:attrNameLst>
                                      </p:cBhvr>
                                      <p:tavLst>
                                        <p:tav tm="0">
                                          <p:val>
                                            <p:strVal val="#ppt_w*0.70"/>
                                          </p:val>
                                        </p:tav>
                                        <p:tav tm="100000">
                                          <p:val>
                                            <p:strVal val="#ppt_w"/>
                                          </p:val>
                                        </p:tav>
                                      </p:tavLst>
                                    </p:anim>
                                    <p:anim calcmode="lin" valueType="num">
                                      <p:cBhvr>
                                        <p:cTn id="44" dur="1000" fill="hold"/>
                                        <p:tgtEl>
                                          <p:spTgt spid="102407">
                                            <p:txEl>
                                              <p:pRg st="3" end="3"/>
                                            </p:txEl>
                                          </p:spTgt>
                                        </p:tgtEl>
                                        <p:attrNameLst>
                                          <p:attrName>ppt_h</p:attrName>
                                        </p:attrNameLst>
                                      </p:cBhvr>
                                      <p:tavLst>
                                        <p:tav tm="0">
                                          <p:val>
                                            <p:strVal val="#ppt_h"/>
                                          </p:val>
                                        </p:tav>
                                        <p:tav tm="100000">
                                          <p:val>
                                            <p:strVal val="#ppt_h"/>
                                          </p:val>
                                        </p:tav>
                                      </p:tavLst>
                                    </p:anim>
                                    <p:animEffect transition="in" filter="fade">
                                      <p:cBhvr>
                                        <p:cTn id="45" dur="1000"/>
                                        <p:tgtEl>
                                          <p:spTgt spid="102407">
                                            <p:txEl>
                                              <p:pRg st="3" end="3"/>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102409"/>
                                        </p:tgtEl>
                                        <p:attrNameLst>
                                          <p:attrName>style.visibility</p:attrName>
                                        </p:attrNameLst>
                                      </p:cBhvr>
                                      <p:to>
                                        <p:strVal val="visible"/>
                                      </p:to>
                                    </p:set>
                                    <p:anim calcmode="lin" valueType="num">
                                      <p:cBhvr>
                                        <p:cTn id="48" dur="1000" fill="hold"/>
                                        <p:tgtEl>
                                          <p:spTgt spid="102409"/>
                                        </p:tgtEl>
                                        <p:attrNameLst>
                                          <p:attrName>ppt_w</p:attrName>
                                        </p:attrNameLst>
                                      </p:cBhvr>
                                      <p:tavLst>
                                        <p:tav tm="0">
                                          <p:val>
                                            <p:strVal val="#ppt_w*0.70"/>
                                          </p:val>
                                        </p:tav>
                                        <p:tav tm="100000">
                                          <p:val>
                                            <p:strVal val="#ppt_w"/>
                                          </p:val>
                                        </p:tav>
                                      </p:tavLst>
                                    </p:anim>
                                    <p:anim calcmode="lin" valueType="num">
                                      <p:cBhvr>
                                        <p:cTn id="49" dur="1000" fill="hold"/>
                                        <p:tgtEl>
                                          <p:spTgt spid="102409"/>
                                        </p:tgtEl>
                                        <p:attrNameLst>
                                          <p:attrName>ppt_h</p:attrName>
                                        </p:attrNameLst>
                                      </p:cBhvr>
                                      <p:tavLst>
                                        <p:tav tm="0">
                                          <p:val>
                                            <p:strVal val="#ppt_h"/>
                                          </p:val>
                                        </p:tav>
                                        <p:tav tm="100000">
                                          <p:val>
                                            <p:strVal val="#ppt_h"/>
                                          </p:val>
                                        </p:tav>
                                      </p:tavLst>
                                    </p:anim>
                                    <p:animEffect transition="in" filter="fade">
                                      <p:cBhvr>
                                        <p:cTn id="50" dur="10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2723</Words>
  <Application>Microsoft Office PowerPoint</Application>
  <PresentationFormat>On-screen Show (4:3)</PresentationFormat>
  <Paragraphs>337</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EISD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EISD</dc:creator>
  <cp:lastModifiedBy>EISD</cp:lastModifiedBy>
  <cp:revision>1</cp:revision>
  <dcterms:created xsi:type="dcterms:W3CDTF">2012-09-21T19:28:17Z</dcterms:created>
  <dcterms:modified xsi:type="dcterms:W3CDTF">2012-09-24T13:21:55Z</dcterms:modified>
</cp:coreProperties>
</file>