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handoutMasterIdLst>
    <p:handoutMasterId r:id="rId79"/>
  </p:handoutMasterIdLst>
  <p:sldIdLst>
    <p:sldId id="257" r:id="rId2"/>
    <p:sldId id="269" r:id="rId3"/>
    <p:sldId id="264" r:id="rId4"/>
    <p:sldId id="326" r:id="rId5"/>
    <p:sldId id="330" r:id="rId6"/>
    <p:sldId id="331" r:id="rId7"/>
    <p:sldId id="270" r:id="rId8"/>
    <p:sldId id="332" r:id="rId9"/>
    <p:sldId id="271" r:id="rId10"/>
    <p:sldId id="272" r:id="rId11"/>
    <p:sldId id="273" r:id="rId12"/>
    <p:sldId id="325" r:id="rId13"/>
    <p:sldId id="278" r:id="rId14"/>
    <p:sldId id="314" r:id="rId15"/>
    <p:sldId id="315" r:id="rId16"/>
    <p:sldId id="316" r:id="rId17"/>
    <p:sldId id="317" r:id="rId18"/>
    <p:sldId id="318" r:id="rId19"/>
    <p:sldId id="319" r:id="rId20"/>
    <p:sldId id="320" r:id="rId21"/>
    <p:sldId id="279" r:id="rId22"/>
    <p:sldId id="280" r:id="rId23"/>
    <p:sldId id="324" r:id="rId24"/>
    <p:sldId id="321" r:id="rId25"/>
    <p:sldId id="290" r:id="rId26"/>
    <p:sldId id="291" r:id="rId27"/>
    <p:sldId id="292" r:id="rId28"/>
    <p:sldId id="333" r:id="rId29"/>
    <p:sldId id="293" r:id="rId30"/>
    <p:sldId id="294" r:id="rId31"/>
    <p:sldId id="296" r:id="rId32"/>
    <p:sldId id="297" r:id="rId33"/>
    <p:sldId id="298" r:id="rId34"/>
    <p:sldId id="299" r:id="rId35"/>
    <p:sldId id="300" r:id="rId36"/>
    <p:sldId id="301" r:id="rId37"/>
    <p:sldId id="302" r:id="rId38"/>
    <p:sldId id="303" r:id="rId39"/>
    <p:sldId id="336" r:id="rId40"/>
    <p:sldId id="304" r:id="rId41"/>
    <p:sldId id="305" r:id="rId42"/>
    <p:sldId id="306" r:id="rId43"/>
    <p:sldId id="307" r:id="rId44"/>
    <p:sldId id="308" r:id="rId45"/>
    <p:sldId id="337" r:id="rId46"/>
    <p:sldId id="309" r:id="rId47"/>
    <p:sldId id="310" r:id="rId48"/>
    <p:sldId id="312" r:id="rId49"/>
    <p:sldId id="311" r:id="rId50"/>
    <p:sldId id="313" r:id="rId51"/>
    <p:sldId id="327" r:id="rId52"/>
    <p:sldId id="284" r:id="rId53"/>
    <p:sldId id="341" r:id="rId54"/>
    <p:sldId id="340" r:id="rId55"/>
    <p:sldId id="342" r:id="rId56"/>
    <p:sldId id="343" r:id="rId57"/>
    <p:sldId id="344" r:id="rId58"/>
    <p:sldId id="345" r:id="rId59"/>
    <p:sldId id="346" r:id="rId60"/>
    <p:sldId id="347" r:id="rId61"/>
    <p:sldId id="285" r:id="rId62"/>
    <p:sldId id="286" r:id="rId63"/>
    <p:sldId id="329" r:id="rId64"/>
    <p:sldId id="287" r:id="rId65"/>
    <p:sldId id="348" r:id="rId66"/>
    <p:sldId id="349" r:id="rId67"/>
    <p:sldId id="352" r:id="rId68"/>
    <p:sldId id="351" r:id="rId69"/>
    <p:sldId id="350" r:id="rId70"/>
    <p:sldId id="355" r:id="rId71"/>
    <p:sldId id="358" r:id="rId72"/>
    <p:sldId id="288" r:id="rId73"/>
    <p:sldId id="354" r:id="rId74"/>
    <p:sldId id="353" r:id="rId75"/>
    <p:sldId id="289" r:id="rId76"/>
    <p:sldId id="357" r:id="rId77"/>
    <p:sldId id="356" r:id="rId7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8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50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6FB35DE-80F0-47EF-B5AA-712A275ACCF8}" type="datetimeFigureOut">
              <a:rPr lang="en-US" smtClean="0"/>
              <a:pPr/>
              <a:t>2/13/2013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2E2DF2E-4FE9-49F5-9B73-772611193683}"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5362" name="Group 2"/>
          <p:cNvGrpSpPr>
            <a:grpSpLocks/>
          </p:cNvGrpSpPr>
          <p:nvPr/>
        </p:nvGrpSpPr>
        <p:grpSpPr bwMode="auto">
          <a:xfrm>
            <a:off x="1658938" y="1600200"/>
            <a:ext cx="6837362" cy="3200400"/>
            <a:chOff x="1045" y="1008"/>
            <a:chExt cx="4307" cy="2016"/>
          </a:xfrm>
        </p:grpSpPr>
        <p:sp>
          <p:nvSpPr>
            <p:cNvPr id="15363" name="Oval 3"/>
            <p:cNvSpPr>
              <a:spLocks noChangeArrowheads="1"/>
            </p:cNvSpPr>
            <p:nvPr/>
          </p:nvSpPr>
          <p:spPr bwMode="hidden">
            <a:xfrm flipH="1">
              <a:off x="4392" y="1008"/>
              <a:ext cx="960" cy="960"/>
            </a:xfrm>
            <a:prstGeom prst="ellipse">
              <a:avLst/>
            </a:prstGeom>
            <a:solidFill>
              <a:schemeClr val="accent2"/>
            </a:solidFill>
            <a:ln w="9525">
              <a:noFill/>
              <a:round/>
              <a:headEnd/>
              <a:tailEnd/>
            </a:ln>
            <a:effectLst/>
          </p:spPr>
          <p:txBody>
            <a:bodyPr wrap="none" anchor="ctr"/>
            <a:lstStyle/>
            <a:p>
              <a:pPr algn="ctr"/>
              <a:endParaRPr lang="en-US" sz="2400">
                <a:latin typeface="Times New Roman" pitchFamily="18" charset="0"/>
              </a:endParaRPr>
            </a:p>
          </p:txBody>
        </p:sp>
        <p:sp>
          <p:nvSpPr>
            <p:cNvPr id="15364" name="Oval 4"/>
            <p:cNvSpPr>
              <a:spLocks noChangeArrowheads="1"/>
            </p:cNvSpPr>
            <p:nvPr/>
          </p:nvSpPr>
          <p:spPr bwMode="hidden">
            <a:xfrm flipH="1">
              <a:off x="3264" y="1008"/>
              <a:ext cx="960" cy="960"/>
            </a:xfrm>
            <a:prstGeom prst="ellipse">
              <a:avLst/>
            </a:prstGeom>
            <a:solidFill>
              <a:schemeClr val="accent2"/>
            </a:solidFill>
            <a:ln w="9525">
              <a:noFill/>
              <a:round/>
              <a:headEnd/>
              <a:tailEnd/>
            </a:ln>
            <a:effectLst/>
          </p:spPr>
          <p:txBody>
            <a:bodyPr wrap="none" anchor="ctr"/>
            <a:lstStyle/>
            <a:p>
              <a:pPr algn="ctr"/>
              <a:endParaRPr lang="en-US" sz="2400">
                <a:latin typeface="Times New Roman" pitchFamily="18" charset="0"/>
              </a:endParaRPr>
            </a:p>
          </p:txBody>
        </p:sp>
        <p:sp>
          <p:nvSpPr>
            <p:cNvPr id="15365" name="Oval 5"/>
            <p:cNvSpPr>
              <a:spLocks noChangeArrowheads="1"/>
            </p:cNvSpPr>
            <p:nvPr/>
          </p:nvSpPr>
          <p:spPr bwMode="hidden">
            <a:xfrm flipH="1">
              <a:off x="2136" y="1008"/>
              <a:ext cx="960" cy="960"/>
            </a:xfrm>
            <a:prstGeom prst="ellipse">
              <a:avLst/>
            </a:prstGeom>
            <a:noFill/>
            <a:ln w="28575">
              <a:solidFill>
                <a:schemeClr val="accent2"/>
              </a:solidFill>
              <a:round/>
              <a:headEnd/>
              <a:tailEnd/>
            </a:ln>
            <a:effectLst/>
          </p:spPr>
          <p:txBody>
            <a:bodyPr wrap="none" anchor="ctr"/>
            <a:lstStyle/>
            <a:p>
              <a:pPr algn="ctr"/>
              <a:endParaRPr lang="en-US" sz="2400">
                <a:latin typeface="Times New Roman" pitchFamily="18" charset="0"/>
              </a:endParaRPr>
            </a:p>
          </p:txBody>
        </p:sp>
        <p:sp>
          <p:nvSpPr>
            <p:cNvPr id="15366" name="Oval 6"/>
            <p:cNvSpPr>
              <a:spLocks noChangeArrowheads="1"/>
            </p:cNvSpPr>
            <p:nvPr/>
          </p:nvSpPr>
          <p:spPr bwMode="hidden">
            <a:xfrm flipH="1">
              <a:off x="2136" y="2064"/>
              <a:ext cx="960" cy="960"/>
            </a:xfrm>
            <a:prstGeom prst="ellipse">
              <a:avLst/>
            </a:prstGeom>
            <a:solidFill>
              <a:schemeClr val="accent2"/>
            </a:solidFill>
            <a:ln w="28575">
              <a:noFill/>
              <a:round/>
              <a:headEnd/>
              <a:tailEnd/>
            </a:ln>
            <a:effectLst/>
          </p:spPr>
          <p:txBody>
            <a:bodyPr wrap="none" anchor="ctr"/>
            <a:lstStyle/>
            <a:p>
              <a:pPr algn="ctr"/>
              <a:endParaRPr lang="en-US" sz="2400">
                <a:latin typeface="Times New Roman" pitchFamily="18" charset="0"/>
              </a:endParaRPr>
            </a:p>
          </p:txBody>
        </p:sp>
        <p:sp>
          <p:nvSpPr>
            <p:cNvPr id="15367" name="Oval 7"/>
            <p:cNvSpPr>
              <a:spLocks noChangeArrowheads="1"/>
            </p:cNvSpPr>
            <p:nvPr/>
          </p:nvSpPr>
          <p:spPr bwMode="hidden">
            <a:xfrm flipH="1">
              <a:off x="1045" y="2064"/>
              <a:ext cx="960" cy="960"/>
            </a:xfrm>
            <a:prstGeom prst="ellipse">
              <a:avLst/>
            </a:prstGeom>
            <a:solidFill>
              <a:schemeClr val="accent2"/>
            </a:solidFill>
            <a:ln w="9525">
              <a:noFill/>
              <a:round/>
              <a:headEnd/>
              <a:tailEnd/>
            </a:ln>
            <a:effectLst/>
          </p:spPr>
          <p:txBody>
            <a:bodyPr wrap="none" anchor="ctr"/>
            <a:lstStyle/>
            <a:p>
              <a:pPr algn="ctr"/>
              <a:endParaRPr lang="en-US" sz="2400">
                <a:latin typeface="Times New Roman" pitchFamily="18" charset="0"/>
              </a:endParaRPr>
            </a:p>
          </p:txBody>
        </p:sp>
        <p:sp>
          <p:nvSpPr>
            <p:cNvPr id="15368" name="Oval 8"/>
            <p:cNvSpPr>
              <a:spLocks noChangeArrowheads="1"/>
            </p:cNvSpPr>
            <p:nvPr/>
          </p:nvSpPr>
          <p:spPr bwMode="hidden">
            <a:xfrm flipH="1">
              <a:off x="4392" y="2064"/>
              <a:ext cx="960" cy="960"/>
            </a:xfrm>
            <a:prstGeom prst="ellipse">
              <a:avLst/>
            </a:prstGeom>
            <a:noFill/>
            <a:ln w="28575">
              <a:solidFill>
                <a:schemeClr val="accent2"/>
              </a:solidFill>
              <a:round/>
              <a:headEnd/>
              <a:tailEnd/>
            </a:ln>
            <a:effectLst/>
          </p:spPr>
          <p:txBody>
            <a:bodyPr wrap="none" anchor="ctr"/>
            <a:lstStyle/>
            <a:p>
              <a:pPr algn="ctr"/>
              <a:endParaRPr lang="en-US" sz="2400">
                <a:latin typeface="Times New Roman" pitchFamily="18" charset="0"/>
              </a:endParaRPr>
            </a:p>
          </p:txBody>
        </p:sp>
      </p:grpSp>
      <p:sp>
        <p:nvSpPr>
          <p:cNvPr id="15369" name="Rectangle 9"/>
          <p:cNvSpPr>
            <a:spLocks noGrp="1" noChangeArrowheads="1"/>
          </p:cNvSpPr>
          <p:nvPr>
            <p:ph type="dt" sz="half" idx="2"/>
          </p:nvPr>
        </p:nvSpPr>
        <p:spPr/>
        <p:txBody>
          <a:bodyPr/>
          <a:lstStyle>
            <a:lvl1pPr>
              <a:defRPr/>
            </a:lvl1pPr>
          </a:lstStyle>
          <a:p>
            <a:endParaRPr lang="en-US"/>
          </a:p>
        </p:txBody>
      </p:sp>
      <p:sp>
        <p:nvSpPr>
          <p:cNvPr id="15370" name="Rectangle 10"/>
          <p:cNvSpPr>
            <a:spLocks noGrp="1" noChangeArrowheads="1"/>
          </p:cNvSpPr>
          <p:nvPr>
            <p:ph type="ftr" sz="quarter" idx="3"/>
          </p:nvPr>
        </p:nvSpPr>
        <p:spPr/>
        <p:txBody>
          <a:bodyPr/>
          <a:lstStyle>
            <a:lvl1pPr>
              <a:defRPr/>
            </a:lvl1pPr>
          </a:lstStyle>
          <a:p>
            <a:endParaRPr lang="en-US"/>
          </a:p>
        </p:txBody>
      </p:sp>
      <p:sp>
        <p:nvSpPr>
          <p:cNvPr id="15371" name="Rectangle 11"/>
          <p:cNvSpPr>
            <a:spLocks noGrp="1" noChangeArrowheads="1"/>
          </p:cNvSpPr>
          <p:nvPr>
            <p:ph type="sldNum" sz="quarter" idx="4"/>
          </p:nvPr>
        </p:nvSpPr>
        <p:spPr/>
        <p:txBody>
          <a:bodyPr/>
          <a:lstStyle>
            <a:lvl1pPr>
              <a:defRPr/>
            </a:lvl1pPr>
          </a:lstStyle>
          <a:p>
            <a:fld id="{7A954913-EBAA-4CC1-A41A-CF4613F99C70}" type="slidenum">
              <a:rPr lang="en-US"/>
              <a:pPr/>
              <a:t>‹#›</a:t>
            </a:fld>
            <a:endParaRPr lang="en-US"/>
          </a:p>
        </p:txBody>
      </p:sp>
      <p:sp>
        <p:nvSpPr>
          <p:cNvPr id="15372" name="Rectangle 12"/>
          <p:cNvSpPr>
            <a:spLocks noGrp="1" noChangeArrowheads="1"/>
          </p:cNvSpPr>
          <p:nvPr>
            <p:ph type="ctrTitle"/>
          </p:nvPr>
        </p:nvSpPr>
        <p:spPr>
          <a:xfrm>
            <a:off x="685800" y="1219200"/>
            <a:ext cx="7772400" cy="1933575"/>
          </a:xfrm>
        </p:spPr>
        <p:txBody>
          <a:bodyPr anchor="b"/>
          <a:lstStyle>
            <a:lvl1pPr algn="r">
              <a:defRPr sz="4400"/>
            </a:lvl1pPr>
          </a:lstStyle>
          <a:p>
            <a:r>
              <a:rPr lang="en-US"/>
              <a:t>Click to edit Master title style</a:t>
            </a:r>
          </a:p>
        </p:txBody>
      </p:sp>
      <p:sp>
        <p:nvSpPr>
          <p:cNvPr id="15373"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r>
              <a:rPr lang="en-US"/>
              <a:t>Click to edit Master subtitle style</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CE96F90-B919-4D10-8C6F-BD3C0ACDB3B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ACE3F4F-7CDD-42F8-97B1-BBD35A39B42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C7BB43F-9458-4290-AB44-FE6676E24B5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C1269A6-703E-46D4-8C06-150D55C9A69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9A7225E-1421-44C9-916B-FAB1CC0750B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E50C600-3500-4B91-8310-0A3A637B88D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5C9F9B2-18C5-4553-9B9D-8DB28845F12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E005F8B-1B23-4569-8F14-44E6A372935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25C901C-C65B-432A-94E1-1259F28B7B5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3519344-2113-487D-8B93-D180F6E7116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338" name="Group 2"/>
          <p:cNvGrpSpPr>
            <a:grpSpLocks/>
          </p:cNvGrpSpPr>
          <p:nvPr/>
        </p:nvGrpSpPr>
        <p:grpSpPr bwMode="auto">
          <a:xfrm>
            <a:off x="1071563" y="304800"/>
            <a:ext cx="7615237" cy="1106488"/>
            <a:chOff x="675" y="192"/>
            <a:chExt cx="4797" cy="697"/>
          </a:xfrm>
        </p:grpSpPr>
        <p:sp>
          <p:nvSpPr>
            <p:cNvPr id="14339" name="Oval 3"/>
            <p:cNvSpPr>
              <a:spLocks noChangeArrowheads="1"/>
            </p:cNvSpPr>
            <p:nvPr/>
          </p:nvSpPr>
          <p:spPr bwMode="hidden">
            <a:xfrm flipH="1">
              <a:off x="3067" y="192"/>
              <a:ext cx="696" cy="696"/>
            </a:xfrm>
            <a:prstGeom prst="ellipse">
              <a:avLst/>
            </a:prstGeom>
            <a:solidFill>
              <a:schemeClr val="accent2"/>
            </a:solidFill>
            <a:ln w="28575">
              <a:noFill/>
              <a:round/>
              <a:headEnd/>
              <a:tailEnd/>
            </a:ln>
            <a:effectLst/>
          </p:spPr>
          <p:txBody>
            <a:bodyPr wrap="none" anchor="ctr"/>
            <a:lstStyle/>
            <a:p>
              <a:pPr algn="ctr"/>
              <a:endParaRPr lang="en-US" sz="2400">
                <a:latin typeface="Times New Roman" pitchFamily="18" charset="0"/>
              </a:endParaRPr>
            </a:p>
          </p:txBody>
        </p:sp>
        <p:sp>
          <p:nvSpPr>
            <p:cNvPr id="14340" name="Oval 4"/>
            <p:cNvSpPr>
              <a:spLocks noChangeArrowheads="1"/>
            </p:cNvSpPr>
            <p:nvPr/>
          </p:nvSpPr>
          <p:spPr bwMode="hidden">
            <a:xfrm flipH="1">
              <a:off x="4777" y="192"/>
              <a:ext cx="695" cy="696"/>
            </a:xfrm>
            <a:prstGeom prst="ellipse">
              <a:avLst/>
            </a:prstGeom>
            <a:solidFill>
              <a:schemeClr val="accent2"/>
            </a:solidFill>
            <a:ln w="28575">
              <a:noFill/>
              <a:round/>
              <a:headEnd/>
              <a:tailEnd/>
            </a:ln>
            <a:effectLst/>
          </p:spPr>
          <p:txBody>
            <a:bodyPr wrap="none" anchor="ctr"/>
            <a:lstStyle/>
            <a:p>
              <a:pPr algn="ctr"/>
              <a:endParaRPr lang="en-US" sz="2400">
                <a:latin typeface="Times New Roman" pitchFamily="18" charset="0"/>
              </a:endParaRPr>
            </a:p>
          </p:txBody>
        </p:sp>
        <p:sp>
          <p:nvSpPr>
            <p:cNvPr id="14341" name="Oval 5"/>
            <p:cNvSpPr>
              <a:spLocks noChangeArrowheads="1"/>
            </p:cNvSpPr>
            <p:nvPr/>
          </p:nvSpPr>
          <p:spPr bwMode="hidden">
            <a:xfrm flipH="1">
              <a:off x="675" y="193"/>
              <a:ext cx="695" cy="696"/>
            </a:xfrm>
            <a:prstGeom prst="ellipse">
              <a:avLst/>
            </a:prstGeom>
            <a:solidFill>
              <a:schemeClr val="accent2"/>
            </a:solidFill>
            <a:ln w="28575">
              <a:noFill/>
              <a:round/>
              <a:headEnd/>
              <a:tailEnd/>
            </a:ln>
            <a:effectLst/>
          </p:spPr>
          <p:txBody>
            <a:bodyPr wrap="none" anchor="ctr"/>
            <a:lstStyle/>
            <a:p>
              <a:pPr algn="ctr"/>
              <a:endParaRPr lang="en-US" sz="2400">
                <a:latin typeface="Times New Roman" pitchFamily="18" charset="0"/>
              </a:endParaRPr>
            </a:p>
          </p:txBody>
        </p:sp>
        <p:sp>
          <p:nvSpPr>
            <p:cNvPr id="14342" name="Oval 6"/>
            <p:cNvSpPr>
              <a:spLocks noChangeArrowheads="1"/>
            </p:cNvSpPr>
            <p:nvPr/>
          </p:nvSpPr>
          <p:spPr bwMode="hidden">
            <a:xfrm flipH="1">
              <a:off x="3984" y="192"/>
              <a:ext cx="695" cy="696"/>
            </a:xfrm>
            <a:prstGeom prst="ellipse">
              <a:avLst/>
            </a:prstGeom>
            <a:noFill/>
            <a:ln w="28575">
              <a:solidFill>
                <a:schemeClr val="accent2"/>
              </a:solidFill>
              <a:round/>
              <a:headEnd/>
              <a:tailEnd/>
            </a:ln>
            <a:effectLst/>
          </p:spPr>
          <p:txBody>
            <a:bodyPr wrap="none" anchor="ctr"/>
            <a:lstStyle/>
            <a:p>
              <a:pPr algn="ctr"/>
              <a:endParaRPr lang="en-US" sz="2400">
                <a:latin typeface="Times New Roman" pitchFamily="18" charset="0"/>
              </a:endParaRPr>
            </a:p>
          </p:txBody>
        </p:sp>
        <p:sp>
          <p:nvSpPr>
            <p:cNvPr id="14343" name="Oval 7"/>
            <p:cNvSpPr>
              <a:spLocks noChangeArrowheads="1"/>
            </p:cNvSpPr>
            <p:nvPr/>
          </p:nvSpPr>
          <p:spPr bwMode="hidden">
            <a:xfrm flipH="1">
              <a:off x="1486" y="192"/>
              <a:ext cx="695" cy="696"/>
            </a:xfrm>
            <a:prstGeom prst="ellipse">
              <a:avLst/>
            </a:prstGeom>
            <a:noFill/>
            <a:ln w="28575">
              <a:solidFill>
                <a:schemeClr val="accent2"/>
              </a:solidFill>
              <a:round/>
              <a:headEnd/>
              <a:tailEnd/>
            </a:ln>
            <a:effectLst/>
          </p:spPr>
          <p:txBody>
            <a:bodyPr wrap="none" anchor="ctr"/>
            <a:lstStyle/>
            <a:p>
              <a:pPr algn="ctr"/>
              <a:endParaRPr lang="en-US" sz="2400">
                <a:latin typeface="Times New Roman" pitchFamily="18" charset="0"/>
              </a:endParaRPr>
            </a:p>
          </p:txBody>
        </p:sp>
      </p:grpSp>
      <p:sp>
        <p:nvSpPr>
          <p:cNvPr id="14344" name="Rectangle 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345" name="Rectangle 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en-US"/>
          </a:p>
        </p:txBody>
      </p:sp>
      <p:sp>
        <p:nvSpPr>
          <p:cNvPr id="14346"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n-US"/>
          </a:p>
        </p:txBody>
      </p:sp>
      <p:sp>
        <p:nvSpPr>
          <p:cNvPr id="14347" name="Rectangle 1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0F0E28D6-E935-4189-83C5-C71186D07615}" type="slidenum">
              <a:rPr lang="en-US"/>
              <a:pPr/>
              <a:t>‹#›</a:t>
            </a:fld>
            <a:endParaRPr lang="en-US"/>
          </a:p>
        </p:txBody>
      </p:sp>
      <p:sp>
        <p:nvSpPr>
          <p:cNvPr id="14348" name="Rectangle 1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txStyles>
    <p:title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Arial" charset="0"/>
          <a:cs typeface="Arial" charset="0"/>
        </a:defRPr>
      </a:lvl2pPr>
      <a:lvl3pPr algn="l" rtl="0" fontAlgn="base">
        <a:spcBef>
          <a:spcPct val="0"/>
        </a:spcBef>
        <a:spcAft>
          <a:spcPct val="0"/>
        </a:spcAft>
        <a:defRPr sz="3800">
          <a:solidFill>
            <a:schemeClr val="tx2"/>
          </a:solidFill>
          <a:latin typeface="Arial" charset="0"/>
          <a:cs typeface="Arial" charset="0"/>
        </a:defRPr>
      </a:lvl3pPr>
      <a:lvl4pPr algn="l" rtl="0" fontAlgn="base">
        <a:spcBef>
          <a:spcPct val="0"/>
        </a:spcBef>
        <a:spcAft>
          <a:spcPct val="0"/>
        </a:spcAft>
        <a:defRPr sz="3800">
          <a:solidFill>
            <a:schemeClr val="tx2"/>
          </a:solidFill>
          <a:latin typeface="Arial" charset="0"/>
          <a:cs typeface="Arial" charset="0"/>
        </a:defRPr>
      </a:lvl4pPr>
      <a:lvl5pPr algn="l" rtl="0" fontAlgn="base">
        <a:spcBef>
          <a:spcPct val="0"/>
        </a:spcBef>
        <a:spcAft>
          <a:spcPct val="0"/>
        </a:spcAft>
        <a:defRPr sz="3800">
          <a:solidFill>
            <a:schemeClr val="tx2"/>
          </a:solidFill>
          <a:latin typeface="Arial" charset="0"/>
          <a:cs typeface="Arial" charset="0"/>
        </a:defRPr>
      </a:lvl5pPr>
      <a:lvl6pPr marL="457200" algn="l" rtl="0" fontAlgn="base">
        <a:spcBef>
          <a:spcPct val="0"/>
        </a:spcBef>
        <a:spcAft>
          <a:spcPct val="0"/>
        </a:spcAft>
        <a:defRPr sz="3800">
          <a:solidFill>
            <a:schemeClr val="tx2"/>
          </a:solidFill>
          <a:latin typeface="Arial" charset="0"/>
          <a:cs typeface="Arial" charset="0"/>
        </a:defRPr>
      </a:lvl6pPr>
      <a:lvl7pPr marL="914400" algn="l" rtl="0" fontAlgn="base">
        <a:spcBef>
          <a:spcPct val="0"/>
        </a:spcBef>
        <a:spcAft>
          <a:spcPct val="0"/>
        </a:spcAft>
        <a:defRPr sz="3800">
          <a:solidFill>
            <a:schemeClr val="tx2"/>
          </a:solidFill>
          <a:latin typeface="Arial" charset="0"/>
          <a:cs typeface="Arial" charset="0"/>
        </a:defRPr>
      </a:lvl7pPr>
      <a:lvl8pPr marL="1371600" algn="l" rtl="0" fontAlgn="base">
        <a:spcBef>
          <a:spcPct val="0"/>
        </a:spcBef>
        <a:spcAft>
          <a:spcPct val="0"/>
        </a:spcAft>
        <a:defRPr sz="3800">
          <a:solidFill>
            <a:schemeClr val="tx2"/>
          </a:solidFill>
          <a:latin typeface="Arial" charset="0"/>
          <a:cs typeface="Arial" charset="0"/>
        </a:defRPr>
      </a:lvl8pPr>
      <a:lvl9pPr marL="1828800" algn="l" rtl="0" fontAlgn="base">
        <a:spcBef>
          <a:spcPct val="0"/>
        </a:spcBef>
        <a:spcAft>
          <a:spcPct val="0"/>
        </a:spcAft>
        <a:defRPr sz="3800">
          <a:solidFill>
            <a:schemeClr val="tx2"/>
          </a:solidFill>
          <a:latin typeface="Arial" charset="0"/>
          <a:cs typeface="Arial" charset="0"/>
        </a:defRPr>
      </a:lvl9pPr>
    </p:titleStyle>
    <p:bodyStyle>
      <a:lvl1pPr marL="342900" indent="-342900" algn="l" rtl="0" fontAlgn="base">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700">
          <a:solidFill>
            <a:schemeClr val="tx1"/>
          </a:solidFill>
          <a:latin typeface="+mn-lt"/>
          <a:cs typeface="+mn-cs"/>
        </a:defRPr>
      </a:lvl2pPr>
      <a:lvl3pPr marL="1143000" indent="-228600" algn="l" rtl="0" fontAlgn="base">
        <a:spcBef>
          <a:spcPct val="20000"/>
        </a:spcBef>
        <a:spcAft>
          <a:spcPct val="0"/>
        </a:spcAft>
        <a:buClr>
          <a:schemeClr val="accent1"/>
        </a:buClr>
        <a:buFont typeface="Wingdings" pitchFamily="2" charset="2"/>
        <a:buChar char="l"/>
        <a:defRPr sz="2300">
          <a:solidFill>
            <a:schemeClr val="tx1"/>
          </a:solidFill>
          <a:latin typeface="+mn-lt"/>
          <a:cs typeface="+mn-cs"/>
        </a:defRPr>
      </a:lvl3pPr>
      <a:lvl4pPr marL="1600200" indent="-228600" algn="l" rtl="0" fontAlgn="base">
        <a:spcBef>
          <a:spcPct val="20000"/>
        </a:spcBef>
        <a:spcAft>
          <a:spcPct val="0"/>
        </a:spcAft>
        <a:buClr>
          <a:schemeClr val="accent1"/>
        </a:buClr>
        <a:buChar char="•"/>
        <a:defRPr sz="2000">
          <a:solidFill>
            <a:schemeClr val="tx1"/>
          </a:solidFill>
          <a:latin typeface="+mn-lt"/>
          <a:cs typeface="+mn-cs"/>
        </a:defRPr>
      </a:lvl4pPr>
      <a:lvl5pPr marL="20574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youtube.com/watch?v=vozzXRIEDhw"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en.wikipedia.org/wiki/File:Westminster_palace.jpg"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en.wikipedia.org/wiki/File:JamesIEngland.jp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upload.wikimedia.org/wikipedia/commons/3/30/James_I_of_England_404446.jpg"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en.wikipedia.org/wiki/File:Charles_I_by_Daniel_Mytens.jpg"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en.wikipedia.org/wiki/File:Charlesx3.JPG"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www.youtube.com/watch?v=5f8jYA89xU0&amp;feature=player_embedded"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0"/>
            <a:ext cx="8229600" cy="1143000"/>
          </a:xfrm>
        </p:spPr>
        <p:txBody>
          <a:bodyPr/>
          <a:lstStyle/>
          <a:p>
            <a:r>
              <a:rPr lang="en-US" b="1">
                <a:effectLst>
                  <a:outerShdw blurRad="38100" dist="38100" dir="2700000" algn="tl">
                    <a:srgbClr val="C0C0C0"/>
                  </a:outerShdw>
                </a:effectLst>
              </a:rPr>
              <a:t>Absolutism</a:t>
            </a:r>
          </a:p>
        </p:txBody>
      </p:sp>
      <p:sp>
        <p:nvSpPr>
          <p:cNvPr id="3075" name="Rectangle 3"/>
          <p:cNvSpPr>
            <a:spLocks noGrp="1" noChangeArrowheads="1"/>
          </p:cNvSpPr>
          <p:nvPr>
            <p:ph type="body" idx="1"/>
          </p:nvPr>
        </p:nvSpPr>
        <p:spPr>
          <a:xfrm>
            <a:off x="457200" y="1219200"/>
            <a:ext cx="8229600" cy="5334000"/>
          </a:xfrm>
        </p:spPr>
        <p:txBody>
          <a:bodyPr/>
          <a:lstStyle/>
          <a:p>
            <a:pPr>
              <a:lnSpc>
                <a:spcPct val="90000"/>
              </a:lnSpc>
              <a:buFont typeface="Wingdings" pitchFamily="2" charset="2"/>
              <a:buNone/>
            </a:pPr>
            <a:r>
              <a:rPr lang="en-US" sz="2600"/>
              <a:t>A system in which the ruler, usually a </a:t>
            </a:r>
            <a:r>
              <a:rPr lang="en-US" sz="2700">
                <a:solidFill>
                  <a:srgbClr val="00CC00"/>
                </a:solidFill>
              </a:rPr>
              <a:t>monarch</a:t>
            </a:r>
            <a:r>
              <a:rPr lang="en-US" sz="2600"/>
              <a:t>, holds </a:t>
            </a:r>
            <a:r>
              <a:rPr lang="en-US" sz="2600" i="1">
                <a:solidFill>
                  <a:srgbClr val="00CC00"/>
                </a:solidFill>
              </a:rPr>
              <a:t>absolute</a:t>
            </a:r>
            <a:r>
              <a:rPr lang="en-US" sz="2600"/>
              <a:t> power (complete authority) over the government and the lives of the people</a:t>
            </a:r>
          </a:p>
          <a:p>
            <a:pPr lvl="1">
              <a:lnSpc>
                <a:spcPct val="90000"/>
              </a:lnSpc>
            </a:pPr>
            <a:r>
              <a:rPr lang="en-US" sz="2000"/>
              <a:t>Monarch = a k</a:t>
            </a:r>
            <a:r>
              <a:rPr lang="en-US" altLang="zh-CN" sz="2000">
                <a:ea typeface="宋体" pitchFamily="2" charset="-122"/>
              </a:rPr>
              <a:t>ing or queen who rules a territory, usually for life and by hereditary right </a:t>
            </a:r>
            <a:endParaRPr lang="en-US" sz="2200"/>
          </a:p>
          <a:p>
            <a:pPr>
              <a:lnSpc>
                <a:spcPct val="90000"/>
              </a:lnSpc>
              <a:buFont typeface="Wingdings" pitchFamily="2" charset="2"/>
              <a:buNone/>
            </a:pPr>
            <a:endParaRPr lang="en-US" sz="2600"/>
          </a:p>
          <a:p>
            <a:pPr>
              <a:lnSpc>
                <a:spcPct val="90000"/>
              </a:lnSpc>
              <a:buFont typeface="Wingdings" pitchFamily="2" charset="2"/>
              <a:buNone/>
            </a:pPr>
            <a:r>
              <a:rPr lang="en-US" sz="2600"/>
              <a:t>The opposite of a constitutional government or democracy, such as that found in the </a:t>
            </a:r>
            <a:r>
              <a:rPr lang="en-US" sz="2600">
                <a:solidFill>
                  <a:srgbClr val="00CC00"/>
                </a:solidFill>
              </a:rPr>
              <a:t>United States</a:t>
            </a:r>
          </a:p>
          <a:p>
            <a:pPr>
              <a:lnSpc>
                <a:spcPct val="90000"/>
              </a:lnSpc>
              <a:buFont typeface="Wingdings" pitchFamily="2" charset="2"/>
              <a:buNone/>
            </a:pPr>
            <a:endParaRPr lang="en-US" sz="2600"/>
          </a:p>
          <a:p>
            <a:pPr>
              <a:lnSpc>
                <a:spcPct val="90000"/>
              </a:lnSpc>
              <a:buFont typeface="Wingdings" pitchFamily="2" charset="2"/>
              <a:buNone/>
            </a:pPr>
            <a:r>
              <a:rPr lang="en-US" sz="2600"/>
              <a:t>In 17</a:t>
            </a:r>
            <a:r>
              <a:rPr lang="en-US" sz="2600" baseline="30000"/>
              <a:t>th</a:t>
            </a:r>
            <a:r>
              <a:rPr lang="en-US" sz="2600"/>
              <a:t> Century Europe, absolutism was tied to the idea of the </a:t>
            </a:r>
            <a:r>
              <a:rPr lang="en-US" sz="2600">
                <a:solidFill>
                  <a:srgbClr val="00CC00"/>
                </a:solidFill>
              </a:rPr>
              <a:t>divine</a:t>
            </a:r>
            <a:r>
              <a:rPr lang="en-US" sz="2600"/>
              <a:t> </a:t>
            </a:r>
            <a:r>
              <a:rPr lang="en-US" sz="2600">
                <a:solidFill>
                  <a:srgbClr val="00CC00"/>
                </a:solidFill>
              </a:rPr>
              <a:t>right</a:t>
            </a:r>
            <a:r>
              <a:rPr lang="en-US" sz="2600"/>
              <a:t> of kings</a:t>
            </a:r>
          </a:p>
          <a:p>
            <a:pPr lvl="1">
              <a:lnSpc>
                <a:spcPct val="90000"/>
              </a:lnSpc>
            </a:pPr>
            <a:r>
              <a:rPr lang="en-US" sz="2000"/>
              <a:t>Divine right = belief that the authority to rule comes directly from God</a:t>
            </a:r>
          </a:p>
          <a:p>
            <a:pPr>
              <a:lnSpc>
                <a:spcPct val="90000"/>
              </a:lnSpc>
              <a:buFont typeface="Wingdings" pitchFamily="2" charset="2"/>
              <a:buNone/>
            </a:pPr>
            <a:endParaRPr lang="en-US" sz="2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b="1">
                <a:effectLst>
                  <a:outerShdw blurRad="38100" dist="38100" dir="2700000" algn="tl">
                    <a:srgbClr val="C0C0C0"/>
                  </a:outerShdw>
                </a:effectLst>
              </a:rPr>
              <a:t>Philip II’s Accomplishments</a:t>
            </a:r>
          </a:p>
        </p:txBody>
      </p:sp>
      <p:sp>
        <p:nvSpPr>
          <p:cNvPr id="21507" name="Rectangle 3"/>
          <p:cNvSpPr>
            <a:spLocks noGrp="1" noChangeArrowheads="1"/>
          </p:cNvSpPr>
          <p:nvPr>
            <p:ph type="body" idx="1"/>
          </p:nvPr>
        </p:nvSpPr>
        <p:spPr/>
        <p:txBody>
          <a:bodyPr/>
          <a:lstStyle/>
          <a:p>
            <a:pPr>
              <a:lnSpc>
                <a:spcPct val="90000"/>
              </a:lnSpc>
            </a:pPr>
            <a:r>
              <a:rPr lang="en-US" sz="2800"/>
              <a:t>Expanded Spanish influence</a:t>
            </a:r>
          </a:p>
          <a:p>
            <a:pPr>
              <a:lnSpc>
                <a:spcPct val="90000"/>
              </a:lnSpc>
            </a:pPr>
            <a:endParaRPr lang="en-US" sz="2800"/>
          </a:p>
          <a:p>
            <a:pPr>
              <a:lnSpc>
                <a:spcPct val="90000"/>
              </a:lnSpc>
            </a:pPr>
            <a:r>
              <a:rPr lang="en-US" sz="2800"/>
              <a:t>Thanks in part to gold and silver from the Spanish colonies in America, he made Spain the foremost power in Europe</a:t>
            </a:r>
          </a:p>
          <a:p>
            <a:pPr>
              <a:lnSpc>
                <a:spcPct val="90000"/>
              </a:lnSpc>
            </a:pPr>
            <a:endParaRPr lang="en-US" sz="2800"/>
          </a:p>
          <a:p>
            <a:pPr>
              <a:lnSpc>
                <a:spcPct val="90000"/>
              </a:lnSpc>
            </a:pPr>
            <a:r>
              <a:rPr lang="en-US" sz="2800"/>
              <a:t>Strengthened the Catholic Church (defended the Catholic Counter-Reformation)</a:t>
            </a:r>
          </a:p>
          <a:p>
            <a:pPr>
              <a:lnSpc>
                <a:spcPct val="90000"/>
              </a:lnSpc>
            </a:pPr>
            <a:endParaRPr lang="en-US" sz="2800"/>
          </a:p>
          <a:p>
            <a:pPr>
              <a:lnSpc>
                <a:spcPct val="90000"/>
              </a:lnSpc>
            </a:pPr>
            <a:r>
              <a:rPr lang="en-US" sz="2800"/>
              <a:t>Made his own power absolute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z="3400" b="1">
                <a:effectLst>
                  <a:outerShdw blurRad="38100" dist="38100" dir="2700000" algn="tl">
                    <a:srgbClr val="C0C0C0"/>
                  </a:outerShdw>
                </a:effectLst>
              </a:rPr>
              <a:t>Philip II’s </a:t>
            </a:r>
            <a:br>
              <a:rPr lang="en-US" sz="3400" b="1">
                <a:effectLst>
                  <a:outerShdw blurRad="38100" dist="38100" dir="2700000" algn="tl">
                    <a:srgbClr val="C0C0C0"/>
                  </a:outerShdw>
                </a:effectLst>
              </a:rPr>
            </a:br>
            <a:r>
              <a:rPr lang="en-US" sz="3400" b="1">
                <a:effectLst>
                  <a:outerShdw blurRad="38100" dist="38100" dir="2700000" algn="tl">
                    <a:srgbClr val="C0C0C0"/>
                  </a:outerShdw>
                </a:effectLst>
              </a:rPr>
              <a:t>Historical Significance/Legacy</a:t>
            </a:r>
          </a:p>
        </p:txBody>
      </p:sp>
      <p:sp>
        <p:nvSpPr>
          <p:cNvPr id="22531" name="Rectangle 3"/>
          <p:cNvSpPr>
            <a:spLocks noGrp="1" noChangeArrowheads="1"/>
          </p:cNvSpPr>
          <p:nvPr>
            <p:ph type="body" idx="1"/>
          </p:nvPr>
        </p:nvSpPr>
        <p:spPr/>
        <p:txBody>
          <a:bodyPr/>
          <a:lstStyle/>
          <a:p>
            <a:r>
              <a:rPr lang="en-US"/>
              <a:t>Under Philip II, Spain reached the peak of its power</a:t>
            </a:r>
          </a:p>
          <a:p>
            <a:endParaRPr lang="en-US"/>
          </a:p>
          <a:p>
            <a:r>
              <a:rPr lang="en-US"/>
              <a:t>Established the first trans-Pacific trade route between America and Asia</a:t>
            </a:r>
          </a:p>
          <a:p>
            <a:endParaRPr lang="en-US"/>
          </a:p>
          <a:p>
            <a:r>
              <a:rPr lang="en-US"/>
              <a:t>Commenced settlements in the Philippines (the Philippines was named after him)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body" idx="1"/>
          </p:nvPr>
        </p:nvSpPr>
        <p:spPr>
          <a:xfrm>
            <a:off x="457200" y="1600200"/>
            <a:ext cx="5181600" cy="4038600"/>
          </a:xfrm>
        </p:spPr>
        <p:txBody>
          <a:bodyPr/>
          <a:lstStyle/>
          <a:p>
            <a:pPr algn="ctr">
              <a:buFont typeface="Wingdings" pitchFamily="2" charset="2"/>
              <a:buNone/>
            </a:pPr>
            <a:r>
              <a:rPr lang="en-US" sz="8000" b="1">
                <a:effectLst>
                  <a:outerShdw blurRad="38100" dist="38100" dir="2700000" algn="tl">
                    <a:srgbClr val="C0C0C0"/>
                  </a:outerShdw>
                </a:effectLst>
              </a:rPr>
              <a:t>France</a:t>
            </a:r>
          </a:p>
          <a:p>
            <a:pPr algn="ctr">
              <a:buFont typeface="Wingdings" pitchFamily="2" charset="2"/>
              <a:buNone/>
            </a:pPr>
            <a:r>
              <a:rPr lang="en-US" sz="8000" b="1">
                <a:effectLst>
                  <a:outerShdw blurRad="38100" dist="38100" dir="2700000" algn="tl">
                    <a:srgbClr val="C0C0C0"/>
                  </a:outerShdw>
                </a:effectLst>
              </a:rPr>
              <a:t>Louis XIV</a:t>
            </a:r>
          </a:p>
          <a:p>
            <a:pPr algn="ctr">
              <a:buFont typeface="Wingdings" pitchFamily="2" charset="2"/>
              <a:buNone/>
            </a:pPr>
            <a:r>
              <a:rPr lang="en-US" sz="3600"/>
              <a:t>(r. 1643-1715)</a:t>
            </a:r>
          </a:p>
        </p:txBody>
      </p:sp>
      <p:pic>
        <p:nvPicPr>
          <p:cNvPr id="75779" name="Picture 3" descr="Louis%20XIV1"/>
          <p:cNvPicPr>
            <a:picLocks noChangeAspect="1" noChangeArrowheads="1"/>
          </p:cNvPicPr>
          <p:nvPr/>
        </p:nvPicPr>
        <p:blipFill>
          <a:blip r:embed="rId2" cstate="print"/>
          <a:srcRect/>
          <a:stretch>
            <a:fillRect/>
          </a:stretch>
        </p:blipFill>
        <p:spPr bwMode="auto">
          <a:xfrm>
            <a:off x="6019800" y="1524000"/>
            <a:ext cx="2936875" cy="40386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b="1">
                <a:effectLst>
                  <a:outerShdw blurRad="38100" dist="38100" dir="2700000" algn="tl">
                    <a:srgbClr val="C0C0C0"/>
                  </a:outerShdw>
                </a:effectLst>
              </a:rPr>
              <a:t>Key Terms</a:t>
            </a:r>
          </a:p>
        </p:txBody>
      </p:sp>
      <p:sp>
        <p:nvSpPr>
          <p:cNvPr id="27651" name="Rectangle 3"/>
          <p:cNvSpPr>
            <a:spLocks noGrp="1" noChangeArrowheads="1"/>
          </p:cNvSpPr>
          <p:nvPr>
            <p:ph type="body" idx="1"/>
          </p:nvPr>
        </p:nvSpPr>
        <p:spPr/>
        <p:txBody>
          <a:bodyPr/>
          <a:lstStyle/>
          <a:p>
            <a:pPr>
              <a:lnSpc>
                <a:spcPct val="90000"/>
              </a:lnSpc>
            </a:pPr>
            <a:r>
              <a:rPr lang="en-US" sz="2800"/>
              <a:t>Huguenots</a:t>
            </a:r>
          </a:p>
          <a:p>
            <a:pPr>
              <a:lnSpc>
                <a:spcPct val="90000"/>
              </a:lnSpc>
            </a:pPr>
            <a:r>
              <a:rPr lang="en-US" sz="2800"/>
              <a:t>St. Bartholomew’s Day Massacre</a:t>
            </a:r>
          </a:p>
          <a:p>
            <a:pPr>
              <a:lnSpc>
                <a:spcPct val="90000"/>
              </a:lnSpc>
            </a:pPr>
            <a:r>
              <a:rPr lang="en-US" sz="2800"/>
              <a:t>Henry IV</a:t>
            </a:r>
          </a:p>
          <a:p>
            <a:pPr>
              <a:lnSpc>
                <a:spcPct val="90000"/>
              </a:lnSpc>
            </a:pPr>
            <a:r>
              <a:rPr lang="en-US" sz="2800"/>
              <a:t>Edict of Nantes</a:t>
            </a:r>
          </a:p>
          <a:p>
            <a:pPr>
              <a:lnSpc>
                <a:spcPct val="90000"/>
              </a:lnSpc>
            </a:pPr>
            <a:r>
              <a:rPr lang="en-US" sz="2800"/>
              <a:t>Cardinal Richelieu</a:t>
            </a:r>
          </a:p>
          <a:p>
            <a:pPr>
              <a:lnSpc>
                <a:spcPct val="90000"/>
              </a:lnSpc>
            </a:pPr>
            <a:r>
              <a:rPr lang="en-US" sz="2800"/>
              <a:t>Sun = symbol of absolute power</a:t>
            </a:r>
          </a:p>
          <a:p>
            <a:pPr>
              <a:lnSpc>
                <a:spcPct val="90000"/>
              </a:lnSpc>
            </a:pPr>
            <a:r>
              <a:rPr lang="en-US" sz="2800"/>
              <a:t>Intendant </a:t>
            </a:r>
          </a:p>
          <a:p>
            <a:pPr>
              <a:lnSpc>
                <a:spcPct val="90000"/>
              </a:lnSpc>
            </a:pPr>
            <a:r>
              <a:rPr lang="en-US" sz="2800"/>
              <a:t>Versailles</a:t>
            </a:r>
          </a:p>
          <a:p>
            <a:pPr>
              <a:lnSpc>
                <a:spcPct val="90000"/>
              </a:lnSpc>
            </a:pPr>
            <a:r>
              <a:rPr lang="en-US" sz="2800"/>
              <a:t>Balance of power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304800"/>
            <a:ext cx="8229600" cy="1143000"/>
          </a:xfrm>
        </p:spPr>
        <p:txBody>
          <a:bodyPr/>
          <a:lstStyle/>
          <a:p>
            <a:r>
              <a:rPr lang="en-US" sz="3300" b="1">
                <a:effectLst>
                  <a:outerShdw blurRad="38100" dist="38100" dir="2700000" algn="tl">
                    <a:srgbClr val="C0C0C0"/>
                  </a:outerShdw>
                </a:effectLst>
              </a:rPr>
              <a:t>Background:</a:t>
            </a:r>
            <a:br>
              <a:rPr lang="en-US" sz="3300" b="1">
                <a:effectLst>
                  <a:outerShdw blurRad="38100" dist="38100" dir="2700000" algn="tl">
                    <a:srgbClr val="C0C0C0"/>
                  </a:outerShdw>
                </a:effectLst>
              </a:rPr>
            </a:br>
            <a:r>
              <a:rPr lang="en-US" sz="3300" b="1">
                <a:effectLst>
                  <a:outerShdw blurRad="38100" dist="38100" dir="2700000" algn="tl">
                    <a:srgbClr val="C0C0C0"/>
                  </a:outerShdw>
                </a:effectLst>
              </a:rPr>
              <a:t>France’s Wars of Religion (1560s-1590s)</a:t>
            </a:r>
          </a:p>
        </p:txBody>
      </p:sp>
      <p:sp>
        <p:nvSpPr>
          <p:cNvPr id="64515" name="Rectangle 3"/>
          <p:cNvSpPr>
            <a:spLocks noGrp="1" noChangeArrowheads="1"/>
          </p:cNvSpPr>
          <p:nvPr>
            <p:ph type="body" idx="1"/>
          </p:nvPr>
        </p:nvSpPr>
        <p:spPr>
          <a:xfrm>
            <a:off x="457200" y="1828800"/>
            <a:ext cx="8229600" cy="4530725"/>
          </a:xfrm>
        </p:spPr>
        <p:txBody>
          <a:bodyPr/>
          <a:lstStyle/>
          <a:p>
            <a:pPr>
              <a:lnSpc>
                <a:spcPct val="90000"/>
              </a:lnSpc>
            </a:pPr>
            <a:r>
              <a:rPr lang="en-US"/>
              <a:t>Religious wars between the </a:t>
            </a:r>
            <a:r>
              <a:rPr lang="en-US">
                <a:solidFill>
                  <a:srgbClr val="00CC00"/>
                </a:solidFill>
              </a:rPr>
              <a:t>Catholic</a:t>
            </a:r>
            <a:r>
              <a:rPr lang="en-US"/>
              <a:t> majority and the </a:t>
            </a:r>
            <a:r>
              <a:rPr lang="en-US">
                <a:solidFill>
                  <a:srgbClr val="00CC00"/>
                </a:solidFill>
              </a:rPr>
              <a:t>French Protestants</a:t>
            </a:r>
            <a:r>
              <a:rPr lang="en-US"/>
              <a:t>, called </a:t>
            </a:r>
            <a:r>
              <a:rPr lang="en-US">
                <a:solidFill>
                  <a:srgbClr val="00CC00"/>
                </a:solidFill>
              </a:rPr>
              <a:t>Huguenots</a:t>
            </a:r>
            <a:r>
              <a:rPr lang="en-US"/>
              <a:t>, tore France apart</a:t>
            </a:r>
          </a:p>
          <a:p>
            <a:pPr>
              <a:lnSpc>
                <a:spcPct val="90000"/>
              </a:lnSpc>
            </a:pPr>
            <a:endParaRPr lang="en-US"/>
          </a:p>
          <a:p>
            <a:pPr>
              <a:lnSpc>
                <a:spcPct val="90000"/>
              </a:lnSpc>
            </a:pPr>
            <a:r>
              <a:rPr lang="en-US">
                <a:solidFill>
                  <a:srgbClr val="00CC00"/>
                </a:solidFill>
              </a:rPr>
              <a:t>St. Bartholomew’s Day Massacre</a:t>
            </a:r>
            <a:r>
              <a:rPr lang="en-US"/>
              <a:t> = worst incident; Catholic royals slaughtered 3,000 Huguenots</a:t>
            </a:r>
          </a:p>
          <a:p>
            <a:pPr lvl="1">
              <a:lnSpc>
                <a:spcPct val="90000"/>
              </a:lnSpc>
            </a:pPr>
            <a:r>
              <a:rPr lang="en-US"/>
              <a:t>This symbolized the complete breakdown of order in France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b="1">
                <a:effectLst>
                  <a:outerShdw blurRad="38100" dist="38100" dir="2700000" algn="tl">
                    <a:srgbClr val="C0C0C0"/>
                  </a:outerShdw>
                </a:effectLst>
              </a:rPr>
              <a:t>Background: Henry IV</a:t>
            </a:r>
          </a:p>
        </p:txBody>
      </p:sp>
      <p:sp>
        <p:nvSpPr>
          <p:cNvPr id="65539" name="Rectangle 3"/>
          <p:cNvSpPr>
            <a:spLocks noGrp="1" noChangeArrowheads="1"/>
          </p:cNvSpPr>
          <p:nvPr>
            <p:ph type="body" idx="1"/>
          </p:nvPr>
        </p:nvSpPr>
        <p:spPr>
          <a:xfrm>
            <a:off x="381000" y="1371600"/>
            <a:ext cx="5867400" cy="5257800"/>
          </a:xfrm>
        </p:spPr>
        <p:txBody>
          <a:bodyPr/>
          <a:lstStyle/>
          <a:p>
            <a:pPr>
              <a:lnSpc>
                <a:spcPct val="90000"/>
              </a:lnSpc>
            </a:pPr>
            <a:r>
              <a:rPr lang="en-US" sz="2800"/>
              <a:t>1589: </a:t>
            </a:r>
            <a:r>
              <a:rPr lang="en-US" sz="2800">
                <a:solidFill>
                  <a:srgbClr val="00CC00"/>
                </a:solidFill>
              </a:rPr>
              <a:t>Henry IV</a:t>
            </a:r>
            <a:r>
              <a:rPr lang="en-US" sz="2800"/>
              <a:t>, a Huguenot prince, inherited the French throne</a:t>
            </a:r>
          </a:p>
          <a:p>
            <a:pPr>
              <a:lnSpc>
                <a:spcPct val="90000"/>
              </a:lnSpc>
            </a:pPr>
            <a:r>
              <a:rPr lang="en-US" sz="2800"/>
              <a:t>For four years he fought against fierce Catholic opposition</a:t>
            </a:r>
          </a:p>
          <a:p>
            <a:pPr>
              <a:lnSpc>
                <a:spcPct val="90000"/>
              </a:lnSpc>
            </a:pPr>
            <a:r>
              <a:rPr lang="en-US" sz="2800"/>
              <a:t>To end the conflict, he converted to Catholicism</a:t>
            </a:r>
          </a:p>
          <a:p>
            <a:pPr>
              <a:lnSpc>
                <a:spcPct val="90000"/>
              </a:lnSpc>
            </a:pPr>
            <a:r>
              <a:rPr lang="en-US" sz="2800"/>
              <a:t>To protect Protestants, however, he issued the </a:t>
            </a:r>
            <a:r>
              <a:rPr lang="en-US" sz="2800">
                <a:solidFill>
                  <a:srgbClr val="00CC00"/>
                </a:solidFill>
              </a:rPr>
              <a:t>Edict of Nantes </a:t>
            </a:r>
            <a:r>
              <a:rPr lang="en-US" sz="2800"/>
              <a:t>(1598), which granted the Huguenots religious toleration and other freedoms</a:t>
            </a:r>
          </a:p>
        </p:txBody>
      </p:sp>
      <p:pic>
        <p:nvPicPr>
          <p:cNvPr id="65541" name="Picture 5" descr="HenriIV"/>
          <p:cNvPicPr>
            <a:picLocks noChangeAspect="1" noChangeArrowheads="1"/>
          </p:cNvPicPr>
          <p:nvPr/>
        </p:nvPicPr>
        <p:blipFill>
          <a:blip r:embed="rId2" cstate="print"/>
          <a:srcRect/>
          <a:stretch>
            <a:fillRect/>
          </a:stretch>
        </p:blipFill>
        <p:spPr bwMode="auto">
          <a:xfrm>
            <a:off x="6248400" y="2286000"/>
            <a:ext cx="2622550" cy="32766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b="1">
                <a:effectLst>
                  <a:outerShdw blurRad="38100" dist="38100" dir="2700000" algn="tl">
                    <a:srgbClr val="C0C0C0"/>
                  </a:outerShdw>
                </a:effectLst>
              </a:rPr>
              <a:t>Louis XIII</a:t>
            </a:r>
          </a:p>
        </p:txBody>
      </p:sp>
      <p:sp>
        <p:nvSpPr>
          <p:cNvPr id="66563" name="Rectangle 3"/>
          <p:cNvSpPr>
            <a:spLocks noGrp="1" noChangeArrowheads="1"/>
          </p:cNvSpPr>
          <p:nvPr>
            <p:ph type="body" idx="1"/>
          </p:nvPr>
        </p:nvSpPr>
        <p:spPr>
          <a:xfrm>
            <a:off x="457200" y="1219200"/>
            <a:ext cx="5867400" cy="5638800"/>
          </a:xfrm>
        </p:spPr>
        <p:txBody>
          <a:bodyPr/>
          <a:lstStyle/>
          <a:p>
            <a:pPr>
              <a:lnSpc>
                <a:spcPct val="90000"/>
              </a:lnSpc>
            </a:pPr>
            <a:r>
              <a:rPr lang="en-US"/>
              <a:t>Son of Henry IV</a:t>
            </a:r>
          </a:p>
          <a:p>
            <a:pPr>
              <a:lnSpc>
                <a:spcPct val="90000"/>
              </a:lnSpc>
            </a:pPr>
            <a:r>
              <a:rPr lang="en-US"/>
              <a:t>Inherited throne at age 9</a:t>
            </a:r>
          </a:p>
          <a:p>
            <a:pPr>
              <a:lnSpc>
                <a:spcPct val="90000"/>
              </a:lnSpc>
            </a:pPr>
            <a:r>
              <a:rPr lang="en-US">
                <a:solidFill>
                  <a:srgbClr val="00CC00"/>
                </a:solidFill>
              </a:rPr>
              <a:t>Cardinal Richelieu</a:t>
            </a:r>
            <a:r>
              <a:rPr lang="en-US"/>
              <a:t> appointed chief administer</a:t>
            </a:r>
          </a:p>
          <a:p>
            <a:pPr lvl="1">
              <a:lnSpc>
                <a:spcPct val="90000"/>
              </a:lnSpc>
            </a:pPr>
            <a:r>
              <a:rPr lang="en-US"/>
              <a:t>Focused on strengthening the central government (extending royal power)</a:t>
            </a:r>
          </a:p>
          <a:p>
            <a:pPr lvl="1">
              <a:lnSpc>
                <a:spcPct val="90000"/>
              </a:lnSpc>
            </a:pPr>
            <a:r>
              <a:rPr lang="en-US"/>
              <a:t>Sought to destroy the Huguenots and the nobles, two groups that did not bow to royal authority</a:t>
            </a:r>
          </a:p>
          <a:p>
            <a:pPr lvl="1">
              <a:lnSpc>
                <a:spcPct val="90000"/>
              </a:lnSpc>
            </a:pPr>
            <a:r>
              <a:rPr lang="en-US"/>
              <a:t>Handpicked his successor, Cardinal Mazarin</a:t>
            </a:r>
          </a:p>
        </p:txBody>
      </p:sp>
      <p:pic>
        <p:nvPicPr>
          <p:cNvPr id="66565" name="Picture 5" descr="louisxiii"/>
          <p:cNvPicPr>
            <a:picLocks noChangeAspect="1" noChangeArrowheads="1"/>
          </p:cNvPicPr>
          <p:nvPr/>
        </p:nvPicPr>
        <p:blipFill>
          <a:blip r:embed="rId2" cstate="print"/>
          <a:srcRect/>
          <a:stretch>
            <a:fillRect/>
          </a:stretch>
        </p:blipFill>
        <p:spPr bwMode="auto">
          <a:xfrm>
            <a:off x="6208713" y="1905000"/>
            <a:ext cx="2760662" cy="36576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b="1">
                <a:effectLst>
                  <a:outerShdw blurRad="38100" dist="38100" dir="2700000" algn="tl">
                    <a:srgbClr val="C0C0C0"/>
                  </a:outerShdw>
                </a:effectLst>
              </a:rPr>
              <a:t>Louis XIV</a:t>
            </a:r>
          </a:p>
        </p:txBody>
      </p:sp>
      <p:sp>
        <p:nvSpPr>
          <p:cNvPr id="67587" name="Rectangle 3"/>
          <p:cNvSpPr>
            <a:spLocks noGrp="1" noChangeArrowheads="1"/>
          </p:cNvSpPr>
          <p:nvPr>
            <p:ph type="body" idx="1"/>
          </p:nvPr>
        </p:nvSpPr>
        <p:spPr>
          <a:xfrm>
            <a:off x="457200" y="1600200"/>
            <a:ext cx="8229600" cy="5257800"/>
          </a:xfrm>
        </p:spPr>
        <p:txBody>
          <a:bodyPr/>
          <a:lstStyle/>
          <a:p>
            <a:pPr>
              <a:lnSpc>
                <a:spcPct val="90000"/>
              </a:lnSpc>
            </a:pPr>
            <a:r>
              <a:rPr lang="en-US" sz="2800"/>
              <a:t>Son of Louis XIII</a:t>
            </a:r>
          </a:p>
          <a:p>
            <a:pPr>
              <a:lnSpc>
                <a:spcPct val="90000"/>
              </a:lnSpc>
            </a:pPr>
            <a:r>
              <a:rPr lang="en-US" sz="2800"/>
              <a:t>Inherited throne at age 5</a:t>
            </a:r>
          </a:p>
          <a:p>
            <a:pPr>
              <a:lnSpc>
                <a:spcPct val="90000"/>
              </a:lnSpc>
            </a:pPr>
            <a:r>
              <a:rPr lang="en-US" sz="2800"/>
              <a:t>Believed in his divine right to rule</a:t>
            </a:r>
          </a:p>
          <a:p>
            <a:pPr>
              <a:lnSpc>
                <a:spcPct val="90000"/>
              </a:lnSpc>
            </a:pPr>
            <a:r>
              <a:rPr lang="en-US" sz="2800"/>
              <a:t>Took the </a:t>
            </a:r>
            <a:r>
              <a:rPr lang="en-US" sz="2800">
                <a:solidFill>
                  <a:srgbClr val="00CC00"/>
                </a:solidFill>
              </a:rPr>
              <a:t>sun</a:t>
            </a:r>
            <a:r>
              <a:rPr lang="en-US" sz="2800"/>
              <a:t> as the symbol of his absolute power: just as the sun stands at the center of the solar system, so the </a:t>
            </a:r>
            <a:r>
              <a:rPr lang="en-US" sz="2800">
                <a:solidFill>
                  <a:srgbClr val="00CC00"/>
                </a:solidFill>
              </a:rPr>
              <a:t>Sun King</a:t>
            </a:r>
            <a:r>
              <a:rPr lang="en-US" sz="2800"/>
              <a:t> stands at the center of the nation</a:t>
            </a:r>
          </a:p>
          <a:p>
            <a:pPr>
              <a:lnSpc>
                <a:spcPct val="90000"/>
              </a:lnSpc>
            </a:pPr>
            <a:r>
              <a:rPr lang="en-US" sz="2800"/>
              <a:t>The Estates General, the medieval council made up of representatives of all French social classes, didn’t meet once during Louis XIV’s reign and therefore played no role in checking royal power</a:t>
            </a:r>
          </a:p>
        </p:txBody>
      </p:sp>
      <p:pic>
        <p:nvPicPr>
          <p:cNvPr id="67588" name="Picture 4" descr="Louis%20XIV1"/>
          <p:cNvPicPr>
            <a:picLocks noChangeAspect="1" noChangeArrowheads="1"/>
          </p:cNvPicPr>
          <p:nvPr/>
        </p:nvPicPr>
        <p:blipFill>
          <a:blip r:embed="rId2" cstate="print"/>
          <a:srcRect/>
          <a:stretch>
            <a:fillRect/>
          </a:stretch>
        </p:blipFill>
        <p:spPr bwMode="auto">
          <a:xfrm>
            <a:off x="6629400" y="228600"/>
            <a:ext cx="1828800" cy="25146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b="1">
                <a:effectLst>
                  <a:outerShdw blurRad="38100" dist="38100" dir="2700000" algn="tl">
                    <a:srgbClr val="C0C0C0"/>
                  </a:outerShdw>
                </a:effectLst>
              </a:rPr>
              <a:t>Louis XIV’s Policies</a:t>
            </a:r>
          </a:p>
        </p:txBody>
      </p:sp>
      <p:sp>
        <p:nvSpPr>
          <p:cNvPr id="68611" name="Rectangle 3"/>
          <p:cNvSpPr>
            <a:spLocks noGrp="1" noChangeArrowheads="1"/>
          </p:cNvSpPr>
          <p:nvPr>
            <p:ph type="body" idx="1"/>
          </p:nvPr>
        </p:nvSpPr>
        <p:spPr>
          <a:xfrm>
            <a:off x="457200" y="1600200"/>
            <a:ext cx="8229600" cy="5257800"/>
          </a:xfrm>
        </p:spPr>
        <p:txBody>
          <a:bodyPr/>
          <a:lstStyle/>
          <a:p>
            <a:pPr>
              <a:lnSpc>
                <a:spcPct val="80000"/>
              </a:lnSpc>
            </a:pPr>
            <a:r>
              <a:rPr lang="en-US" sz="2800"/>
              <a:t>Expanded the bureaucracy and appointed </a:t>
            </a:r>
            <a:r>
              <a:rPr lang="en-US" sz="2800">
                <a:solidFill>
                  <a:srgbClr val="00CC00"/>
                </a:solidFill>
              </a:rPr>
              <a:t>intendants</a:t>
            </a:r>
            <a:r>
              <a:rPr lang="en-US" sz="2800"/>
              <a:t>, royal officials who collected taxes, from the middle classes </a:t>
            </a:r>
          </a:p>
          <a:p>
            <a:pPr lvl="1">
              <a:lnSpc>
                <a:spcPct val="80000"/>
              </a:lnSpc>
            </a:pPr>
            <a:r>
              <a:rPr lang="en-US" sz="2300"/>
              <a:t>Cemented his ties with the middle classes</a:t>
            </a:r>
          </a:p>
          <a:p>
            <a:pPr lvl="1">
              <a:lnSpc>
                <a:spcPct val="80000"/>
              </a:lnSpc>
            </a:pPr>
            <a:r>
              <a:rPr lang="en-US" sz="2300"/>
              <a:t>Checked the power of nobles and Church</a:t>
            </a:r>
          </a:p>
          <a:p>
            <a:pPr>
              <a:lnSpc>
                <a:spcPct val="80000"/>
              </a:lnSpc>
            </a:pPr>
            <a:r>
              <a:rPr lang="en-US" sz="2800"/>
              <a:t>Recruited soldiers</a:t>
            </a:r>
          </a:p>
          <a:p>
            <a:pPr lvl="1">
              <a:lnSpc>
                <a:spcPct val="80000"/>
              </a:lnSpc>
            </a:pPr>
            <a:r>
              <a:rPr lang="en-US" sz="2300"/>
              <a:t>French army became strongest in Europe</a:t>
            </a:r>
          </a:p>
          <a:p>
            <a:pPr lvl="1">
              <a:lnSpc>
                <a:spcPct val="80000"/>
              </a:lnSpc>
            </a:pPr>
            <a:r>
              <a:rPr lang="en-US" sz="2300"/>
              <a:t>Army was used to enforce his policies at home and abroad</a:t>
            </a:r>
          </a:p>
          <a:p>
            <a:pPr>
              <a:lnSpc>
                <a:spcPct val="80000"/>
              </a:lnSpc>
            </a:pPr>
            <a:r>
              <a:rPr lang="en-US" sz="2800"/>
              <a:t>Use mercantilist policies to bolster the economy</a:t>
            </a:r>
          </a:p>
          <a:p>
            <a:pPr lvl="1">
              <a:lnSpc>
                <a:spcPct val="80000"/>
              </a:lnSpc>
            </a:pPr>
            <a:r>
              <a:rPr lang="en-US" sz="2300"/>
              <a:t>New lands cleared for farming, encouraged mining and other basic industries, and built up luxury trades</a:t>
            </a:r>
          </a:p>
          <a:p>
            <a:pPr lvl="1">
              <a:lnSpc>
                <a:spcPct val="80000"/>
              </a:lnSpc>
            </a:pPr>
            <a:r>
              <a:rPr lang="en-US" sz="2300"/>
              <a:t>Imposed high tariffs on imported goods to protect French manufacturers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0" y="0"/>
            <a:ext cx="8153400" cy="1036638"/>
          </a:xfrm>
        </p:spPr>
        <p:txBody>
          <a:bodyPr/>
          <a:lstStyle/>
          <a:p>
            <a:r>
              <a:rPr lang="en-US" b="1" dirty="0" smtClean="0">
                <a:effectLst>
                  <a:outerShdw blurRad="38100" dist="38100" dir="2700000" algn="tl">
                    <a:srgbClr val="C0C0C0"/>
                  </a:outerShdw>
                </a:effectLst>
              </a:rPr>
              <a:t>Versailles 			</a:t>
            </a:r>
            <a:r>
              <a:rPr lang="en-US" b="1" dirty="0" smtClean="0">
                <a:effectLst>
                  <a:outerShdw blurRad="38100" dist="38100" dir="2700000" algn="tl">
                    <a:srgbClr val="C0C0C0"/>
                  </a:outerShdw>
                </a:effectLst>
                <a:hlinkClick r:id="rId2"/>
              </a:rPr>
              <a:t> </a:t>
            </a:r>
            <a:r>
              <a:rPr lang="en-US" sz="1400" b="1" dirty="0" smtClean="0">
                <a:effectLst>
                  <a:outerShdw blurRad="38100" dist="38100" dir="2700000" algn="tl">
                    <a:srgbClr val="C0C0C0"/>
                  </a:outerShdw>
                </a:effectLst>
                <a:hlinkClick r:id="rId2"/>
              </a:rPr>
              <a:t>Palace of Versailles video</a:t>
            </a:r>
            <a:endParaRPr lang="en-US" sz="1400" b="1" dirty="0">
              <a:effectLst>
                <a:outerShdw blurRad="38100" dist="38100" dir="2700000" algn="tl">
                  <a:srgbClr val="C0C0C0"/>
                </a:outerShdw>
              </a:effectLst>
            </a:endParaRPr>
          </a:p>
        </p:txBody>
      </p:sp>
      <p:sp>
        <p:nvSpPr>
          <p:cNvPr id="69635" name="Rectangle 3"/>
          <p:cNvSpPr>
            <a:spLocks noGrp="1" noChangeArrowheads="1"/>
          </p:cNvSpPr>
          <p:nvPr>
            <p:ph type="body" idx="1"/>
          </p:nvPr>
        </p:nvSpPr>
        <p:spPr>
          <a:xfrm>
            <a:off x="457200" y="1219200"/>
            <a:ext cx="8229600" cy="5638800"/>
          </a:xfrm>
        </p:spPr>
        <p:txBody>
          <a:bodyPr/>
          <a:lstStyle/>
          <a:p>
            <a:pPr>
              <a:lnSpc>
                <a:spcPct val="80000"/>
              </a:lnSpc>
            </a:pPr>
            <a:r>
              <a:rPr lang="en-US" sz="2400" dirty="0"/>
              <a:t>Louis XIV spared no                                                expense to make this                                                     the most magnificent                                               building in Europe</a:t>
            </a:r>
          </a:p>
          <a:p>
            <a:pPr>
              <a:lnSpc>
                <a:spcPct val="80000"/>
              </a:lnSpc>
            </a:pPr>
            <a:endParaRPr lang="en-US" sz="2400" dirty="0"/>
          </a:p>
          <a:p>
            <a:pPr>
              <a:lnSpc>
                <a:spcPct val="80000"/>
              </a:lnSpc>
            </a:pPr>
            <a:r>
              <a:rPr lang="en-US" sz="2400" dirty="0"/>
              <a:t>Was the perfect symbol                                                   of the Sun King’s                                                      wealth and power</a:t>
            </a:r>
          </a:p>
          <a:p>
            <a:pPr>
              <a:lnSpc>
                <a:spcPct val="80000"/>
              </a:lnSpc>
            </a:pPr>
            <a:endParaRPr lang="en-US" sz="2400" dirty="0"/>
          </a:p>
          <a:p>
            <a:pPr>
              <a:lnSpc>
                <a:spcPct val="80000"/>
              </a:lnSpc>
            </a:pPr>
            <a:r>
              <a:rPr lang="en-US" sz="2400" dirty="0">
                <a:solidFill>
                  <a:srgbClr val="00CC00"/>
                </a:solidFill>
              </a:rPr>
              <a:t>Served as the Louis XIV’s home and the seat of the </a:t>
            </a:r>
            <a:r>
              <a:rPr lang="en-US" sz="2400" dirty="0" smtClean="0">
                <a:solidFill>
                  <a:srgbClr val="00CC00"/>
                </a:solidFill>
              </a:rPr>
              <a:t>government</a:t>
            </a:r>
            <a:endParaRPr lang="en-US" sz="2400" dirty="0">
              <a:solidFill>
                <a:srgbClr val="00CC00"/>
              </a:solidFill>
            </a:endParaRPr>
          </a:p>
          <a:p>
            <a:pPr>
              <a:lnSpc>
                <a:spcPct val="80000"/>
              </a:lnSpc>
            </a:pPr>
            <a:endParaRPr lang="en-US" sz="2400" dirty="0" smtClean="0">
              <a:solidFill>
                <a:srgbClr val="00CC00"/>
              </a:solidFill>
            </a:endParaRPr>
          </a:p>
          <a:p>
            <a:pPr>
              <a:lnSpc>
                <a:spcPct val="80000"/>
              </a:lnSpc>
            </a:pPr>
            <a:r>
              <a:rPr lang="en-US" sz="2400" dirty="0"/>
              <a:t>Each day began in the King’s bedroom with a major ritual known as the </a:t>
            </a:r>
            <a:r>
              <a:rPr lang="en-US" sz="2400" dirty="0">
                <a:solidFill>
                  <a:srgbClr val="00CC00"/>
                </a:solidFill>
              </a:rPr>
              <a:t>levee</a:t>
            </a:r>
            <a:r>
              <a:rPr lang="en-US" sz="2400" dirty="0"/>
              <a:t>, or rising</a:t>
            </a:r>
          </a:p>
          <a:p>
            <a:pPr lvl="1">
              <a:lnSpc>
                <a:spcPct val="80000"/>
              </a:lnSpc>
            </a:pPr>
            <a:r>
              <a:rPr lang="en-US" sz="1400" dirty="0"/>
              <a:t>High-ranking nobles competed for the honor of holding the royal </a:t>
            </a:r>
            <a:r>
              <a:rPr lang="en-US" sz="1400" dirty="0" err="1"/>
              <a:t>washbin</a:t>
            </a:r>
            <a:r>
              <a:rPr lang="en-US" sz="1400" dirty="0"/>
              <a:t> or hand the king his diamond-buckled shoes</a:t>
            </a:r>
          </a:p>
          <a:p>
            <a:pPr lvl="1">
              <a:lnSpc>
                <a:spcPct val="80000"/>
              </a:lnSpc>
            </a:pPr>
            <a:r>
              <a:rPr lang="en-US" sz="1400" dirty="0"/>
              <a:t>Purpose: These nobles were a threat to the power of the monarchy; thus, by luring nobles to Versailles, Louis XIV turned them into courtiers angling for privileges rather than rivals battling for power</a:t>
            </a:r>
          </a:p>
        </p:txBody>
      </p:sp>
      <p:pic>
        <p:nvPicPr>
          <p:cNvPr id="69637" name="Picture 5" descr="Versailles%203"/>
          <p:cNvPicPr>
            <a:picLocks noChangeAspect="1" noChangeArrowheads="1"/>
          </p:cNvPicPr>
          <p:nvPr/>
        </p:nvPicPr>
        <p:blipFill>
          <a:blip r:embed="rId3" cstate="print"/>
          <a:srcRect/>
          <a:stretch>
            <a:fillRect/>
          </a:stretch>
        </p:blipFill>
        <p:spPr bwMode="auto">
          <a:xfrm>
            <a:off x="4267200" y="838200"/>
            <a:ext cx="4876800" cy="33528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b="1">
                <a:effectLst>
                  <a:outerShdw blurRad="38100" dist="38100" dir="2700000" algn="tl">
                    <a:srgbClr val="C0C0C0"/>
                  </a:outerShdw>
                </a:effectLst>
              </a:rPr>
              <a:t>Essential Understandings</a:t>
            </a:r>
          </a:p>
        </p:txBody>
      </p:sp>
      <p:sp>
        <p:nvSpPr>
          <p:cNvPr id="18435" name="Rectangle 3"/>
          <p:cNvSpPr>
            <a:spLocks noGrp="1" noChangeArrowheads="1"/>
          </p:cNvSpPr>
          <p:nvPr>
            <p:ph type="body" idx="1"/>
          </p:nvPr>
        </p:nvSpPr>
        <p:spPr/>
        <p:txBody>
          <a:bodyPr/>
          <a:lstStyle/>
          <a:p>
            <a:r>
              <a:rPr lang="en-US"/>
              <a:t>The Age of Absolutism takes its name from a series of European monarchs who </a:t>
            </a:r>
            <a:r>
              <a:rPr lang="en-US">
                <a:solidFill>
                  <a:srgbClr val="00CC00"/>
                </a:solidFill>
              </a:rPr>
              <a:t>increased the power of their central governments</a:t>
            </a:r>
            <a:r>
              <a:rPr lang="en-US"/>
              <a:t>.</a:t>
            </a:r>
          </a:p>
          <a:p>
            <a:r>
              <a:rPr lang="en-US"/>
              <a:t>Characteristics of Absolute Monarchies:</a:t>
            </a:r>
          </a:p>
          <a:p>
            <a:pPr lvl="1"/>
            <a:r>
              <a:rPr lang="en-US"/>
              <a:t>Centralization of power</a:t>
            </a:r>
          </a:p>
          <a:p>
            <a:pPr lvl="1"/>
            <a:r>
              <a:rPr lang="en-US"/>
              <a:t>Concept of rule by divine right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b="1">
                <a:effectLst>
                  <a:outerShdw blurRad="38100" dist="38100" dir="2700000" algn="tl">
                    <a:srgbClr val="C0C0C0"/>
                  </a:outerShdw>
                </a:effectLst>
              </a:rPr>
              <a:t>Weakening France’s Economy</a:t>
            </a:r>
          </a:p>
        </p:txBody>
      </p:sp>
      <p:sp>
        <p:nvSpPr>
          <p:cNvPr id="70659" name="Rectangle 3"/>
          <p:cNvSpPr>
            <a:spLocks noGrp="1" noChangeArrowheads="1"/>
          </p:cNvSpPr>
          <p:nvPr>
            <p:ph type="body" idx="1"/>
          </p:nvPr>
        </p:nvSpPr>
        <p:spPr/>
        <p:txBody>
          <a:bodyPr/>
          <a:lstStyle/>
          <a:p>
            <a:pPr>
              <a:lnSpc>
                <a:spcPct val="90000"/>
              </a:lnSpc>
            </a:pPr>
            <a:r>
              <a:rPr lang="en-US"/>
              <a:t>How did Louis XIV’s actions weaken France’s economy?</a:t>
            </a:r>
          </a:p>
          <a:p>
            <a:pPr lvl="1">
              <a:lnSpc>
                <a:spcPct val="90000"/>
              </a:lnSpc>
            </a:pPr>
            <a:r>
              <a:rPr lang="en-US">
                <a:solidFill>
                  <a:srgbClr val="00CC00"/>
                </a:solidFill>
              </a:rPr>
              <a:t>Waging war</a:t>
            </a:r>
            <a:r>
              <a:rPr lang="en-US"/>
              <a:t> to expand France’s borders drained his treasury (other European nations wanted to maintain the </a:t>
            </a:r>
            <a:r>
              <a:rPr lang="en-US">
                <a:solidFill>
                  <a:srgbClr val="00CC00"/>
                </a:solidFill>
              </a:rPr>
              <a:t>balance of power</a:t>
            </a:r>
            <a:r>
              <a:rPr lang="en-US"/>
              <a:t> = a distribution of military and economic power among European nations to prevent any one country from dominating the region)</a:t>
            </a:r>
          </a:p>
          <a:p>
            <a:pPr lvl="1">
              <a:lnSpc>
                <a:spcPct val="90000"/>
              </a:lnSpc>
            </a:pPr>
            <a:r>
              <a:rPr lang="en-US">
                <a:solidFill>
                  <a:srgbClr val="00CC00"/>
                </a:solidFill>
              </a:rPr>
              <a:t>Expelling Huguenots</a:t>
            </a:r>
            <a:r>
              <a:rPr lang="en-US"/>
              <a:t>, whom Louis XIV saw as a threat to religious and political unity, removed some of his most productive subjects</a:t>
            </a:r>
          </a:p>
          <a:p>
            <a:pPr>
              <a:lnSpc>
                <a:spcPct val="90000"/>
              </a:lnSpc>
            </a:pP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b="1">
                <a:effectLst>
                  <a:outerShdw blurRad="38100" dist="38100" dir="2700000" algn="tl">
                    <a:srgbClr val="C0C0C0"/>
                  </a:outerShdw>
                </a:effectLst>
              </a:rPr>
              <a:t>Louis XIV’s Accomplishments</a:t>
            </a:r>
          </a:p>
        </p:txBody>
      </p:sp>
      <p:sp>
        <p:nvSpPr>
          <p:cNvPr id="28675" name="Rectangle 3"/>
          <p:cNvSpPr>
            <a:spLocks noGrp="1" noChangeArrowheads="1"/>
          </p:cNvSpPr>
          <p:nvPr>
            <p:ph type="body" idx="1"/>
          </p:nvPr>
        </p:nvSpPr>
        <p:spPr>
          <a:xfrm>
            <a:off x="457200" y="1600200"/>
            <a:ext cx="8229600" cy="5257800"/>
          </a:xfrm>
        </p:spPr>
        <p:txBody>
          <a:bodyPr/>
          <a:lstStyle/>
          <a:p>
            <a:pPr>
              <a:lnSpc>
                <a:spcPct val="90000"/>
              </a:lnSpc>
            </a:pPr>
            <a:r>
              <a:rPr lang="en-US"/>
              <a:t>Strengthened royal power, the army, the economy, and the arts to make France the leading power of Europe</a:t>
            </a:r>
          </a:p>
          <a:p>
            <a:pPr>
              <a:lnSpc>
                <a:spcPct val="90000"/>
              </a:lnSpc>
            </a:pPr>
            <a:endParaRPr lang="en-US"/>
          </a:p>
          <a:p>
            <a:pPr>
              <a:lnSpc>
                <a:spcPct val="90000"/>
              </a:lnSpc>
            </a:pPr>
            <a:r>
              <a:rPr lang="en-US"/>
              <a:t>Prevented dissent from within by keeping the nobles busy in the king’s court instead of battling for power (levee) </a:t>
            </a:r>
          </a:p>
          <a:p>
            <a:pPr>
              <a:lnSpc>
                <a:spcPct val="90000"/>
              </a:lnSpc>
            </a:pPr>
            <a:endParaRPr lang="en-US"/>
          </a:p>
          <a:p>
            <a:pPr>
              <a:lnSpc>
                <a:spcPct val="90000"/>
              </a:lnSpc>
            </a:pPr>
            <a:r>
              <a:rPr lang="en-US"/>
              <a:t>Versailles became a symbol of royal power and wealth</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304800"/>
            <a:ext cx="8229600" cy="1143000"/>
          </a:xfrm>
        </p:spPr>
        <p:txBody>
          <a:bodyPr/>
          <a:lstStyle/>
          <a:p>
            <a:r>
              <a:rPr lang="en-US" sz="3400" b="1">
                <a:effectLst>
                  <a:outerShdw blurRad="38100" dist="38100" dir="2700000" algn="tl">
                    <a:srgbClr val="C0C0C0"/>
                  </a:outerShdw>
                </a:effectLst>
              </a:rPr>
              <a:t>Louis XIV’s </a:t>
            </a:r>
            <a:br>
              <a:rPr lang="en-US" sz="3400" b="1">
                <a:effectLst>
                  <a:outerShdw blurRad="38100" dist="38100" dir="2700000" algn="tl">
                    <a:srgbClr val="C0C0C0"/>
                  </a:outerShdw>
                </a:effectLst>
              </a:rPr>
            </a:br>
            <a:r>
              <a:rPr lang="en-US" sz="3400" b="1">
                <a:effectLst>
                  <a:outerShdw blurRad="38100" dist="38100" dir="2700000" algn="tl">
                    <a:srgbClr val="C0C0C0"/>
                  </a:outerShdw>
                </a:effectLst>
              </a:rPr>
              <a:t>Historical Significance/Legacy</a:t>
            </a:r>
          </a:p>
        </p:txBody>
      </p:sp>
      <p:sp>
        <p:nvSpPr>
          <p:cNvPr id="29699" name="Rectangle 3"/>
          <p:cNvSpPr>
            <a:spLocks noGrp="1" noChangeArrowheads="1"/>
          </p:cNvSpPr>
          <p:nvPr>
            <p:ph type="body" idx="1"/>
          </p:nvPr>
        </p:nvSpPr>
        <p:spPr>
          <a:xfrm>
            <a:off x="457200" y="1600200"/>
            <a:ext cx="8229600" cy="5257800"/>
          </a:xfrm>
        </p:spPr>
        <p:txBody>
          <a:bodyPr/>
          <a:lstStyle/>
          <a:p>
            <a:endParaRPr lang="en-US"/>
          </a:p>
          <a:p>
            <a:r>
              <a:rPr lang="en-US"/>
              <a:t>Louis XIV’s efforts (political, military, and cultural achievements) placed France in a dominant position in Europe</a:t>
            </a:r>
          </a:p>
          <a:p>
            <a:endParaRPr lang="en-US"/>
          </a:p>
          <a:p>
            <a:r>
              <a:rPr lang="en-US"/>
              <a:t>His efforts didn’t, however, bring prosperity to the common people of France – his numerous wars and extravagant palaces effectively bankrupted the nation</a:t>
            </a:r>
          </a:p>
          <a:p>
            <a:pPr>
              <a:buFont typeface="Wingdings" pitchFamily="2" charset="2"/>
              <a:buNone/>
            </a:pP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type="body" idx="1"/>
          </p:nvPr>
        </p:nvSpPr>
        <p:spPr>
          <a:xfrm>
            <a:off x="457200" y="1371600"/>
            <a:ext cx="8229600" cy="2514600"/>
          </a:xfrm>
        </p:spPr>
        <p:txBody>
          <a:bodyPr/>
          <a:lstStyle/>
          <a:p>
            <a:pPr algn="ctr">
              <a:lnSpc>
                <a:spcPct val="90000"/>
              </a:lnSpc>
              <a:buFont typeface="Wingdings" pitchFamily="2" charset="2"/>
              <a:buNone/>
            </a:pPr>
            <a:r>
              <a:rPr lang="en-US" sz="8000" b="1">
                <a:effectLst>
                  <a:outerShdw blurRad="38100" dist="38100" dir="2700000" algn="tl">
                    <a:srgbClr val="C0C0C0"/>
                  </a:outerShdw>
                </a:effectLst>
              </a:rPr>
              <a:t>England</a:t>
            </a:r>
          </a:p>
          <a:p>
            <a:pPr algn="ctr">
              <a:lnSpc>
                <a:spcPct val="90000"/>
              </a:lnSpc>
              <a:buFont typeface="Wingdings" pitchFamily="2" charset="2"/>
              <a:buNone/>
            </a:pPr>
            <a:r>
              <a:rPr lang="en-US" sz="4000"/>
              <a:t>Charles I, Charles II, James II</a:t>
            </a:r>
          </a:p>
          <a:p>
            <a:pPr algn="ctr">
              <a:lnSpc>
                <a:spcPct val="90000"/>
              </a:lnSpc>
              <a:buFont typeface="Wingdings" pitchFamily="2" charset="2"/>
              <a:buNone/>
            </a:pPr>
            <a:r>
              <a:rPr lang="en-US" sz="2800"/>
              <a:t>(r. 1625-1649) (r. 1660-1685) (r. 1685-1688)</a:t>
            </a:r>
          </a:p>
        </p:txBody>
      </p:sp>
      <p:pic>
        <p:nvPicPr>
          <p:cNvPr id="74756" name="Picture 4" descr="20060407192231!Charles_I_of_England"/>
          <p:cNvPicPr>
            <a:picLocks noChangeAspect="1" noChangeArrowheads="1"/>
          </p:cNvPicPr>
          <p:nvPr/>
        </p:nvPicPr>
        <p:blipFill>
          <a:blip r:embed="rId2" cstate="print"/>
          <a:srcRect/>
          <a:stretch>
            <a:fillRect/>
          </a:stretch>
        </p:blipFill>
        <p:spPr bwMode="auto">
          <a:xfrm>
            <a:off x="1219200" y="4191000"/>
            <a:ext cx="1884363" cy="2362200"/>
          </a:xfrm>
          <a:prstGeom prst="rect">
            <a:avLst/>
          </a:prstGeom>
          <a:noFill/>
          <a:ln w="9525">
            <a:noFill/>
            <a:miter lim="800000"/>
            <a:headEnd/>
            <a:tailEnd/>
          </a:ln>
        </p:spPr>
      </p:pic>
      <p:pic>
        <p:nvPicPr>
          <p:cNvPr id="74757" name="Picture 5" descr="20090102141704!Charles_II_of_England_cropped"/>
          <p:cNvPicPr>
            <a:picLocks noChangeAspect="1" noChangeArrowheads="1"/>
          </p:cNvPicPr>
          <p:nvPr/>
        </p:nvPicPr>
        <p:blipFill>
          <a:blip r:embed="rId3" cstate="print"/>
          <a:srcRect/>
          <a:stretch>
            <a:fillRect/>
          </a:stretch>
        </p:blipFill>
        <p:spPr bwMode="auto">
          <a:xfrm>
            <a:off x="3733800" y="4191000"/>
            <a:ext cx="1854200" cy="2362200"/>
          </a:xfrm>
          <a:prstGeom prst="rect">
            <a:avLst/>
          </a:prstGeom>
          <a:noFill/>
          <a:ln w="9525">
            <a:noFill/>
            <a:miter lim="800000"/>
            <a:headEnd/>
            <a:tailEnd/>
          </a:ln>
        </p:spPr>
      </p:pic>
      <p:pic>
        <p:nvPicPr>
          <p:cNvPr id="74758" name="Picture 6" descr="King_James_II"/>
          <p:cNvPicPr>
            <a:picLocks noChangeAspect="1" noChangeArrowheads="1"/>
          </p:cNvPicPr>
          <p:nvPr/>
        </p:nvPicPr>
        <p:blipFill>
          <a:blip r:embed="rId4" cstate="print"/>
          <a:srcRect/>
          <a:stretch>
            <a:fillRect/>
          </a:stretch>
        </p:blipFill>
        <p:spPr bwMode="auto">
          <a:xfrm>
            <a:off x="6172200" y="4267200"/>
            <a:ext cx="1901825" cy="23622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b="1">
                <a:effectLst>
                  <a:outerShdw blurRad="38100" dist="38100" dir="2700000" algn="tl">
                    <a:srgbClr val="C0C0C0"/>
                  </a:outerShdw>
                </a:effectLst>
              </a:rPr>
              <a:t>Key Terms</a:t>
            </a:r>
          </a:p>
        </p:txBody>
      </p:sp>
      <p:sp>
        <p:nvSpPr>
          <p:cNvPr id="71683" name="Rectangle 3"/>
          <p:cNvSpPr>
            <a:spLocks noGrp="1" noChangeArrowheads="1"/>
          </p:cNvSpPr>
          <p:nvPr>
            <p:ph type="body" idx="1"/>
          </p:nvPr>
        </p:nvSpPr>
        <p:spPr>
          <a:xfrm>
            <a:off x="457200" y="1600200"/>
            <a:ext cx="8229600" cy="5257800"/>
          </a:xfrm>
        </p:spPr>
        <p:txBody>
          <a:bodyPr/>
          <a:lstStyle/>
          <a:p>
            <a:pPr>
              <a:lnSpc>
                <a:spcPct val="90000"/>
              </a:lnSpc>
            </a:pPr>
            <a:r>
              <a:rPr lang="en-US" sz="2800"/>
              <a:t>Early Stuarts: Charles I</a:t>
            </a:r>
          </a:p>
          <a:p>
            <a:pPr lvl="1">
              <a:lnSpc>
                <a:spcPct val="90000"/>
              </a:lnSpc>
            </a:pPr>
            <a:r>
              <a:rPr lang="en-US" sz="2300"/>
              <a:t>English Civil War</a:t>
            </a:r>
          </a:p>
          <a:p>
            <a:pPr lvl="2">
              <a:lnSpc>
                <a:spcPct val="90000"/>
              </a:lnSpc>
            </a:pPr>
            <a:r>
              <a:rPr lang="en-US" sz="2100"/>
              <a:t>Cavaliers</a:t>
            </a:r>
          </a:p>
          <a:p>
            <a:pPr lvl="2">
              <a:lnSpc>
                <a:spcPct val="90000"/>
              </a:lnSpc>
            </a:pPr>
            <a:r>
              <a:rPr lang="en-US" sz="2100"/>
              <a:t>Roundheads</a:t>
            </a:r>
          </a:p>
          <a:p>
            <a:pPr>
              <a:lnSpc>
                <a:spcPct val="90000"/>
              </a:lnSpc>
            </a:pPr>
            <a:r>
              <a:rPr lang="en-US" sz="2800"/>
              <a:t>Oliver Cromwell &amp; the Commonwealth</a:t>
            </a:r>
          </a:p>
          <a:p>
            <a:pPr>
              <a:lnSpc>
                <a:spcPct val="90000"/>
              </a:lnSpc>
            </a:pPr>
            <a:r>
              <a:rPr lang="en-US" sz="2800"/>
              <a:t>Restoration Stuarts: Charles II &amp; James II</a:t>
            </a:r>
          </a:p>
          <a:p>
            <a:pPr lvl="1">
              <a:lnSpc>
                <a:spcPct val="90000"/>
              </a:lnSpc>
            </a:pPr>
            <a:r>
              <a:rPr lang="en-US" sz="2300"/>
              <a:t>Restoration</a:t>
            </a:r>
          </a:p>
          <a:p>
            <a:pPr lvl="1">
              <a:lnSpc>
                <a:spcPct val="90000"/>
              </a:lnSpc>
            </a:pPr>
            <a:r>
              <a:rPr lang="en-US" sz="2300"/>
              <a:t>Glorious Revolution</a:t>
            </a:r>
          </a:p>
          <a:p>
            <a:pPr>
              <a:lnSpc>
                <a:spcPct val="90000"/>
              </a:lnSpc>
            </a:pPr>
            <a:r>
              <a:rPr lang="en-US" sz="2800"/>
              <a:t>William &amp; Mary</a:t>
            </a:r>
          </a:p>
          <a:p>
            <a:pPr lvl="1">
              <a:lnSpc>
                <a:spcPct val="90000"/>
              </a:lnSpc>
            </a:pPr>
            <a:r>
              <a:rPr lang="en-US" sz="2300"/>
              <a:t>English Bill of Rights</a:t>
            </a:r>
          </a:p>
          <a:p>
            <a:pPr lvl="1">
              <a:lnSpc>
                <a:spcPct val="90000"/>
              </a:lnSpc>
            </a:pPr>
            <a:r>
              <a:rPr lang="en-US" sz="2300"/>
              <a:t>Limited monarchy</a:t>
            </a:r>
          </a:p>
          <a:p>
            <a:pPr lvl="1">
              <a:lnSpc>
                <a:spcPct val="90000"/>
              </a:lnSpc>
            </a:pPr>
            <a:r>
              <a:rPr lang="en-US" sz="2300"/>
              <a:t>Constitutional government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b="1">
                <a:effectLst>
                  <a:outerShdw blurRad="38100" dist="38100" dir="2700000" algn="tl">
                    <a:srgbClr val="C0C0C0"/>
                  </a:outerShdw>
                </a:effectLst>
              </a:rPr>
              <a:t>Essential Understanding</a:t>
            </a:r>
          </a:p>
        </p:txBody>
      </p:sp>
      <p:sp>
        <p:nvSpPr>
          <p:cNvPr id="39939" name="Rectangle 3"/>
          <p:cNvSpPr>
            <a:spLocks noGrp="1" noChangeArrowheads="1"/>
          </p:cNvSpPr>
          <p:nvPr>
            <p:ph type="body" idx="1"/>
          </p:nvPr>
        </p:nvSpPr>
        <p:spPr/>
        <p:txBody>
          <a:bodyPr/>
          <a:lstStyle/>
          <a:p>
            <a:r>
              <a:rPr lang="en-US" sz="2800"/>
              <a:t>Political </a:t>
            </a:r>
            <a:r>
              <a:rPr lang="en-US" sz="2800">
                <a:solidFill>
                  <a:srgbClr val="00CC00"/>
                </a:solidFill>
              </a:rPr>
              <a:t>democracy</a:t>
            </a:r>
            <a:r>
              <a:rPr lang="en-US" sz="2800"/>
              <a:t> rests on the principle that government derives power from the consent of the governed (the people). The foundations of English rights include the jury trial, the Magna Carta, and common law. </a:t>
            </a:r>
          </a:p>
          <a:p>
            <a:endParaRPr lang="en-US" sz="2800"/>
          </a:p>
          <a:p>
            <a:r>
              <a:rPr lang="en-US" sz="2800"/>
              <a:t>The </a:t>
            </a:r>
            <a:r>
              <a:rPr lang="en-US" sz="2800">
                <a:solidFill>
                  <a:srgbClr val="00CC00"/>
                </a:solidFill>
              </a:rPr>
              <a:t>English Civil War</a:t>
            </a:r>
            <a:r>
              <a:rPr lang="en-US" sz="2800"/>
              <a:t> and the </a:t>
            </a:r>
            <a:r>
              <a:rPr lang="en-US" sz="2800">
                <a:solidFill>
                  <a:srgbClr val="00CC00"/>
                </a:solidFill>
              </a:rPr>
              <a:t>Glorious Revolution</a:t>
            </a:r>
            <a:r>
              <a:rPr lang="en-US" sz="2800"/>
              <a:t> prompted further development of the rights of Englishmen.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 descr="House of Stuart Family Tree"/>
          <p:cNvPicPr>
            <a:picLocks noChangeAspect="1" noChangeArrowheads="1"/>
          </p:cNvPicPr>
          <p:nvPr/>
        </p:nvPicPr>
        <p:blipFill>
          <a:blip r:embed="rId2" cstate="print"/>
          <a:srcRect/>
          <a:stretch>
            <a:fillRect/>
          </a:stretch>
        </p:blipFill>
        <p:spPr bwMode="auto">
          <a:xfrm>
            <a:off x="1371600" y="0"/>
            <a:ext cx="656113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533400" y="0"/>
            <a:ext cx="8229600" cy="1143000"/>
          </a:xfrm>
        </p:spPr>
        <p:txBody>
          <a:bodyPr/>
          <a:lstStyle/>
          <a:p>
            <a:r>
              <a:rPr lang="en-US" b="1">
                <a:effectLst>
                  <a:outerShdw blurRad="38100" dist="38100" dir="2700000" algn="tl">
                    <a:srgbClr val="C0C0C0"/>
                  </a:outerShdw>
                </a:effectLst>
              </a:rPr>
              <a:t>Monarchy vs. Parliament</a:t>
            </a:r>
          </a:p>
        </p:txBody>
      </p:sp>
      <p:sp>
        <p:nvSpPr>
          <p:cNvPr id="41987" name="Rectangle 3"/>
          <p:cNvSpPr>
            <a:spLocks noGrp="1" noChangeArrowheads="1"/>
          </p:cNvSpPr>
          <p:nvPr>
            <p:ph type="body" idx="4294967295"/>
          </p:nvPr>
        </p:nvSpPr>
        <p:spPr>
          <a:xfrm>
            <a:off x="304800" y="1371600"/>
            <a:ext cx="8839200" cy="5257800"/>
          </a:xfrm>
        </p:spPr>
        <p:txBody>
          <a:bodyPr/>
          <a:lstStyle/>
          <a:p>
            <a:pPr>
              <a:buFont typeface="Wingdings" pitchFamily="2" charset="2"/>
              <a:buNone/>
            </a:pPr>
            <a:r>
              <a:rPr lang="en-US" sz="3000" b="1"/>
              <a:t>Parliament: </a:t>
            </a:r>
            <a:r>
              <a:rPr lang="en-US" sz="3000"/>
              <a:t>England’s legislative body</a:t>
            </a:r>
          </a:p>
          <a:p>
            <a:pPr>
              <a:spcAft>
                <a:spcPct val="20000"/>
              </a:spcAft>
            </a:pPr>
            <a:r>
              <a:rPr lang="en-US" sz="3000"/>
              <a:t>House of Lords which represented the nobility</a:t>
            </a:r>
          </a:p>
          <a:p>
            <a:pPr>
              <a:spcAft>
                <a:spcPct val="20000"/>
              </a:spcAft>
            </a:pPr>
            <a:r>
              <a:rPr lang="en-US" sz="3000"/>
              <a:t>House of Commons (the lower house) which represented everyone else</a:t>
            </a:r>
          </a:p>
          <a:p>
            <a:pPr>
              <a:spcAft>
                <a:spcPct val="20000"/>
              </a:spcAft>
              <a:buFont typeface="Wingdings" pitchFamily="2" charset="2"/>
              <a:buNone/>
            </a:pPr>
            <a:r>
              <a:rPr lang="en-US" sz="3000" b="1"/>
              <a:t>Parliament controlled                                                  the finances!</a:t>
            </a:r>
          </a:p>
          <a:p>
            <a:pPr>
              <a:spcAft>
                <a:spcPct val="20000"/>
              </a:spcAft>
              <a:buFont typeface="Wingdings" pitchFamily="2" charset="2"/>
              <a:buNone/>
            </a:pPr>
            <a:r>
              <a:rPr lang="en-US" sz="3000"/>
              <a:t>The Tudor’s dealt with 			                 Parliament well - the                                               Stuarts did not!</a:t>
            </a:r>
          </a:p>
        </p:txBody>
      </p:sp>
      <p:pic>
        <p:nvPicPr>
          <p:cNvPr id="41988" name="Picture 7" descr="Looking down from some height, a large stone building in the Gothic style lies by a river with its long side parallel to it. It is internally organised around a number of courtyards, and its various wings feature grey roofs and multiple turrets. A large square tower with a flagstaff stands at the back, a smaller one with a spire in the middle, and a square clock tower with two faces visible is at the front-right corner. A green road bridge of several arches crosses the river next to it.">
            <a:hlinkClick r:id="rId2"/>
          </p:cNvPr>
          <p:cNvPicPr>
            <a:picLocks noChangeAspect="1" noChangeArrowheads="1"/>
          </p:cNvPicPr>
          <p:nvPr/>
        </p:nvPicPr>
        <p:blipFill>
          <a:blip r:embed="rId3" cstate="print"/>
          <a:srcRect/>
          <a:stretch>
            <a:fillRect/>
          </a:stretch>
        </p:blipFill>
        <p:spPr bwMode="auto">
          <a:xfrm>
            <a:off x="4800600" y="3505200"/>
            <a:ext cx="3657600" cy="2743200"/>
          </a:xfrm>
          <a:prstGeom prst="rect">
            <a:avLst/>
          </a:prstGeom>
          <a:noFill/>
          <a:ln w="9525">
            <a:noFill/>
            <a:miter lim="800000"/>
            <a:headEnd/>
            <a:tailEnd/>
          </a:ln>
        </p:spPr>
      </p:pic>
      <p:sp>
        <p:nvSpPr>
          <p:cNvPr id="41989" name="Rectangle 8"/>
          <p:cNvSpPr>
            <a:spLocks noChangeArrowheads="1"/>
          </p:cNvSpPr>
          <p:nvPr/>
        </p:nvSpPr>
        <p:spPr bwMode="auto">
          <a:xfrm>
            <a:off x="5562600" y="6324600"/>
            <a:ext cx="2432050" cy="366713"/>
          </a:xfrm>
          <a:prstGeom prst="rect">
            <a:avLst/>
          </a:prstGeom>
          <a:noFill/>
          <a:ln w="9525">
            <a:noFill/>
            <a:miter lim="800000"/>
            <a:headEnd/>
            <a:tailEnd/>
          </a:ln>
        </p:spPr>
        <p:txBody>
          <a:bodyPr wrap="none" anchor="ctr">
            <a:spAutoFit/>
          </a:bodyPr>
          <a:lstStyle/>
          <a:p>
            <a:r>
              <a:rPr lang="en-US" b="1">
                <a:latin typeface="Times New Roman" pitchFamily="18" charset="0"/>
                <a:cs typeface="Times New Roman" pitchFamily="18" charset="0"/>
              </a:rPr>
              <a:t>Palace of Westminster</a:t>
            </a:r>
            <a:r>
              <a:rPr lang="en-US"/>
              <a: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57200" y="304800"/>
            <a:ext cx="8229600" cy="1143000"/>
          </a:xfrm>
        </p:spPr>
        <p:txBody>
          <a:bodyPr/>
          <a:lstStyle/>
          <a:p>
            <a:r>
              <a:rPr lang="en-US" b="1">
                <a:effectLst>
                  <a:outerShdw blurRad="38100" dist="38100" dir="2700000" algn="tl">
                    <a:srgbClr val="C0C0C0"/>
                  </a:outerShdw>
                </a:effectLst>
              </a:rPr>
              <a:t>Tudors vs. Stuarts</a:t>
            </a:r>
          </a:p>
        </p:txBody>
      </p:sp>
      <p:sp>
        <p:nvSpPr>
          <p:cNvPr id="83971" name="Rectangle 3"/>
          <p:cNvSpPr>
            <a:spLocks noGrp="1" noChangeArrowheads="1"/>
          </p:cNvSpPr>
          <p:nvPr>
            <p:ph type="body" idx="1"/>
          </p:nvPr>
        </p:nvSpPr>
        <p:spPr>
          <a:xfrm>
            <a:off x="457200" y="1600200"/>
            <a:ext cx="8229600" cy="5257800"/>
          </a:xfrm>
        </p:spPr>
        <p:txBody>
          <a:bodyPr/>
          <a:lstStyle/>
          <a:p>
            <a:pPr>
              <a:lnSpc>
                <a:spcPct val="90000"/>
              </a:lnSpc>
            </a:pPr>
            <a:r>
              <a:rPr lang="en-US"/>
              <a:t>Tudor monarchs believed in divine right but recognized the value of good relations with Parliament</a:t>
            </a:r>
          </a:p>
          <a:p>
            <a:pPr>
              <a:lnSpc>
                <a:spcPct val="90000"/>
              </a:lnSpc>
            </a:pPr>
            <a:endParaRPr lang="en-US"/>
          </a:p>
          <a:p>
            <a:pPr>
              <a:lnSpc>
                <a:spcPct val="90000"/>
              </a:lnSpc>
            </a:pPr>
            <a:r>
              <a:rPr lang="en-US"/>
              <a:t>Stuart monarchs weren’t as popular as the Tudors or as skilled in dealing with Parliament – they inherited problems that Henry and Elizabeth had long suppressed, resulting in a century of revolution that pitted the Stuart monarchs against Parliament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457200" y="0"/>
            <a:ext cx="8229600" cy="1143000"/>
          </a:xfrm>
        </p:spPr>
        <p:txBody>
          <a:bodyPr/>
          <a:lstStyle/>
          <a:p>
            <a:r>
              <a:rPr lang="en-US" b="1">
                <a:effectLst>
                  <a:outerShdw blurRad="38100" dist="38100" dir="2700000" algn="tl">
                    <a:srgbClr val="C0C0C0"/>
                  </a:outerShdw>
                </a:effectLst>
              </a:rPr>
              <a:t>James I - King of England</a:t>
            </a:r>
          </a:p>
        </p:txBody>
      </p:sp>
      <p:sp>
        <p:nvSpPr>
          <p:cNvPr id="43011" name="Rectangle 3"/>
          <p:cNvSpPr>
            <a:spLocks noGrp="1" noChangeArrowheads="1"/>
          </p:cNvSpPr>
          <p:nvPr>
            <p:ph type="body" idx="4294967295"/>
          </p:nvPr>
        </p:nvSpPr>
        <p:spPr>
          <a:xfrm>
            <a:off x="228600" y="1295400"/>
            <a:ext cx="5410200" cy="4724400"/>
          </a:xfrm>
        </p:spPr>
        <p:txBody>
          <a:bodyPr/>
          <a:lstStyle/>
          <a:p>
            <a:r>
              <a:rPr lang="en-US" sz="2800"/>
              <a:t>James VI- King of Scotland became James I King of England</a:t>
            </a:r>
          </a:p>
          <a:p>
            <a:r>
              <a:rPr lang="en-US" sz="2800"/>
              <a:t>Reigned 1603-1625</a:t>
            </a:r>
          </a:p>
          <a:p>
            <a:r>
              <a:rPr lang="en-US" sz="2800"/>
              <a:t>He believed in the </a:t>
            </a:r>
            <a:r>
              <a:rPr lang="en-US" sz="2800" b="1"/>
              <a:t>divine right of kings </a:t>
            </a:r>
            <a:r>
              <a:rPr lang="en-US" sz="2800"/>
              <a:t>- kings receive their power from God and are responsible only to God</a:t>
            </a:r>
          </a:p>
          <a:p>
            <a:r>
              <a:rPr lang="en-US" sz="2800"/>
              <a:t>1611 - King James version of the Bible</a:t>
            </a:r>
          </a:p>
        </p:txBody>
      </p:sp>
      <p:pic>
        <p:nvPicPr>
          <p:cNvPr id="43012" name="Picture 6" descr="200px-JamesIEngland">
            <a:hlinkClick r:id="rId2" tooltip="James I of England from the period 1603–1613, By Paulus van Somer (1576–1621)"/>
          </p:cNvPr>
          <p:cNvPicPr>
            <a:picLocks noChangeAspect="1" noChangeArrowheads="1"/>
          </p:cNvPicPr>
          <p:nvPr/>
        </p:nvPicPr>
        <p:blipFill>
          <a:blip r:embed="rId3" cstate="print"/>
          <a:srcRect/>
          <a:stretch>
            <a:fillRect/>
          </a:stretch>
        </p:blipFill>
        <p:spPr bwMode="auto">
          <a:xfrm>
            <a:off x="5943600" y="1447800"/>
            <a:ext cx="2735263"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0"/>
            <a:ext cx="8229600" cy="1143000"/>
          </a:xfrm>
        </p:spPr>
        <p:txBody>
          <a:bodyPr/>
          <a:lstStyle/>
          <a:p>
            <a:r>
              <a:rPr lang="en-US" b="1">
                <a:effectLst>
                  <a:outerShdw blurRad="38100" dist="38100" dir="2700000" algn="tl">
                    <a:srgbClr val="C0C0C0"/>
                  </a:outerShdw>
                </a:effectLst>
              </a:rPr>
              <a:t>Power of a Monarch</a:t>
            </a:r>
          </a:p>
        </p:txBody>
      </p:sp>
      <p:sp>
        <p:nvSpPr>
          <p:cNvPr id="10243" name="Rectangle 3"/>
          <p:cNvSpPr>
            <a:spLocks noGrp="1" noChangeArrowheads="1"/>
          </p:cNvSpPr>
          <p:nvPr>
            <p:ph type="body" idx="1"/>
          </p:nvPr>
        </p:nvSpPr>
        <p:spPr>
          <a:xfrm>
            <a:off x="457200" y="1371600"/>
            <a:ext cx="8229600" cy="5486400"/>
          </a:xfrm>
        </p:spPr>
        <p:txBody>
          <a:bodyPr/>
          <a:lstStyle/>
          <a:p>
            <a:pPr>
              <a:lnSpc>
                <a:spcPct val="80000"/>
              </a:lnSpc>
              <a:buFont typeface="Wingdings" pitchFamily="2" charset="2"/>
              <a:buNone/>
            </a:pPr>
            <a:r>
              <a:rPr lang="en-US" sz="3100"/>
              <a:t>In the 17</a:t>
            </a:r>
            <a:r>
              <a:rPr lang="en-US" sz="3100" baseline="30000"/>
              <a:t>th</a:t>
            </a:r>
            <a:r>
              <a:rPr lang="en-US" sz="3100"/>
              <a:t> Century, people looked to the monarch for political stability</a:t>
            </a:r>
          </a:p>
          <a:p>
            <a:pPr>
              <a:lnSpc>
                <a:spcPct val="80000"/>
              </a:lnSpc>
              <a:buFont typeface="Wingdings" pitchFamily="2" charset="2"/>
              <a:buNone/>
            </a:pPr>
            <a:endParaRPr lang="en-US" sz="3100"/>
          </a:p>
          <a:p>
            <a:pPr>
              <a:lnSpc>
                <a:spcPct val="80000"/>
              </a:lnSpc>
              <a:buFont typeface="Wingdings" pitchFamily="2" charset="2"/>
              <a:buNone/>
            </a:pPr>
            <a:r>
              <a:rPr lang="en-US" sz="3100"/>
              <a:t>Absolute monarchs had tremendous powers</a:t>
            </a:r>
          </a:p>
          <a:p>
            <a:pPr lvl="1">
              <a:lnSpc>
                <a:spcPct val="80000"/>
              </a:lnSpc>
            </a:pPr>
            <a:r>
              <a:rPr lang="en-US" sz="2300"/>
              <a:t>Make laws</a:t>
            </a:r>
          </a:p>
          <a:p>
            <a:pPr lvl="1">
              <a:lnSpc>
                <a:spcPct val="80000"/>
              </a:lnSpc>
            </a:pPr>
            <a:r>
              <a:rPr lang="en-US" sz="2300"/>
              <a:t>Levy taxes</a:t>
            </a:r>
          </a:p>
          <a:p>
            <a:pPr lvl="1">
              <a:lnSpc>
                <a:spcPct val="80000"/>
              </a:lnSpc>
            </a:pPr>
            <a:r>
              <a:rPr lang="en-US" sz="2300"/>
              <a:t>Administer justice</a:t>
            </a:r>
          </a:p>
          <a:p>
            <a:pPr lvl="1">
              <a:lnSpc>
                <a:spcPct val="80000"/>
              </a:lnSpc>
            </a:pPr>
            <a:r>
              <a:rPr lang="en-US" sz="2300"/>
              <a:t>Control the state’s officials</a:t>
            </a:r>
          </a:p>
          <a:p>
            <a:pPr lvl="1">
              <a:lnSpc>
                <a:spcPct val="80000"/>
              </a:lnSpc>
            </a:pPr>
            <a:r>
              <a:rPr lang="en-US" sz="2300"/>
              <a:t>Determine foreign policy</a:t>
            </a:r>
          </a:p>
          <a:p>
            <a:pPr>
              <a:lnSpc>
                <a:spcPct val="80000"/>
              </a:lnSpc>
              <a:buFont typeface="Wingdings" pitchFamily="2" charset="2"/>
              <a:buNone/>
            </a:pPr>
            <a:endParaRPr lang="en-US" sz="2800"/>
          </a:p>
          <a:p>
            <a:pPr>
              <a:lnSpc>
                <a:spcPct val="80000"/>
              </a:lnSpc>
              <a:buFont typeface="Wingdings" pitchFamily="2" charset="2"/>
              <a:buNone/>
            </a:pPr>
            <a:r>
              <a:rPr lang="en-US" sz="2800"/>
              <a:t>No written </a:t>
            </a:r>
            <a:r>
              <a:rPr lang="en-US" sz="2800">
                <a:solidFill>
                  <a:srgbClr val="00CC00"/>
                </a:solidFill>
              </a:rPr>
              <a:t>Constitution</a:t>
            </a:r>
            <a:r>
              <a:rPr lang="en-US" sz="2800"/>
              <a:t> or </a:t>
            </a:r>
            <a:r>
              <a:rPr lang="en-US" sz="2800">
                <a:solidFill>
                  <a:srgbClr val="00CC00"/>
                </a:solidFill>
              </a:rPr>
              <a:t>Bill of Rights</a:t>
            </a:r>
          </a:p>
          <a:p>
            <a:pPr>
              <a:lnSpc>
                <a:spcPct val="80000"/>
              </a:lnSpc>
              <a:buFont typeface="Wingdings" pitchFamily="2" charset="2"/>
              <a:buNone/>
            </a:pPr>
            <a:endParaRPr lang="en-US" sz="2800"/>
          </a:p>
          <a:p>
            <a:pPr>
              <a:lnSpc>
                <a:spcPct val="80000"/>
              </a:lnSpc>
              <a:buFont typeface="Wingdings" pitchFamily="2" charset="2"/>
              <a:buNone/>
            </a:pPr>
            <a:r>
              <a:rPr lang="en-US" sz="2800"/>
              <a:t>Most people did not have any </a:t>
            </a:r>
            <a:r>
              <a:rPr lang="en-US" sz="2800">
                <a:solidFill>
                  <a:srgbClr val="00CC00"/>
                </a:solidFill>
              </a:rPr>
              <a:t>rights</a:t>
            </a:r>
            <a:r>
              <a:rPr lang="en-US" sz="2800"/>
              <a:t> at all</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457200" y="0"/>
            <a:ext cx="8229600" cy="1143000"/>
          </a:xfrm>
        </p:spPr>
        <p:txBody>
          <a:bodyPr/>
          <a:lstStyle/>
          <a:p>
            <a:r>
              <a:rPr lang="en-US" sz="3400" b="1">
                <a:effectLst>
                  <a:outerShdw blurRad="38100" dist="38100" dir="2700000" algn="tl">
                    <a:srgbClr val="C0C0C0"/>
                  </a:outerShdw>
                </a:effectLst>
              </a:rPr>
              <a:t>James I’s Accomplishments &amp; Historical Significance</a:t>
            </a:r>
          </a:p>
        </p:txBody>
      </p:sp>
      <p:sp>
        <p:nvSpPr>
          <p:cNvPr id="44035" name="Rectangle 3"/>
          <p:cNvSpPr>
            <a:spLocks noGrp="1" noChangeArrowheads="1"/>
          </p:cNvSpPr>
          <p:nvPr>
            <p:ph type="body" idx="4294967295"/>
          </p:nvPr>
        </p:nvSpPr>
        <p:spPr>
          <a:xfrm>
            <a:off x="304800" y="1219200"/>
            <a:ext cx="6477000" cy="5638800"/>
          </a:xfrm>
        </p:spPr>
        <p:txBody>
          <a:bodyPr/>
          <a:lstStyle/>
          <a:p>
            <a:pPr>
              <a:lnSpc>
                <a:spcPct val="80000"/>
              </a:lnSpc>
            </a:pPr>
            <a:r>
              <a:rPr lang="en-US" sz="2200"/>
              <a:t>Often offended the Puritans in Parliament (Elizabeth flattered them to get her way)</a:t>
            </a:r>
          </a:p>
          <a:p>
            <a:pPr>
              <a:lnSpc>
                <a:spcPct val="80000"/>
              </a:lnSpc>
            </a:pPr>
            <a:endParaRPr lang="en-US" sz="2200"/>
          </a:p>
          <a:p>
            <a:pPr>
              <a:lnSpc>
                <a:spcPct val="80000"/>
              </a:lnSpc>
            </a:pPr>
            <a:r>
              <a:rPr lang="en-US" sz="2200"/>
              <a:t>Expanded English international trade and influence was actively pursued through the East India Company </a:t>
            </a:r>
          </a:p>
          <a:p>
            <a:pPr>
              <a:lnSpc>
                <a:spcPct val="80000"/>
              </a:lnSpc>
            </a:pPr>
            <a:endParaRPr lang="en-US" sz="2200"/>
          </a:p>
          <a:p>
            <a:pPr>
              <a:lnSpc>
                <a:spcPct val="80000"/>
              </a:lnSpc>
            </a:pPr>
            <a:r>
              <a:rPr lang="en-US" sz="2200"/>
              <a:t>The </a:t>
            </a:r>
            <a:r>
              <a:rPr lang="en-US" sz="2200" b="1"/>
              <a:t>Thirty Years' War</a:t>
            </a:r>
            <a:r>
              <a:rPr lang="en-US" sz="2200"/>
              <a:t> (1618–1648) was one of the most destructive conflicts in European history – began during his reign</a:t>
            </a:r>
          </a:p>
          <a:p>
            <a:pPr>
              <a:lnSpc>
                <a:spcPct val="80000"/>
              </a:lnSpc>
            </a:pPr>
            <a:endParaRPr lang="en-US" sz="2200"/>
          </a:p>
          <a:p>
            <a:pPr>
              <a:lnSpc>
                <a:spcPct val="80000"/>
              </a:lnSpc>
            </a:pPr>
            <a:r>
              <a:rPr lang="en-US" sz="2200"/>
              <a:t>James handed down to his son, Charles I a fatal belief in the divine right of kings, combined with a disdain for Parliament</a:t>
            </a:r>
          </a:p>
          <a:p>
            <a:pPr>
              <a:lnSpc>
                <a:spcPct val="80000"/>
              </a:lnSpc>
            </a:pPr>
            <a:endParaRPr lang="en-US" sz="2200"/>
          </a:p>
          <a:p>
            <a:pPr>
              <a:lnSpc>
                <a:spcPct val="80000"/>
              </a:lnSpc>
            </a:pPr>
            <a:r>
              <a:rPr lang="en-US" sz="2200"/>
              <a:t>These beliefs and attitudes led to the English Civil War and the execution of Charles I</a:t>
            </a:r>
          </a:p>
        </p:txBody>
      </p:sp>
      <p:pic>
        <p:nvPicPr>
          <p:cNvPr id="44036" name="Picture 4" descr="File:James I of England 404446.jpg">
            <a:hlinkClick r:id="rId2"/>
          </p:cNvPr>
          <p:cNvPicPr>
            <a:picLocks noChangeAspect="1" noChangeArrowheads="1"/>
          </p:cNvPicPr>
          <p:nvPr/>
        </p:nvPicPr>
        <p:blipFill>
          <a:blip r:embed="rId3" cstate="print"/>
          <a:srcRect/>
          <a:stretch>
            <a:fillRect/>
          </a:stretch>
        </p:blipFill>
        <p:spPr bwMode="auto">
          <a:xfrm>
            <a:off x="6781800" y="1524000"/>
            <a:ext cx="2197100" cy="33528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457200" y="0"/>
            <a:ext cx="8229600" cy="1143000"/>
          </a:xfrm>
        </p:spPr>
        <p:txBody>
          <a:bodyPr/>
          <a:lstStyle/>
          <a:p>
            <a:r>
              <a:rPr lang="en-US" b="1">
                <a:effectLst>
                  <a:outerShdw blurRad="38100" dist="38100" dir="2700000" algn="tl">
                    <a:srgbClr val="C0C0C0"/>
                  </a:outerShdw>
                </a:effectLst>
              </a:rPr>
              <a:t>Charles I</a:t>
            </a:r>
          </a:p>
        </p:txBody>
      </p:sp>
      <p:sp>
        <p:nvSpPr>
          <p:cNvPr id="46083" name="Rectangle 3"/>
          <p:cNvSpPr>
            <a:spLocks noGrp="1" noChangeArrowheads="1"/>
          </p:cNvSpPr>
          <p:nvPr>
            <p:ph type="body" idx="4294967295"/>
          </p:nvPr>
        </p:nvSpPr>
        <p:spPr>
          <a:xfrm>
            <a:off x="609600" y="1600200"/>
            <a:ext cx="4876800" cy="4525963"/>
          </a:xfrm>
        </p:spPr>
        <p:txBody>
          <a:bodyPr/>
          <a:lstStyle/>
          <a:p>
            <a:pPr>
              <a:lnSpc>
                <a:spcPct val="80000"/>
              </a:lnSpc>
            </a:pPr>
            <a:r>
              <a:rPr lang="en-US"/>
              <a:t>Son of James I</a:t>
            </a:r>
          </a:p>
          <a:p>
            <a:pPr>
              <a:lnSpc>
                <a:spcPct val="80000"/>
              </a:lnSpc>
            </a:pPr>
            <a:endParaRPr lang="en-US"/>
          </a:p>
          <a:p>
            <a:pPr>
              <a:lnSpc>
                <a:spcPct val="80000"/>
              </a:lnSpc>
            </a:pPr>
            <a:r>
              <a:rPr lang="en-US"/>
              <a:t>Reigned 1625-1649</a:t>
            </a:r>
          </a:p>
          <a:p>
            <a:pPr>
              <a:lnSpc>
                <a:spcPct val="80000"/>
              </a:lnSpc>
            </a:pPr>
            <a:endParaRPr lang="en-US"/>
          </a:p>
          <a:p>
            <a:pPr>
              <a:lnSpc>
                <a:spcPct val="80000"/>
              </a:lnSpc>
            </a:pPr>
            <a:r>
              <a:rPr lang="en-US"/>
              <a:t>Married to a devout French Catholic</a:t>
            </a:r>
          </a:p>
          <a:p>
            <a:pPr>
              <a:lnSpc>
                <a:spcPct val="80000"/>
              </a:lnSpc>
            </a:pPr>
            <a:endParaRPr lang="en-US"/>
          </a:p>
          <a:p>
            <a:pPr>
              <a:lnSpc>
                <a:spcPct val="80000"/>
              </a:lnSpc>
            </a:pPr>
            <a:r>
              <a:rPr lang="en-US"/>
              <a:t>When he did not get what he wanted from Parliament he dissolved it in 1625</a:t>
            </a:r>
            <a:endParaRPr lang="en-US" b="1"/>
          </a:p>
        </p:txBody>
      </p:sp>
      <p:pic>
        <p:nvPicPr>
          <p:cNvPr id="46084" name="Picture 5" descr="180px-Charles_I_by_Daniel_Mytens">
            <a:hlinkClick r:id="rId2"/>
          </p:cNvPr>
          <p:cNvPicPr>
            <a:picLocks noChangeAspect="1" noChangeArrowheads="1"/>
          </p:cNvPicPr>
          <p:nvPr/>
        </p:nvPicPr>
        <p:blipFill>
          <a:blip r:embed="rId3" cstate="print"/>
          <a:srcRect/>
          <a:stretch>
            <a:fillRect/>
          </a:stretch>
        </p:blipFill>
        <p:spPr bwMode="auto">
          <a:xfrm>
            <a:off x="5486400" y="1524000"/>
            <a:ext cx="3068638"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381000" y="0"/>
            <a:ext cx="8229600" cy="1143000"/>
          </a:xfrm>
        </p:spPr>
        <p:txBody>
          <a:bodyPr/>
          <a:lstStyle/>
          <a:p>
            <a:r>
              <a:rPr lang="en-US" b="1">
                <a:effectLst>
                  <a:outerShdw blurRad="38100" dist="38100" dir="2700000" algn="tl">
                    <a:srgbClr val="C0C0C0"/>
                  </a:outerShdw>
                </a:effectLst>
              </a:rPr>
              <a:t>Charles I</a:t>
            </a:r>
          </a:p>
        </p:txBody>
      </p:sp>
      <p:sp>
        <p:nvSpPr>
          <p:cNvPr id="47107" name="Rectangle 3"/>
          <p:cNvSpPr>
            <a:spLocks noGrp="1" noChangeArrowheads="1"/>
          </p:cNvSpPr>
          <p:nvPr>
            <p:ph type="body" idx="4294967295"/>
          </p:nvPr>
        </p:nvSpPr>
        <p:spPr>
          <a:xfrm>
            <a:off x="304800" y="1371600"/>
            <a:ext cx="4648200" cy="5486400"/>
          </a:xfrm>
        </p:spPr>
        <p:txBody>
          <a:bodyPr/>
          <a:lstStyle/>
          <a:p>
            <a:r>
              <a:rPr lang="en-US"/>
              <a:t>Money came from taxing the people</a:t>
            </a:r>
          </a:p>
          <a:p>
            <a:r>
              <a:rPr lang="en-US"/>
              <a:t>Decrease in popularity</a:t>
            </a:r>
          </a:p>
          <a:p>
            <a:r>
              <a:rPr lang="en-US"/>
              <a:t>He had to call Parliament</a:t>
            </a:r>
          </a:p>
          <a:p>
            <a:r>
              <a:rPr lang="en-US"/>
              <a:t>Parliament took this opportunity to impose limits on the monarchs’ power</a:t>
            </a:r>
          </a:p>
          <a:p>
            <a:endParaRPr lang="en-US" sz="3600" b="1"/>
          </a:p>
        </p:txBody>
      </p:sp>
      <p:pic>
        <p:nvPicPr>
          <p:cNvPr id="47108" name="Picture 4" descr="180px-Charlesx3">
            <a:hlinkClick r:id="rId2"/>
          </p:cNvPr>
          <p:cNvPicPr>
            <a:picLocks noChangeAspect="1" noChangeArrowheads="1"/>
          </p:cNvPicPr>
          <p:nvPr/>
        </p:nvPicPr>
        <p:blipFill>
          <a:blip r:embed="rId3" cstate="print"/>
          <a:srcRect/>
          <a:stretch>
            <a:fillRect/>
          </a:stretch>
        </p:blipFill>
        <p:spPr bwMode="auto">
          <a:xfrm>
            <a:off x="5562600" y="1905000"/>
            <a:ext cx="3276600" cy="2674938"/>
          </a:xfrm>
          <a:prstGeom prst="rect">
            <a:avLst/>
          </a:prstGeom>
          <a:noFill/>
          <a:ln w="9525">
            <a:noFill/>
            <a:miter lim="800000"/>
            <a:headEnd/>
            <a:tailEnd/>
          </a:ln>
        </p:spPr>
      </p:pic>
      <p:sp>
        <p:nvSpPr>
          <p:cNvPr id="47109" name="Rectangle 5"/>
          <p:cNvSpPr>
            <a:spLocks noChangeArrowheads="1"/>
          </p:cNvSpPr>
          <p:nvPr/>
        </p:nvSpPr>
        <p:spPr bwMode="auto">
          <a:xfrm>
            <a:off x="5943600" y="4800600"/>
            <a:ext cx="2819400" cy="915988"/>
          </a:xfrm>
          <a:prstGeom prst="rect">
            <a:avLst/>
          </a:prstGeom>
          <a:noFill/>
          <a:ln w="9525">
            <a:noFill/>
            <a:miter lim="800000"/>
            <a:headEnd/>
            <a:tailEnd/>
          </a:ln>
        </p:spPr>
        <p:txBody>
          <a:bodyPr>
            <a:spAutoFit/>
          </a:bodyPr>
          <a:lstStyle/>
          <a:p>
            <a:r>
              <a:rPr lang="en-US">
                <a:solidFill>
                  <a:srgbClr val="000000"/>
                </a:solidFill>
                <a:latin typeface="Times New Roman" pitchFamily="18" charset="0"/>
                <a:cs typeface="Times New Roman" pitchFamily="18" charset="0"/>
              </a:rPr>
              <a:t>"Charles I, King of England, </a:t>
            </a:r>
          </a:p>
          <a:p>
            <a:r>
              <a:rPr lang="en-US">
                <a:solidFill>
                  <a:srgbClr val="000000"/>
                </a:solidFill>
                <a:latin typeface="Times New Roman" pitchFamily="18" charset="0"/>
                <a:cs typeface="Times New Roman" pitchFamily="18" charset="0"/>
              </a:rPr>
              <a:t>the "Triple Portrait" by Anthony van Dyck</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381000" y="0"/>
            <a:ext cx="8229600" cy="1143000"/>
          </a:xfrm>
        </p:spPr>
        <p:txBody>
          <a:bodyPr/>
          <a:lstStyle/>
          <a:p>
            <a:r>
              <a:rPr lang="en-US">
                <a:solidFill>
                  <a:schemeClr val="tx1"/>
                </a:solidFill>
              </a:rPr>
              <a:t>Petition of Right - 1628</a:t>
            </a:r>
          </a:p>
        </p:txBody>
      </p:sp>
      <p:sp>
        <p:nvSpPr>
          <p:cNvPr id="48131" name="Rectangle 3"/>
          <p:cNvSpPr>
            <a:spLocks noGrp="1" noChangeArrowheads="1"/>
          </p:cNvSpPr>
          <p:nvPr>
            <p:ph type="body" idx="4294967295"/>
          </p:nvPr>
        </p:nvSpPr>
        <p:spPr>
          <a:xfrm>
            <a:off x="228600" y="990600"/>
            <a:ext cx="5867400" cy="5867400"/>
          </a:xfrm>
        </p:spPr>
        <p:txBody>
          <a:bodyPr/>
          <a:lstStyle/>
          <a:p>
            <a:pPr>
              <a:lnSpc>
                <a:spcPct val="90000"/>
              </a:lnSpc>
            </a:pPr>
            <a:r>
              <a:rPr lang="en-US" sz="3000"/>
              <a:t>The King would not:</a:t>
            </a:r>
          </a:p>
          <a:p>
            <a:pPr lvl="1">
              <a:lnSpc>
                <a:spcPct val="90000"/>
              </a:lnSpc>
            </a:pPr>
            <a:r>
              <a:rPr lang="en-US"/>
              <a:t>imprison subjects without due cause</a:t>
            </a:r>
          </a:p>
          <a:p>
            <a:pPr lvl="1">
              <a:lnSpc>
                <a:spcPct val="90000"/>
              </a:lnSpc>
            </a:pPr>
            <a:r>
              <a:rPr lang="en-US"/>
              <a:t>levy taxes without Parliament’s consent</a:t>
            </a:r>
          </a:p>
          <a:p>
            <a:pPr lvl="1">
              <a:lnSpc>
                <a:spcPct val="90000"/>
              </a:lnSpc>
            </a:pPr>
            <a:r>
              <a:rPr lang="en-US"/>
              <a:t>house soldiers in private homes</a:t>
            </a:r>
          </a:p>
          <a:p>
            <a:pPr lvl="1">
              <a:lnSpc>
                <a:spcPct val="90000"/>
              </a:lnSpc>
            </a:pPr>
            <a:r>
              <a:rPr lang="en-US"/>
              <a:t>impose martial law in peacetime</a:t>
            </a:r>
          </a:p>
          <a:p>
            <a:pPr>
              <a:lnSpc>
                <a:spcPct val="90000"/>
              </a:lnSpc>
            </a:pPr>
            <a:r>
              <a:rPr lang="en-US" sz="3000"/>
              <a:t>After agreeing to the petition, Charles I ignored it because it limited his power </a:t>
            </a:r>
          </a:p>
          <a:p>
            <a:pPr>
              <a:lnSpc>
                <a:spcPct val="90000"/>
              </a:lnSpc>
            </a:pPr>
            <a:r>
              <a:rPr lang="en-US" sz="3000"/>
              <a:t>The petition was important: it set forth the idea that the law was higher than the king</a:t>
            </a:r>
          </a:p>
        </p:txBody>
      </p:sp>
      <p:pic>
        <p:nvPicPr>
          <p:cNvPr id="48132" name="Picture 4" descr="document"/>
          <p:cNvPicPr>
            <a:picLocks noChangeAspect="1" noChangeArrowheads="1"/>
          </p:cNvPicPr>
          <p:nvPr/>
        </p:nvPicPr>
        <p:blipFill>
          <a:blip r:embed="rId2" cstate="print"/>
          <a:srcRect/>
          <a:stretch>
            <a:fillRect/>
          </a:stretch>
        </p:blipFill>
        <p:spPr bwMode="auto">
          <a:xfrm>
            <a:off x="5943600" y="1066800"/>
            <a:ext cx="3048000" cy="2103438"/>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p:txBody>
          <a:bodyPr/>
          <a:lstStyle/>
          <a:p>
            <a:r>
              <a:rPr lang="en-US"/>
              <a:t>Think Through History</a:t>
            </a:r>
          </a:p>
        </p:txBody>
      </p:sp>
      <p:sp>
        <p:nvSpPr>
          <p:cNvPr id="49155" name="Rectangle 3"/>
          <p:cNvSpPr>
            <a:spLocks noGrp="1" noChangeArrowheads="1"/>
          </p:cNvSpPr>
          <p:nvPr>
            <p:ph type="body" idx="4294967295"/>
          </p:nvPr>
        </p:nvSpPr>
        <p:spPr/>
        <p:txBody>
          <a:bodyPr/>
          <a:lstStyle/>
          <a:p>
            <a:r>
              <a:rPr lang="en-US"/>
              <a:t>Explain how the Petition of Right contradicted the idea of absolute monarchy.</a:t>
            </a:r>
          </a:p>
          <a:p>
            <a:endParaRPr lang="en-US"/>
          </a:p>
          <a:p>
            <a:r>
              <a:rPr lang="en-US"/>
              <a:t>An absolute sovereign was supposed to be above everyone; the Petition of Right said that the law and Parliament could limit the power of the English monarch.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457200" y="0"/>
            <a:ext cx="8229600" cy="1143000"/>
          </a:xfrm>
        </p:spPr>
        <p:txBody>
          <a:bodyPr/>
          <a:lstStyle/>
          <a:p>
            <a:r>
              <a:rPr lang="en-US" b="1">
                <a:effectLst>
                  <a:outerShdw blurRad="38100" dist="38100" dir="2700000" algn="tl">
                    <a:srgbClr val="C0C0C0"/>
                  </a:outerShdw>
                </a:effectLst>
              </a:rPr>
              <a:t>Charles I</a:t>
            </a:r>
          </a:p>
        </p:txBody>
      </p:sp>
      <p:sp>
        <p:nvSpPr>
          <p:cNvPr id="50179" name="Rectangle 3"/>
          <p:cNvSpPr>
            <a:spLocks noGrp="1" noChangeArrowheads="1"/>
          </p:cNvSpPr>
          <p:nvPr>
            <p:ph type="body" idx="4294967295"/>
          </p:nvPr>
        </p:nvSpPr>
        <p:spPr>
          <a:xfrm>
            <a:off x="304800" y="1371600"/>
            <a:ext cx="4876800" cy="4983163"/>
          </a:xfrm>
        </p:spPr>
        <p:txBody>
          <a:bodyPr/>
          <a:lstStyle/>
          <a:p>
            <a:pPr>
              <a:lnSpc>
                <a:spcPct val="90000"/>
              </a:lnSpc>
            </a:pPr>
            <a:r>
              <a:rPr lang="en-US" sz="2800"/>
              <a:t>1629 – 1640 Charles I dissolved Parliament and ruled personally </a:t>
            </a:r>
          </a:p>
          <a:p>
            <a:pPr>
              <a:lnSpc>
                <a:spcPct val="90000"/>
              </a:lnSpc>
            </a:pPr>
            <a:r>
              <a:rPr lang="en-US" sz="2800"/>
              <a:t>Charles tried to arrest Parliament’s leaders in January 1642 –they escaped</a:t>
            </a:r>
          </a:p>
          <a:p>
            <a:pPr>
              <a:lnSpc>
                <a:spcPct val="90000"/>
              </a:lnSpc>
            </a:pPr>
            <a:r>
              <a:rPr lang="en-US" sz="2800"/>
              <a:t>A mob of Londoners raged outside the palace</a:t>
            </a:r>
          </a:p>
          <a:p>
            <a:pPr>
              <a:lnSpc>
                <a:spcPct val="90000"/>
              </a:lnSpc>
            </a:pPr>
            <a:r>
              <a:rPr lang="en-US" sz="2800"/>
              <a:t>Charles fled London and raised an army in the north of England, where people were loyal to him</a:t>
            </a:r>
            <a:endParaRPr lang="en-US"/>
          </a:p>
        </p:txBody>
      </p:sp>
      <p:pic>
        <p:nvPicPr>
          <p:cNvPr id="50180" name="Picture 4" descr="King"/>
          <p:cNvPicPr>
            <a:picLocks noChangeAspect="1" noChangeArrowheads="1"/>
          </p:cNvPicPr>
          <p:nvPr/>
        </p:nvPicPr>
        <p:blipFill>
          <a:blip r:embed="rId2" cstate="print"/>
          <a:srcRect/>
          <a:stretch>
            <a:fillRect/>
          </a:stretch>
        </p:blipFill>
        <p:spPr bwMode="auto">
          <a:xfrm>
            <a:off x="5334000" y="1981200"/>
            <a:ext cx="3163888" cy="3781425"/>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457200" y="0"/>
            <a:ext cx="8229600" cy="1143000"/>
          </a:xfrm>
        </p:spPr>
        <p:txBody>
          <a:bodyPr/>
          <a:lstStyle/>
          <a:p>
            <a:r>
              <a:rPr lang="en-US" b="1">
                <a:effectLst>
                  <a:outerShdw blurRad="38100" dist="38100" dir="2700000" algn="tl">
                    <a:srgbClr val="C0C0C0"/>
                  </a:outerShdw>
                </a:effectLst>
              </a:rPr>
              <a:t>English Civil War: 1642-1649</a:t>
            </a:r>
          </a:p>
        </p:txBody>
      </p:sp>
      <p:sp>
        <p:nvSpPr>
          <p:cNvPr id="51203" name="Rectangle 3"/>
          <p:cNvSpPr>
            <a:spLocks noGrp="1" noChangeArrowheads="1"/>
          </p:cNvSpPr>
          <p:nvPr>
            <p:ph type="body" idx="4294967295"/>
          </p:nvPr>
        </p:nvSpPr>
        <p:spPr>
          <a:xfrm>
            <a:off x="228600" y="1219200"/>
            <a:ext cx="5181600" cy="5410200"/>
          </a:xfrm>
        </p:spPr>
        <p:txBody>
          <a:bodyPr/>
          <a:lstStyle/>
          <a:p>
            <a:pPr>
              <a:lnSpc>
                <a:spcPct val="90000"/>
              </a:lnSpc>
            </a:pPr>
            <a:r>
              <a:rPr lang="en-US" sz="2400" b="1">
                <a:solidFill>
                  <a:srgbClr val="00CC00"/>
                </a:solidFill>
              </a:rPr>
              <a:t>Cavaliers</a:t>
            </a:r>
            <a:r>
              <a:rPr lang="en-US" sz="2400" b="1"/>
              <a:t>:</a:t>
            </a:r>
            <a:r>
              <a:rPr lang="en-US" sz="2400"/>
              <a:t> Supporters of the king or Royalists versus</a:t>
            </a:r>
          </a:p>
          <a:p>
            <a:pPr>
              <a:lnSpc>
                <a:spcPct val="90000"/>
              </a:lnSpc>
            </a:pPr>
            <a:r>
              <a:rPr lang="en-US" sz="2400" b="1">
                <a:solidFill>
                  <a:srgbClr val="00CC00"/>
                </a:solidFill>
              </a:rPr>
              <a:t>Roundheads</a:t>
            </a:r>
            <a:r>
              <a:rPr lang="en-US" sz="2400" b="1"/>
              <a:t>:</a:t>
            </a:r>
            <a:r>
              <a:rPr lang="en-US" sz="2400"/>
              <a:t> Puritan supporters of Parliament</a:t>
            </a:r>
          </a:p>
          <a:p>
            <a:pPr>
              <a:lnSpc>
                <a:spcPct val="90000"/>
              </a:lnSpc>
            </a:pPr>
            <a:endParaRPr lang="en-US" sz="2400"/>
          </a:p>
          <a:p>
            <a:pPr>
              <a:lnSpc>
                <a:spcPct val="90000"/>
              </a:lnSpc>
            </a:pPr>
            <a:r>
              <a:rPr lang="en-US" sz="2400">
                <a:solidFill>
                  <a:srgbClr val="00CC00"/>
                </a:solidFill>
              </a:rPr>
              <a:t>Oliver Cromwell</a:t>
            </a:r>
            <a:r>
              <a:rPr lang="en-US" sz="2400"/>
              <a:t>, military genius,</a:t>
            </a:r>
            <a:r>
              <a:rPr lang="en-US" sz="2400" b="1"/>
              <a:t> </a:t>
            </a:r>
            <a:r>
              <a:rPr lang="en-US" sz="2400"/>
              <a:t>lead the New Model Army (Parliament)</a:t>
            </a:r>
          </a:p>
          <a:p>
            <a:pPr>
              <a:lnSpc>
                <a:spcPct val="90000"/>
              </a:lnSpc>
            </a:pPr>
            <a:r>
              <a:rPr lang="en-US" sz="2400"/>
              <a:t>His army was made up chiefly of extreme Puritans known as the Independents, who believed they were doing battle for God</a:t>
            </a:r>
          </a:p>
          <a:p>
            <a:pPr>
              <a:lnSpc>
                <a:spcPct val="90000"/>
              </a:lnSpc>
            </a:pPr>
            <a:endParaRPr lang="en-US" sz="2400" b="1"/>
          </a:p>
          <a:p>
            <a:pPr>
              <a:lnSpc>
                <a:spcPct val="90000"/>
              </a:lnSpc>
            </a:pPr>
            <a:r>
              <a:rPr lang="en-US" sz="2400" b="1"/>
              <a:t>Parliament won!</a:t>
            </a:r>
          </a:p>
        </p:txBody>
      </p:sp>
      <p:pic>
        <p:nvPicPr>
          <p:cNvPr id="51204" name="Picture 6" descr="478px-English_civil_war_map_1642_to_1645"/>
          <p:cNvPicPr>
            <a:picLocks noChangeAspect="1" noChangeArrowheads="1"/>
          </p:cNvPicPr>
          <p:nvPr/>
        </p:nvPicPr>
        <p:blipFill>
          <a:blip r:embed="rId2" cstate="print"/>
          <a:srcRect/>
          <a:stretch>
            <a:fillRect/>
          </a:stretch>
        </p:blipFill>
        <p:spPr bwMode="auto">
          <a:xfrm>
            <a:off x="5654675" y="1752600"/>
            <a:ext cx="30353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5" name="Picture 5" descr="cavalier"/>
          <p:cNvPicPr>
            <a:picLocks noGrp="1" noChangeAspect="1" noChangeArrowheads="1"/>
          </p:cNvPicPr>
          <p:nvPr>
            <p:ph type="body" idx="4294967295"/>
          </p:nvPr>
        </p:nvPicPr>
        <p:blipFill>
          <a:blip r:embed="rId2" cstate="print"/>
          <a:srcRect/>
          <a:stretch>
            <a:fillRect/>
          </a:stretch>
        </p:blipFill>
        <p:spPr>
          <a:xfrm>
            <a:off x="914400" y="0"/>
            <a:ext cx="3328988" cy="4114800"/>
          </a:xfrm>
          <a:noFill/>
          <a:ln>
            <a:solidFill>
              <a:schemeClr val="bg1"/>
            </a:solidFill>
          </a:ln>
        </p:spPr>
      </p:pic>
      <p:pic>
        <p:nvPicPr>
          <p:cNvPr id="97286" name="Picture 6" descr="roundhead"/>
          <p:cNvPicPr>
            <a:picLocks noChangeAspect="1" noChangeArrowheads="1"/>
          </p:cNvPicPr>
          <p:nvPr/>
        </p:nvPicPr>
        <p:blipFill>
          <a:blip r:embed="rId3" cstate="print"/>
          <a:srcRect/>
          <a:stretch>
            <a:fillRect/>
          </a:stretch>
        </p:blipFill>
        <p:spPr bwMode="auto">
          <a:xfrm>
            <a:off x="5410200" y="0"/>
            <a:ext cx="3371850" cy="4267200"/>
          </a:xfrm>
          <a:prstGeom prst="rect">
            <a:avLst/>
          </a:prstGeom>
          <a:noFill/>
          <a:ln w="9525">
            <a:solidFill>
              <a:schemeClr val="bg1"/>
            </a:solidFill>
            <a:miter lim="800000"/>
            <a:headEnd/>
            <a:tailEnd/>
          </a:ln>
        </p:spPr>
      </p:pic>
      <p:sp>
        <p:nvSpPr>
          <p:cNvPr id="97287" name="Rectangle 7"/>
          <p:cNvSpPr>
            <a:spLocks noChangeArrowheads="1"/>
          </p:cNvSpPr>
          <p:nvPr/>
        </p:nvSpPr>
        <p:spPr bwMode="auto">
          <a:xfrm>
            <a:off x="914400" y="4038600"/>
            <a:ext cx="3352800" cy="838200"/>
          </a:xfrm>
          <a:prstGeom prst="rect">
            <a:avLst/>
          </a:prstGeom>
          <a:solidFill>
            <a:srgbClr val="C4A7FF"/>
          </a:solidFill>
          <a:ln w="9525">
            <a:noFill/>
            <a:miter lim="800000"/>
            <a:headEnd/>
            <a:tailEnd/>
          </a:ln>
          <a:effectLst>
            <a:prstShdw prst="shdw17" dist="17961" dir="2700000">
              <a:srgbClr val="766499"/>
            </a:prstShdw>
          </a:effectLst>
        </p:spPr>
        <p:txBody>
          <a:bodyPr wrap="none" anchor="ctr"/>
          <a:lstStyle/>
          <a:p>
            <a:pPr algn="ctr"/>
            <a:r>
              <a:rPr lang="en-US" sz="2800" b="1">
                <a:latin typeface="BlackChancery" pitchFamily="2" charset="0"/>
              </a:rPr>
              <a:t>Royalists</a:t>
            </a:r>
            <a:br>
              <a:rPr lang="en-US" sz="2800" b="1">
                <a:latin typeface="BlackChancery" pitchFamily="2" charset="0"/>
              </a:rPr>
            </a:br>
            <a:r>
              <a:rPr lang="en-US" sz="2800" b="1" i="1">
                <a:latin typeface="BlackChancery" pitchFamily="2" charset="0"/>
              </a:rPr>
              <a:t>Cavaliers</a:t>
            </a:r>
          </a:p>
        </p:txBody>
      </p:sp>
      <p:sp>
        <p:nvSpPr>
          <p:cNvPr id="97288" name="Rectangle 8"/>
          <p:cNvSpPr>
            <a:spLocks noChangeArrowheads="1"/>
          </p:cNvSpPr>
          <p:nvPr/>
        </p:nvSpPr>
        <p:spPr bwMode="auto">
          <a:xfrm>
            <a:off x="5257800" y="4038600"/>
            <a:ext cx="3505200" cy="838200"/>
          </a:xfrm>
          <a:prstGeom prst="rect">
            <a:avLst/>
          </a:prstGeom>
          <a:solidFill>
            <a:srgbClr val="99CCFF"/>
          </a:solidFill>
          <a:ln w="9525">
            <a:noFill/>
            <a:miter lim="800000"/>
            <a:headEnd/>
            <a:tailEnd/>
          </a:ln>
          <a:effectLst>
            <a:prstShdw prst="shdw17" dist="17961" dir="2700000">
              <a:srgbClr val="5C7A99"/>
            </a:prstShdw>
          </a:effectLst>
        </p:spPr>
        <p:txBody>
          <a:bodyPr wrap="none" anchor="ctr"/>
          <a:lstStyle/>
          <a:p>
            <a:pPr algn="ctr"/>
            <a:r>
              <a:rPr lang="en-US" sz="2800" b="1">
                <a:latin typeface="BlackChancery" pitchFamily="2" charset="0"/>
              </a:rPr>
              <a:t>Parliamentarians</a:t>
            </a:r>
            <a:br>
              <a:rPr lang="en-US" sz="2800" b="1">
                <a:latin typeface="BlackChancery" pitchFamily="2" charset="0"/>
              </a:rPr>
            </a:br>
            <a:r>
              <a:rPr lang="en-US" sz="2800" b="1" i="1">
                <a:latin typeface="BlackChancery" pitchFamily="2" charset="0"/>
              </a:rPr>
              <a:t>Roundheads</a:t>
            </a:r>
          </a:p>
        </p:txBody>
      </p:sp>
      <p:sp>
        <p:nvSpPr>
          <p:cNvPr id="52230" name="Rectangle 9"/>
          <p:cNvSpPr>
            <a:spLocks noChangeArrowheads="1"/>
          </p:cNvSpPr>
          <p:nvPr/>
        </p:nvSpPr>
        <p:spPr bwMode="auto">
          <a:xfrm>
            <a:off x="1447800" y="4876800"/>
            <a:ext cx="2209800" cy="1739900"/>
          </a:xfrm>
          <a:prstGeom prst="rect">
            <a:avLst/>
          </a:prstGeom>
          <a:noFill/>
          <a:ln w="9525">
            <a:noFill/>
            <a:miter lim="800000"/>
            <a:headEnd/>
            <a:tailEnd/>
          </a:ln>
        </p:spPr>
        <p:txBody>
          <a:bodyPr>
            <a:spAutoFit/>
          </a:bodyPr>
          <a:lstStyle/>
          <a:p>
            <a:r>
              <a:rPr lang="en-US">
                <a:latin typeface="Times New Roman" pitchFamily="18" charset="0"/>
                <a:cs typeface="Times New Roman" pitchFamily="18" charset="0"/>
              </a:rPr>
              <a:t>House of Lords</a:t>
            </a:r>
          </a:p>
          <a:p>
            <a:r>
              <a:rPr lang="en-US">
                <a:latin typeface="Times New Roman" pitchFamily="18" charset="0"/>
                <a:cs typeface="Times New Roman" pitchFamily="18" charset="0"/>
              </a:rPr>
              <a:t>N &amp; W England</a:t>
            </a:r>
          </a:p>
          <a:p>
            <a:r>
              <a:rPr lang="en-US">
                <a:latin typeface="Times New Roman" pitchFamily="18" charset="0"/>
                <a:cs typeface="Times New Roman" pitchFamily="18" charset="0"/>
              </a:rPr>
              <a:t>Aristocracy</a:t>
            </a:r>
          </a:p>
          <a:p>
            <a:r>
              <a:rPr lang="en-US">
                <a:latin typeface="Times New Roman" pitchFamily="18" charset="0"/>
                <a:cs typeface="Times New Roman" pitchFamily="18" charset="0"/>
              </a:rPr>
              <a:t>Large landowners</a:t>
            </a:r>
          </a:p>
          <a:p>
            <a:r>
              <a:rPr lang="en-US">
                <a:latin typeface="Times New Roman" pitchFamily="18" charset="0"/>
                <a:cs typeface="Times New Roman" pitchFamily="18" charset="0"/>
              </a:rPr>
              <a:t>Church officials</a:t>
            </a:r>
          </a:p>
          <a:p>
            <a:r>
              <a:rPr lang="en-US">
                <a:latin typeface="Times New Roman" pitchFamily="18" charset="0"/>
                <a:cs typeface="Times New Roman" pitchFamily="18" charset="0"/>
              </a:rPr>
              <a:t>More rural</a:t>
            </a:r>
          </a:p>
        </p:txBody>
      </p:sp>
      <p:sp>
        <p:nvSpPr>
          <p:cNvPr id="52231" name="Rectangle 10"/>
          <p:cNvSpPr>
            <a:spLocks noChangeArrowheads="1"/>
          </p:cNvSpPr>
          <p:nvPr/>
        </p:nvSpPr>
        <p:spPr bwMode="auto">
          <a:xfrm>
            <a:off x="5943600" y="4953000"/>
            <a:ext cx="2057400" cy="1739900"/>
          </a:xfrm>
          <a:prstGeom prst="rect">
            <a:avLst/>
          </a:prstGeom>
          <a:noFill/>
          <a:ln w="9525">
            <a:noFill/>
            <a:miter lim="800000"/>
            <a:headEnd/>
            <a:tailEnd/>
          </a:ln>
        </p:spPr>
        <p:txBody>
          <a:bodyPr>
            <a:spAutoFit/>
          </a:bodyPr>
          <a:lstStyle/>
          <a:p>
            <a:r>
              <a:rPr lang="en-US">
                <a:latin typeface="Times New Roman" pitchFamily="18" charset="0"/>
                <a:cs typeface="Times New Roman" pitchFamily="18" charset="0"/>
              </a:rPr>
              <a:t>House of Commons</a:t>
            </a:r>
          </a:p>
          <a:p>
            <a:r>
              <a:rPr lang="en-US">
                <a:latin typeface="Times New Roman" pitchFamily="18" charset="0"/>
                <a:cs typeface="Times New Roman" pitchFamily="18" charset="0"/>
              </a:rPr>
              <a:t>S &amp; E England</a:t>
            </a:r>
          </a:p>
          <a:p>
            <a:r>
              <a:rPr lang="en-US">
                <a:latin typeface="Times New Roman" pitchFamily="18" charset="0"/>
                <a:cs typeface="Times New Roman" pitchFamily="18" charset="0"/>
              </a:rPr>
              <a:t>Puritans</a:t>
            </a:r>
          </a:p>
          <a:p>
            <a:r>
              <a:rPr lang="en-US">
                <a:latin typeface="Times New Roman" pitchFamily="18" charset="0"/>
                <a:cs typeface="Times New Roman" pitchFamily="18" charset="0"/>
              </a:rPr>
              <a:t>Merchants</a:t>
            </a:r>
          </a:p>
          <a:p>
            <a:r>
              <a:rPr lang="en-US">
                <a:latin typeface="Times New Roman" pitchFamily="18" charset="0"/>
                <a:cs typeface="Times New Roman" pitchFamily="18" charset="0"/>
              </a:rPr>
              <a:t>Townspeople</a:t>
            </a:r>
          </a:p>
          <a:p>
            <a:r>
              <a:rPr lang="en-US">
                <a:latin typeface="Times New Roman" pitchFamily="18" charset="0"/>
                <a:cs typeface="Times New Roman" pitchFamily="18" charset="0"/>
              </a:rPr>
              <a:t>More urban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a:xfrm>
            <a:off x="457200" y="0"/>
            <a:ext cx="8229600" cy="1143000"/>
          </a:xfrm>
        </p:spPr>
        <p:txBody>
          <a:bodyPr/>
          <a:lstStyle/>
          <a:p>
            <a:r>
              <a:rPr lang="en-US" b="1">
                <a:effectLst>
                  <a:outerShdw blurRad="38100" dist="38100" dir="2700000" algn="tl">
                    <a:srgbClr val="C0C0C0"/>
                  </a:outerShdw>
                </a:effectLst>
              </a:rPr>
              <a:t>Death of King Charles I - 1649</a:t>
            </a:r>
          </a:p>
        </p:txBody>
      </p:sp>
      <p:sp>
        <p:nvSpPr>
          <p:cNvPr id="53251" name="Rectangle 3"/>
          <p:cNvSpPr>
            <a:spLocks noGrp="1" noChangeArrowheads="1"/>
          </p:cNvSpPr>
          <p:nvPr>
            <p:ph type="body" idx="4294967295"/>
          </p:nvPr>
        </p:nvSpPr>
        <p:spPr>
          <a:xfrm>
            <a:off x="228600" y="1066800"/>
            <a:ext cx="5257800" cy="5562600"/>
          </a:xfrm>
        </p:spPr>
        <p:txBody>
          <a:bodyPr/>
          <a:lstStyle/>
          <a:p>
            <a:pPr>
              <a:lnSpc>
                <a:spcPct val="80000"/>
              </a:lnSpc>
            </a:pPr>
            <a:r>
              <a:rPr lang="en-US" sz="2800"/>
              <a:t>Cromwell and the Puritans brought Charles to trial for treason. They found him guilty and sentenced him to death. </a:t>
            </a:r>
          </a:p>
          <a:p>
            <a:pPr>
              <a:lnSpc>
                <a:spcPct val="80000"/>
              </a:lnSpc>
            </a:pPr>
            <a:endParaRPr lang="en-US" sz="2800"/>
          </a:p>
          <a:p>
            <a:pPr>
              <a:lnSpc>
                <a:spcPct val="80000"/>
              </a:lnSpc>
            </a:pPr>
            <a:r>
              <a:rPr lang="en-US" sz="2800"/>
              <a:t>The execution of Charles was revolutionary. Kings had often been overthrown, killed in battle, or put to death in secret – but never before had a reigning monarch faced a public trial and execution by his own people.</a:t>
            </a:r>
          </a:p>
        </p:txBody>
      </p:sp>
      <p:pic>
        <p:nvPicPr>
          <p:cNvPr id="53252" name="Picture 6" descr="Charles I beheading"/>
          <p:cNvPicPr>
            <a:picLocks noChangeAspect="1" noChangeArrowheads="1"/>
          </p:cNvPicPr>
          <p:nvPr/>
        </p:nvPicPr>
        <p:blipFill>
          <a:blip r:embed="rId2" cstate="print">
            <a:lum bright="-18000" contrast="18000"/>
          </a:blip>
          <a:srcRect/>
          <a:stretch>
            <a:fillRect/>
          </a:stretch>
        </p:blipFill>
        <p:spPr bwMode="auto">
          <a:xfrm>
            <a:off x="5562600" y="1887538"/>
            <a:ext cx="3352800" cy="2971800"/>
          </a:xfrm>
          <a:prstGeom prst="rect">
            <a:avLst/>
          </a:prstGeom>
          <a:noFill/>
          <a:ln w="9525">
            <a:solidFill>
              <a:schemeClr val="bg1"/>
            </a:solid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sz="3400" b="1">
                <a:effectLst>
                  <a:outerShdw blurRad="38100" dist="38100" dir="2700000" algn="tl">
                    <a:srgbClr val="C0C0C0"/>
                  </a:outerShdw>
                </a:effectLst>
              </a:rPr>
              <a:t>Charles I’s Accomplishments &amp; Historical Significance</a:t>
            </a:r>
          </a:p>
        </p:txBody>
      </p:sp>
      <p:sp>
        <p:nvSpPr>
          <p:cNvPr id="87043" name="Rectangle 3"/>
          <p:cNvSpPr>
            <a:spLocks noGrp="1" noChangeArrowheads="1"/>
          </p:cNvSpPr>
          <p:nvPr>
            <p:ph type="body" idx="1"/>
          </p:nvPr>
        </p:nvSpPr>
        <p:spPr/>
        <p:txBody>
          <a:bodyPr/>
          <a:lstStyle/>
          <a:p>
            <a:r>
              <a:rPr lang="en-US"/>
              <a:t>Petition of Right imposed limits on the monarch’s power</a:t>
            </a:r>
          </a:p>
          <a:p>
            <a:r>
              <a:rPr lang="en-US"/>
              <a:t>Back and forth with Parliament led to the English Civil War (dissolving, then calling, then trying to arrest Parliament)</a:t>
            </a:r>
          </a:p>
          <a:p>
            <a:r>
              <a:rPr lang="en-US"/>
              <a:t>Executed for treason – the first time a reigning monarch faced a public trial and execution by his own people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body" idx="1"/>
          </p:nvPr>
        </p:nvSpPr>
        <p:spPr>
          <a:xfrm>
            <a:off x="457200" y="1600200"/>
            <a:ext cx="4724400" cy="4530725"/>
          </a:xfrm>
        </p:spPr>
        <p:txBody>
          <a:bodyPr/>
          <a:lstStyle/>
          <a:p>
            <a:pPr algn="ctr">
              <a:buFont typeface="Wingdings" pitchFamily="2" charset="2"/>
              <a:buNone/>
            </a:pPr>
            <a:r>
              <a:rPr lang="en-US" sz="8000" b="1">
                <a:effectLst>
                  <a:outerShdw blurRad="38100" dist="38100" dir="2700000" algn="tl">
                    <a:srgbClr val="C0C0C0"/>
                  </a:outerShdw>
                </a:effectLst>
              </a:rPr>
              <a:t>Spain</a:t>
            </a:r>
          </a:p>
          <a:p>
            <a:pPr algn="ctr">
              <a:buFont typeface="Wingdings" pitchFamily="2" charset="2"/>
              <a:buNone/>
            </a:pPr>
            <a:r>
              <a:rPr lang="en-US" sz="8000" b="1">
                <a:effectLst>
                  <a:outerShdw blurRad="38100" dist="38100" dir="2700000" algn="tl">
                    <a:srgbClr val="C0C0C0"/>
                  </a:outerShdw>
                </a:effectLst>
              </a:rPr>
              <a:t>Philip II</a:t>
            </a:r>
          </a:p>
          <a:p>
            <a:pPr algn="ctr">
              <a:buFont typeface="Wingdings" pitchFamily="2" charset="2"/>
              <a:buNone/>
            </a:pPr>
            <a:r>
              <a:rPr lang="en-US"/>
              <a:t>(r. 1527-1598)</a:t>
            </a:r>
          </a:p>
        </p:txBody>
      </p:sp>
      <p:pic>
        <p:nvPicPr>
          <p:cNvPr id="76803" name="Picture 3" descr="philip"/>
          <p:cNvPicPr>
            <a:picLocks noChangeAspect="1" noChangeArrowheads="1"/>
          </p:cNvPicPr>
          <p:nvPr/>
        </p:nvPicPr>
        <p:blipFill>
          <a:blip r:embed="rId2" cstate="print"/>
          <a:srcRect/>
          <a:stretch>
            <a:fillRect/>
          </a:stretch>
        </p:blipFill>
        <p:spPr bwMode="auto">
          <a:xfrm>
            <a:off x="5943600" y="1752600"/>
            <a:ext cx="2095500" cy="3228975"/>
          </a:xfrm>
          <a:prstGeom prst="rect">
            <a:avLst/>
          </a:prstGeom>
          <a:noFill/>
          <a:ln w="9525">
            <a:noFill/>
            <a:miter lim="800000"/>
            <a:headEnd/>
            <a:tailEnd/>
          </a:ln>
        </p:spPr>
      </p:pic>
      <p:sp>
        <p:nvSpPr>
          <p:cNvPr id="76804" name="Text Box 4"/>
          <p:cNvSpPr txBox="1">
            <a:spLocks noChangeArrowheads="1"/>
          </p:cNvSpPr>
          <p:nvPr/>
        </p:nvSpPr>
        <p:spPr bwMode="auto">
          <a:xfrm>
            <a:off x="6172200" y="5105400"/>
            <a:ext cx="1828800" cy="1381125"/>
          </a:xfrm>
          <a:prstGeom prst="rect">
            <a:avLst/>
          </a:prstGeom>
          <a:noFill/>
          <a:ln w="9525">
            <a:noFill/>
            <a:miter lim="800000"/>
            <a:headEnd/>
            <a:tailEnd/>
          </a:ln>
          <a:effectLst/>
        </p:spPr>
        <p:txBody>
          <a:bodyPr>
            <a:spAutoFit/>
          </a:bodyPr>
          <a:lstStyle/>
          <a:p>
            <a:pPr algn="ctr">
              <a:lnSpc>
                <a:spcPct val="80000"/>
              </a:lnSpc>
              <a:spcBef>
                <a:spcPct val="20000"/>
              </a:spcBef>
              <a:buClr>
                <a:schemeClr val="accent1"/>
              </a:buClr>
              <a:buFont typeface="Wingdings" pitchFamily="2" charset="2"/>
              <a:buNone/>
            </a:pPr>
            <a:r>
              <a:rPr lang="en-US"/>
              <a:t>“Advancing Catholicism and Increasing Spain’s Power”</a:t>
            </a:r>
          </a:p>
          <a:p>
            <a:pPr algn="ctr">
              <a:spcBef>
                <a:spcPct val="50000"/>
              </a:spcBef>
            </a:pPr>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457200" y="0"/>
            <a:ext cx="8229600" cy="1143000"/>
          </a:xfrm>
        </p:spPr>
        <p:txBody>
          <a:bodyPr/>
          <a:lstStyle/>
          <a:p>
            <a:r>
              <a:rPr lang="en-US" b="1">
                <a:effectLst>
                  <a:outerShdw blurRad="38100" dist="38100" dir="2700000" algn="tl">
                    <a:srgbClr val="C0C0C0"/>
                  </a:outerShdw>
                </a:effectLst>
              </a:rPr>
              <a:t>Commonwealth of England     </a:t>
            </a:r>
            <a:r>
              <a:rPr lang="en-US" b="1">
                <a:solidFill>
                  <a:schemeClr val="tx1"/>
                </a:solidFill>
                <a:effectLst>
                  <a:outerShdw blurRad="38100" dist="38100" dir="2700000" algn="tl">
                    <a:srgbClr val="C0C0C0"/>
                  </a:outerShdw>
                </a:effectLst>
              </a:rPr>
              <a:t>1649-1653</a:t>
            </a:r>
          </a:p>
        </p:txBody>
      </p:sp>
      <p:sp>
        <p:nvSpPr>
          <p:cNvPr id="54275" name="Rectangle 3"/>
          <p:cNvSpPr>
            <a:spLocks noGrp="1" noChangeArrowheads="1"/>
          </p:cNvSpPr>
          <p:nvPr>
            <p:ph type="body" idx="4294967295"/>
          </p:nvPr>
        </p:nvSpPr>
        <p:spPr>
          <a:xfrm>
            <a:off x="228600" y="1524000"/>
            <a:ext cx="5410200" cy="5029200"/>
          </a:xfrm>
        </p:spPr>
        <p:txBody>
          <a:bodyPr/>
          <a:lstStyle/>
          <a:p>
            <a:r>
              <a:rPr lang="en-US" sz="2800"/>
              <a:t>Cromwell ruled with Rump Parliament</a:t>
            </a:r>
          </a:p>
          <a:p>
            <a:r>
              <a:rPr lang="en-US" sz="2800"/>
              <a:t>Rump Parliament abolished the monarchy and the House of Lords, and declared England a republic, or </a:t>
            </a:r>
            <a:r>
              <a:rPr lang="en-US" sz="2800" b="1">
                <a:solidFill>
                  <a:srgbClr val="00CC00"/>
                </a:solidFill>
              </a:rPr>
              <a:t>commonwealth</a:t>
            </a:r>
          </a:p>
          <a:p>
            <a:r>
              <a:rPr lang="en-US" sz="2800"/>
              <a:t>1653 - Cromwell dismissed Parliament (too difficult to work with) and set up a military dictatorship</a:t>
            </a:r>
            <a:endParaRPr lang="en-US" sz="2800">
              <a:sym typeface="Symbol" pitchFamily="18" charset="2"/>
            </a:endParaRPr>
          </a:p>
        </p:txBody>
      </p:sp>
      <p:pic>
        <p:nvPicPr>
          <p:cNvPr id="54276" name="Picture 5" descr="2100a"/>
          <p:cNvPicPr>
            <a:picLocks noChangeAspect="1" noChangeArrowheads="1"/>
          </p:cNvPicPr>
          <p:nvPr/>
        </p:nvPicPr>
        <p:blipFill>
          <a:blip r:embed="rId2" cstate="print"/>
          <a:srcRect/>
          <a:stretch>
            <a:fillRect/>
          </a:stretch>
        </p:blipFill>
        <p:spPr bwMode="auto">
          <a:xfrm>
            <a:off x="5867400" y="1447800"/>
            <a:ext cx="2649538"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457200" y="0"/>
            <a:ext cx="8229600" cy="1143000"/>
          </a:xfrm>
        </p:spPr>
        <p:txBody>
          <a:bodyPr/>
          <a:lstStyle/>
          <a:p>
            <a:r>
              <a:rPr lang="en-US">
                <a:solidFill>
                  <a:schemeClr val="tx1"/>
                </a:solidFill>
              </a:rPr>
              <a:t>The Protectorate 1654-1660</a:t>
            </a:r>
          </a:p>
        </p:txBody>
      </p:sp>
      <p:sp>
        <p:nvSpPr>
          <p:cNvPr id="55299" name="Rectangle 3"/>
          <p:cNvSpPr>
            <a:spLocks noGrp="1" noChangeArrowheads="1"/>
          </p:cNvSpPr>
          <p:nvPr>
            <p:ph type="body" idx="4294967295"/>
          </p:nvPr>
        </p:nvSpPr>
        <p:spPr>
          <a:xfrm>
            <a:off x="228600" y="1447800"/>
            <a:ext cx="5181600" cy="4525963"/>
          </a:xfrm>
        </p:spPr>
        <p:txBody>
          <a:bodyPr/>
          <a:lstStyle/>
          <a:p>
            <a:r>
              <a:rPr lang="en-US"/>
              <a:t>Cromwell “Lord Protector” </a:t>
            </a:r>
          </a:p>
          <a:p>
            <a:r>
              <a:rPr lang="en-US"/>
              <a:t>Ruled until his death in 1658</a:t>
            </a:r>
          </a:p>
          <a:p>
            <a:r>
              <a:rPr lang="en-US"/>
              <a:t>He was buried in Westminster Abbey</a:t>
            </a:r>
          </a:p>
          <a:p>
            <a:r>
              <a:rPr lang="en-US"/>
              <a:t>When the Royalists returned to power his corpse was dug up, hung in chains, and beheaded</a:t>
            </a:r>
          </a:p>
        </p:txBody>
      </p:sp>
      <p:pic>
        <p:nvPicPr>
          <p:cNvPr id="55300" name="Picture 4" descr="olcrom"/>
          <p:cNvPicPr>
            <a:picLocks noChangeAspect="1" noChangeArrowheads="1"/>
          </p:cNvPicPr>
          <p:nvPr/>
        </p:nvPicPr>
        <p:blipFill>
          <a:blip r:embed="rId2" cstate="print"/>
          <a:srcRect/>
          <a:stretch>
            <a:fillRect/>
          </a:stretch>
        </p:blipFill>
        <p:spPr bwMode="auto">
          <a:xfrm>
            <a:off x="5638800" y="1676400"/>
            <a:ext cx="2847975"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xfrm>
            <a:off x="457200" y="0"/>
            <a:ext cx="8229600" cy="1143000"/>
          </a:xfrm>
        </p:spPr>
        <p:txBody>
          <a:bodyPr/>
          <a:lstStyle/>
          <a:p>
            <a:r>
              <a:rPr lang="en-US" b="1">
                <a:effectLst>
                  <a:outerShdw blurRad="38100" dist="38100" dir="2700000" algn="tl">
                    <a:srgbClr val="C0C0C0"/>
                  </a:outerShdw>
                </a:effectLst>
              </a:rPr>
              <a:t>Restoration of the Stuarts</a:t>
            </a:r>
          </a:p>
        </p:txBody>
      </p:sp>
      <p:sp>
        <p:nvSpPr>
          <p:cNvPr id="56323" name="Rectangle 3"/>
          <p:cNvSpPr>
            <a:spLocks noGrp="1" noChangeArrowheads="1"/>
          </p:cNvSpPr>
          <p:nvPr>
            <p:ph type="body" idx="4294967295"/>
          </p:nvPr>
        </p:nvSpPr>
        <p:spPr>
          <a:xfrm>
            <a:off x="457200" y="1143000"/>
            <a:ext cx="5181600" cy="5334000"/>
          </a:xfrm>
        </p:spPr>
        <p:txBody>
          <a:bodyPr/>
          <a:lstStyle/>
          <a:p>
            <a:pPr>
              <a:lnSpc>
                <a:spcPct val="90000"/>
              </a:lnSpc>
            </a:pPr>
            <a:r>
              <a:rPr lang="en-US" sz="3000"/>
              <a:t>Parliament then restored the monarchy</a:t>
            </a:r>
          </a:p>
          <a:p>
            <a:pPr>
              <a:lnSpc>
                <a:spcPct val="90000"/>
              </a:lnSpc>
            </a:pPr>
            <a:r>
              <a:rPr lang="en-US" sz="3000" b="1">
                <a:effectLst>
                  <a:outerShdw blurRad="38100" dist="38100" dir="2700000" algn="tl">
                    <a:srgbClr val="C0C0C0"/>
                  </a:outerShdw>
                </a:effectLst>
              </a:rPr>
              <a:t>Charles II</a:t>
            </a:r>
            <a:r>
              <a:rPr lang="en-US" sz="3000"/>
              <a:t> took the throne from 1660 -1685</a:t>
            </a:r>
          </a:p>
          <a:p>
            <a:pPr>
              <a:lnSpc>
                <a:spcPct val="90000"/>
              </a:lnSpc>
            </a:pPr>
            <a:r>
              <a:rPr lang="en-US" sz="3000"/>
              <a:t>Under the </a:t>
            </a:r>
            <a:r>
              <a:rPr lang="en-US" sz="3000">
                <a:solidFill>
                  <a:srgbClr val="00CC00"/>
                </a:solidFill>
              </a:rPr>
              <a:t>restored</a:t>
            </a:r>
            <a:r>
              <a:rPr lang="en-US" sz="3000"/>
              <a:t> Stuart monarchy, Parliament kept much of the power it had gained </a:t>
            </a:r>
          </a:p>
          <a:p>
            <a:pPr lvl="1">
              <a:lnSpc>
                <a:spcPct val="90000"/>
              </a:lnSpc>
            </a:pPr>
            <a:r>
              <a:rPr lang="en-US" sz="2400"/>
              <a:t>It restored the Church of England as the state religion and restricted some rights of Catholics and Puritans</a:t>
            </a:r>
          </a:p>
        </p:txBody>
      </p:sp>
      <p:pic>
        <p:nvPicPr>
          <p:cNvPr id="56324" name="Picture 4" descr="KC2"/>
          <p:cNvPicPr>
            <a:picLocks noChangeAspect="1" noChangeArrowheads="1"/>
          </p:cNvPicPr>
          <p:nvPr/>
        </p:nvPicPr>
        <p:blipFill>
          <a:blip r:embed="rId2" cstate="print"/>
          <a:srcRect/>
          <a:stretch>
            <a:fillRect/>
          </a:stretch>
        </p:blipFill>
        <p:spPr bwMode="auto">
          <a:xfrm>
            <a:off x="5562600" y="1371600"/>
            <a:ext cx="2984500" cy="510540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457200" y="0"/>
            <a:ext cx="8229600" cy="1143000"/>
          </a:xfrm>
        </p:spPr>
        <p:txBody>
          <a:bodyPr/>
          <a:lstStyle/>
          <a:p>
            <a:r>
              <a:rPr lang="en-US" b="1">
                <a:effectLst>
                  <a:outerShdw blurRad="38100" dist="38100" dir="2700000" algn="tl">
                    <a:srgbClr val="C0C0C0"/>
                  </a:outerShdw>
                </a:effectLst>
              </a:rPr>
              <a:t>James II</a:t>
            </a:r>
          </a:p>
        </p:txBody>
      </p:sp>
      <p:sp>
        <p:nvSpPr>
          <p:cNvPr id="57347" name="Rectangle 3"/>
          <p:cNvSpPr>
            <a:spLocks noGrp="1" noChangeArrowheads="1"/>
          </p:cNvSpPr>
          <p:nvPr>
            <p:ph type="body" idx="4294967295"/>
          </p:nvPr>
        </p:nvSpPr>
        <p:spPr>
          <a:xfrm>
            <a:off x="228600" y="1066800"/>
            <a:ext cx="5181600" cy="4876800"/>
          </a:xfrm>
        </p:spPr>
        <p:txBody>
          <a:bodyPr/>
          <a:lstStyle/>
          <a:p>
            <a:r>
              <a:rPr lang="en-US" sz="3000"/>
              <a:t>1685 - </a:t>
            </a:r>
            <a:r>
              <a:rPr lang="en-US" sz="3000" b="1"/>
              <a:t>James II</a:t>
            </a:r>
            <a:r>
              <a:rPr lang="en-US" sz="3000"/>
              <a:t> (the younger brother of Charles II) became king when Charles II died</a:t>
            </a:r>
          </a:p>
          <a:p>
            <a:r>
              <a:rPr lang="en-US" sz="3000"/>
              <a:t>Devout and openly Catholic </a:t>
            </a:r>
          </a:p>
          <a:p>
            <a:r>
              <a:rPr lang="en-US" sz="3000"/>
              <a:t>James named Catholics to high positions in the government, armed forces, and universities</a:t>
            </a:r>
          </a:p>
          <a:p>
            <a:r>
              <a:rPr lang="en-US" sz="3000"/>
              <a:t>Conflict over religion again brewed</a:t>
            </a:r>
          </a:p>
        </p:txBody>
      </p:sp>
      <p:pic>
        <p:nvPicPr>
          <p:cNvPr id="57348" name="Picture 5" descr="James II"/>
          <p:cNvPicPr>
            <a:picLocks noChangeAspect="1" noChangeArrowheads="1"/>
          </p:cNvPicPr>
          <p:nvPr/>
        </p:nvPicPr>
        <p:blipFill>
          <a:blip r:embed="rId2" cstate="print"/>
          <a:srcRect/>
          <a:stretch>
            <a:fillRect/>
          </a:stretch>
        </p:blipFill>
        <p:spPr bwMode="auto">
          <a:xfrm>
            <a:off x="5334000" y="1600200"/>
            <a:ext cx="3198813" cy="4343400"/>
          </a:xfrm>
          <a:prstGeom prst="rect">
            <a:avLst/>
          </a:prstGeom>
          <a:noFill/>
          <a:ln w="9525">
            <a:solidFill>
              <a:schemeClr val="bg1"/>
            </a:solid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457200" y="0"/>
            <a:ext cx="8229600" cy="1143000"/>
          </a:xfrm>
        </p:spPr>
        <p:txBody>
          <a:bodyPr/>
          <a:lstStyle/>
          <a:p>
            <a:r>
              <a:rPr lang="en-US" b="1">
                <a:solidFill>
                  <a:schemeClr val="tx1"/>
                </a:solidFill>
                <a:effectLst>
                  <a:outerShdw blurRad="38100" dist="38100" dir="2700000" algn="tl">
                    <a:srgbClr val="C0C0C0"/>
                  </a:outerShdw>
                </a:effectLst>
              </a:rPr>
              <a:t>Glorious Revolution 1688</a:t>
            </a:r>
          </a:p>
        </p:txBody>
      </p:sp>
      <p:sp>
        <p:nvSpPr>
          <p:cNvPr id="58371" name="Rectangle 3"/>
          <p:cNvSpPr>
            <a:spLocks noGrp="1" noChangeArrowheads="1"/>
          </p:cNvSpPr>
          <p:nvPr>
            <p:ph type="body" idx="4294967295"/>
          </p:nvPr>
        </p:nvSpPr>
        <p:spPr>
          <a:xfrm>
            <a:off x="228600" y="1143000"/>
            <a:ext cx="4648200" cy="5562600"/>
          </a:xfrm>
        </p:spPr>
        <p:txBody>
          <a:bodyPr/>
          <a:lstStyle/>
          <a:p>
            <a:r>
              <a:rPr lang="en-US" sz="2400"/>
              <a:t>Parliament did not want James II’s Catholic son to assume the throne</a:t>
            </a:r>
          </a:p>
          <a:p>
            <a:endParaRPr lang="en-US" sz="2400"/>
          </a:p>
          <a:p>
            <a:r>
              <a:rPr lang="en-US" sz="2400"/>
              <a:t>The Dutch leader, </a:t>
            </a:r>
            <a:r>
              <a:rPr lang="en-US" sz="2400">
                <a:solidFill>
                  <a:srgbClr val="00CC00"/>
                </a:solidFill>
              </a:rPr>
              <a:t>William</a:t>
            </a:r>
            <a:r>
              <a:rPr lang="en-US" sz="2400"/>
              <a:t> of Orange, a Protestant and husband of James’s daughter </a:t>
            </a:r>
            <a:r>
              <a:rPr lang="en-US" sz="2400">
                <a:solidFill>
                  <a:srgbClr val="00CC00"/>
                </a:solidFill>
              </a:rPr>
              <a:t>Mary</a:t>
            </a:r>
            <a:r>
              <a:rPr lang="en-US" sz="2400"/>
              <a:t>, was invited to rule England</a:t>
            </a:r>
            <a:endParaRPr lang="en-US" sz="2400">
              <a:solidFill>
                <a:srgbClr val="00CC00"/>
              </a:solidFill>
            </a:endParaRPr>
          </a:p>
          <a:p>
            <a:endParaRPr lang="en-US" sz="2400"/>
          </a:p>
          <a:p>
            <a:r>
              <a:rPr lang="en-US" sz="2400"/>
              <a:t>James II and his family fled, so </a:t>
            </a:r>
            <a:r>
              <a:rPr lang="en-US" sz="2400">
                <a:solidFill>
                  <a:srgbClr val="00CC00"/>
                </a:solidFill>
              </a:rPr>
              <a:t>with almost no violence</a:t>
            </a:r>
            <a:r>
              <a:rPr lang="en-US" sz="2400"/>
              <a:t>, England underwent its “</a:t>
            </a:r>
            <a:r>
              <a:rPr lang="en-US" sz="2400">
                <a:solidFill>
                  <a:srgbClr val="00CC00"/>
                </a:solidFill>
              </a:rPr>
              <a:t>Glorious Revolution</a:t>
            </a:r>
            <a:r>
              <a:rPr lang="en-US" sz="2400"/>
              <a:t>”</a:t>
            </a:r>
          </a:p>
        </p:txBody>
      </p:sp>
      <p:pic>
        <p:nvPicPr>
          <p:cNvPr id="58372" name="Picture 4" descr="84823-004-4D10595E"/>
          <p:cNvPicPr>
            <a:picLocks noChangeAspect="1" noChangeArrowheads="1"/>
          </p:cNvPicPr>
          <p:nvPr/>
        </p:nvPicPr>
        <p:blipFill>
          <a:blip r:embed="rId2" cstate="print"/>
          <a:srcRect/>
          <a:stretch>
            <a:fillRect/>
          </a:stretch>
        </p:blipFill>
        <p:spPr bwMode="auto">
          <a:xfrm>
            <a:off x="5029200" y="1524000"/>
            <a:ext cx="3676650" cy="464820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sz="2800" b="1">
                <a:effectLst>
                  <a:outerShdw blurRad="38100" dist="38100" dir="2700000" algn="tl">
                    <a:srgbClr val="C0C0C0"/>
                  </a:outerShdw>
                </a:effectLst>
              </a:rPr>
              <a:t>Charles II’s &amp; James II’s Accomplishments &amp; Historical Significance</a:t>
            </a:r>
          </a:p>
        </p:txBody>
      </p:sp>
      <p:sp>
        <p:nvSpPr>
          <p:cNvPr id="88067" name="Rectangle 3"/>
          <p:cNvSpPr>
            <a:spLocks noGrp="1" noChangeArrowheads="1"/>
          </p:cNvSpPr>
          <p:nvPr>
            <p:ph type="body" idx="1"/>
          </p:nvPr>
        </p:nvSpPr>
        <p:spPr>
          <a:xfrm>
            <a:off x="457200" y="1600200"/>
            <a:ext cx="8229600" cy="5257800"/>
          </a:xfrm>
        </p:spPr>
        <p:txBody>
          <a:bodyPr/>
          <a:lstStyle/>
          <a:p>
            <a:r>
              <a:rPr lang="en-US" sz="2800"/>
              <a:t>Under the restoration Stuarts (Charles II and James II), Parliament kept much of the power it gained during the time of Cromwell and the Commonwealth</a:t>
            </a:r>
          </a:p>
          <a:p>
            <a:endParaRPr lang="en-US" sz="2800"/>
          </a:p>
          <a:p>
            <a:r>
              <a:rPr lang="en-US" sz="2800"/>
              <a:t>Conflict over religion remained a serious issue: </a:t>
            </a:r>
          </a:p>
          <a:p>
            <a:pPr lvl="1"/>
            <a:r>
              <a:rPr lang="en-US" sz="2300"/>
              <a:t>Stuarts = Catholic</a:t>
            </a:r>
          </a:p>
          <a:p>
            <a:pPr lvl="1"/>
            <a:r>
              <a:rPr lang="en-US" sz="2300"/>
              <a:t>Parliament = Church of England (Anglican)</a:t>
            </a:r>
          </a:p>
          <a:p>
            <a:endParaRPr lang="en-US" sz="2800"/>
          </a:p>
          <a:p>
            <a:r>
              <a:rPr lang="en-US" sz="2800"/>
              <a:t>Parliament invited William and Mary to rule England, which led to the Glorious Revolution</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a:xfrm>
            <a:off x="381000" y="0"/>
            <a:ext cx="8229600" cy="1143000"/>
          </a:xfrm>
        </p:spPr>
        <p:txBody>
          <a:bodyPr/>
          <a:lstStyle/>
          <a:p>
            <a:r>
              <a:rPr lang="en-US" b="1">
                <a:solidFill>
                  <a:schemeClr val="tx1"/>
                </a:solidFill>
                <a:effectLst>
                  <a:outerShdw blurRad="38100" dist="38100" dir="2700000" algn="tl">
                    <a:srgbClr val="C0C0C0"/>
                  </a:outerShdw>
                </a:effectLst>
              </a:rPr>
              <a:t>The Bill of Rights 1689</a:t>
            </a:r>
          </a:p>
        </p:txBody>
      </p:sp>
      <p:sp>
        <p:nvSpPr>
          <p:cNvPr id="59395" name="Rectangle 3"/>
          <p:cNvSpPr>
            <a:spLocks noGrp="1" noChangeArrowheads="1"/>
          </p:cNvSpPr>
          <p:nvPr>
            <p:ph type="body" idx="4294967295"/>
          </p:nvPr>
        </p:nvSpPr>
        <p:spPr>
          <a:xfrm>
            <a:off x="457200" y="1295400"/>
            <a:ext cx="5029200" cy="5181600"/>
          </a:xfrm>
        </p:spPr>
        <p:txBody>
          <a:bodyPr/>
          <a:lstStyle/>
          <a:p>
            <a:pPr>
              <a:lnSpc>
                <a:spcPct val="90000"/>
              </a:lnSpc>
            </a:pPr>
            <a:r>
              <a:rPr lang="en-US" sz="2400"/>
              <a:t>The </a:t>
            </a:r>
            <a:r>
              <a:rPr lang="en-US" sz="2400">
                <a:solidFill>
                  <a:srgbClr val="00CC00"/>
                </a:solidFill>
              </a:rPr>
              <a:t>Bill of Rights</a:t>
            </a:r>
            <a:r>
              <a:rPr lang="en-US" sz="2400"/>
              <a:t> set the foundation for a </a:t>
            </a:r>
            <a:r>
              <a:rPr lang="en-US" sz="2400">
                <a:solidFill>
                  <a:srgbClr val="00CC00"/>
                </a:solidFill>
              </a:rPr>
              <a:t>constitutional monarchy</a:t>
            </a:r>
          </a:p>
          <a:p>
            <a:pPr>
              <a:lnSpc>
                <a:spcPct val="90000"/>
              </a:lnSpc>
            </a:pPr>
            <a:endParaRPr lang="en-US" sz="2400"/>
          </a:p>
          <a:p>
            <a:pPr>
              <a:lnSpc>
                <a:spcPct val="90000"/>
              </a:lnSpc>
            </a:pPr>
            <a:r>
              <a:rPr lang="en-US" sz="2400"/>
              <a:t>Helped create a government based on the rule of law and a freely elected Parliament</a:t>
            </a:r>
          </a:p>
          <a:p>
            <a:pPr lvl="1">
              <a:lnSpc>
                <a:spcPct val="90000"/>
              </a:lnSpc>
            </a:pPr>
            <a:r>
              <a:rPr lang="en-US" sz="2100"/>
              <a:t>Parliament’s right to make laws and levy taxes</a:t>
            </a:r>
          </a:p>
          <a:p>
            <a:pPr lvl="1">
              <a:lnSpc>
                <a:spcPct val="90000"/>
              </a:lnSpc>
            </a:pPr>
            <a:r>
              <a:rPr lang="en-US" sz="2100"/>
              <a:t>Standing armies could be raised only with Parliament’s consent </a:t>
            </a:r>
          </a:p>
          <a:p>
            <a:pPr lvl="1">
              <a:lnSpc>
                <a:spcPct val="90000"/>
              </a:lnSpc>
            </a:pPr>
            <a:r>
              <a:rPr lang="en-US" sz="2100"/>
              <a:t>Right of citizens to bear arms  </a:t>
            </a:r>
          </a:p>
          <a:p>
            <a:pPr lvl="1">
              <a:lnSpc>
                <a:spcPct val="90000"/>
              </a:lnSpc>
            </a:pPr>
            <a:r>
              <a:rPr lang="en-US" sz="2100"/>
              <a:t>Right to a jury trial </a:t>
            </a:r>
          </a:p>
        </p:txBody>
      </p:sp>
      <p:pic>
        <p:nvPicPr>
          <p:cNvPr id="59396" name="Picture 4" descr="BillOfRights-1689"/>
          <p:cNvPicPr>
            <a:picLocks noChangeAspect="1" noChangeArrowheads="1"/>
          </p:cNvPicPr>
          <p:nvPr/>
        </p:nvPicPr>
        <p:blipFill>
          <a:blip r:embed="rId2" cstate="print"/>
          <a:srcRect/>
          <a:stretch>
            <a:fillRect/>
          </a:stretch>
        </p:blipFill>
        <p:spPr bwMode="auto">
          <a:xfrm>
            <a:off x="5715000" y="1600200"/>
            <a:ext cx="2932113"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a:xfrm>
            <a:off x="304800" y="152400"/>
            <a:ext cx="8229600" cy="1371600"/>
          </a:xfrm>
        </p:spPr>
        <p:txBody>
          <a:bodyPr/>
          <a:lstStyle/>
          <a:p>
            <a:r>
              <a:rPr lang="en-US" sz="3400" b="1">
                <a:effectLst>
                  <a:outerShdw blurRad="38100" dist="38100" dir="2700000" algn="tl">
                    <a:srgbClr val="C0C0C0"/>
                  </a:outerShdw>
                </a:effectLst>
              </a:rPr>
              <a:t>William and Mary</a:t>
            </a:r>
            <a:br>
              <a:rPr lang="en-US" sz="3400" b="1">
                <a:effectLst>
                  <a:outerShdw blurRad="38100" dist="38100" dir="2700000" algn="tl">
                    <a:srgbClr val="C0C0C0"/>
                  </a:outerShdw>
                </a:effectLst>
              </a:rPr>
            </a:br>
            <a:r>
              <a:rPr lang="en-US" sz="3400">
                <a:effectLst>
                  <a:outerShdw blurRad="38100" dist="38100" dir="2700000" algn="tl">
                    <a:srgbClr val="C0C0C0"/>
                  </a:outerShdw>
                </a:effectLst>
              </a:rPr>
              <a:t>Mary  r.1689-94 and William  r.1689-1702</a:t>
            </a:r>
          </a:p>
        </p:txBody>
      </p:sp>
      <p:sp>
        <p:nvSpPr>
          <p:cNvPr id="60419" name="Rectangle 3"/>
          <p:cNvSpPr>
            <a:spLocks noGrp="1" noChangeArrowheads="1"/>
          </p:cNvSpPr>
          <p:nvPr>
            <p:ph type="body" idx="4294967295"/>
          </p:nvPr>
        </p:nvSpPr>
        <p:spPr>
          <a:xfrm>
            <a:off x="381000" y="1905000"/>
            <a:ext cx="3962400" cy="4525963"/>
          </a:xfrm>
        </p:spPr>
        <p:txBody>
          <a:bodyPr/>
          <a:lstStyle/>
          <a:p>
            <a:r>
              <a:rPr lang="en-US">
                <a:solidFill>
                  <a:srgbClr val="00CC00"/>
                </a:solidFill>
              </a:rPr>
              <a:t>Required to accept the Bill of Rights in order to rule</a:t>
            </a:r>
            <a:r>
              <a:rPr lang="en-US"/>
              <a:t> - which they did</a:t>
            </a:r>
          </a:p>
          <a:p>
            <a:r>
              <a:rPr lang="en-US"/>
              <a:t>They are the only monarchs in British history to have reigned jointly</a:t>
            </a:r>
          </a:p>
        </p:txBody>
      </p:sp>
      <p:pic>
        <p:nvPicPr>
          <p:cNvPr id="60420" name="Picture 5" descr="1_BillOfRights_1"/>
          <p:cNvPicPr>
            <a:picLocks noChangeAspect="1" noChangeArrowheads="1"/>
          </p:cNvPicPr>
          <p:nvPr/>
        </p:nvPicPr>
        <p:blipFill>
          <a:blip r:embed="rId2" cstate="print"/>
          <a:srcRect/>
          <a:stretch>
            <a:fillRect/>
          </a:stretch>
        </p:blipFill>
        <p:spPr bwMode="auto">
          <a:xfrm>
            <a:off x="4572000" y="2057400"/>
            <a:ext cx="4114800" cy="2900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p:txBody>
          <a:bodyPr/>
          <a:lstStyle/>
          <a:p>
            <a:r>
              <a:rPr lang="en-US"/>
              <a:t>Bill of Rights</a:t>
            </a:r>
          </a:p>
        </p:txBody>
      </p:sp>
      <p:sp>
        <p:nvSpPr>
          <p:cNvPr id="62467" name="Rectangle 3"/>
          <p:cNvSpPr>
            <a:spLocks noGrp="1" noChangeArrowheads="1"/>
          </p:cNvSpPr>
          <p:nvPr>
            <p:ph type="body" idx="4294967295"/>
          </p:nvPr>
        </p:nvSpPr>
        <p:spPr/>
        <p:txBody>
          <a:bodyPr/>
          <a:lstStyle/>
          <a:p>
            <a:pPr>
              <a:lnSpc>
                <a:spcPct val="90000"/>
              </a:lnSpc>
            </a:pPr>
            <a:r>
              <a:rPr lang="en-US" sz="2400" u="sng"/>
              <a:t>Main provisions</a:t>
            </a:r>
            <a:r>
              <a:rPr lang="en-US" sz="2400"/>
              <a:t>:</a:t>
            </a:r>
            <a:endParaRPr lang="en-US" sz="2400">
              <a:sym typeface="Wingdings" pitchFamily="2" charset="2"/>
            </a:endParaRPr>
          </a:p>
          <a:p>
            <a:pPr lvl="1">
              <a:lnSpc>
                <a:spcPct val="90000"/>
              </a:lnSpc>
            </a:pPr>
            <a:r>
              <a:rPr lang="en-US" sz="2000"/>
              <a:t>The King could not suspend the operation of laws.</a:t>
            </a:r>
          </a:p>
          <a:p>
            <a:pPr lvl="1">
              <a:lnSpc>
                <a:spcPct val="90000"/>
              </a:lnSpc>
            </a:pPr>
            <a:r>
              <a:rPr lang="en-US" sz="2000"/>
              <a:t>The King could not interfere with the ordinary course of justice.</a:t>
            </a:r>
          </a:p>
          <a:p>
            <a:pPr lvl="1">
              <a:lnSpc>
                <a:spcPct val="90000"/>
              </a:lnSpc>
            </a:pPr>
            <a:r>
              <a:rPr lang="en-US" sz="2000"/>
              <a:t>No taxes levied or standard army maintained in peacetime without Parliament’s consent.</a:t>
            </a:r>
          </a:p>
          <a:p>
            <a:pPr lvl="1">
              <a:lnSpc>
                <a:spcPct val="90000"/>
              </a:lnSpc>
            </a:pPr>
            <a:r>
              <a:rPr lang="en-US" sz="2000"/>
              <a:t>Freedom of speech in Parliament.</a:t>
            </a:r>
          </a:p>
          <a:p>
            <a:pPr lvl="1">
              <a:lnSpc>
                <a:spcPct val="90000"/>
              </a:lnSpc>
            </a:pPr>
            <a:r>
              <a:rPr lang="en-US" sz="2000"/>
              <a:t>Sessions of Parliament would be held frequently.</a:t>
            </a:r>
          </a:p>
          <a:p>
            <a:pPr lvl="1">
              <a:lnSpc>
                <a:spcPct val="90000"/>
              </a:lnSpc>
            </a:pPr>
            <a:r>
              <a:rPr lang="en-US" sz="2000"/>
              <a:t>Subjects had the right of bail, petition, and freedom from excessive fines and cruel and unusual punishment.</a:t>
            </a:r>
          </a:p>
          <a:p>
            <a:pPr lvl="1">
              <a:lnSpc>
                <a:spcPct val="90000"/>
              </a:lnSpc>
            </a:pPr>
            <a:r>
              <a:rPr lang="en-US" sz="2000"/>
              <a:t>The monarch must be a Protestant.</a:t>
            </a:r>
          </a:p>
          <a:p>
            <a:pPr lvl="1">
              <a:lnSpc>
                <a:spcPct val="90000"/>
              </a:lnSpc>
            </a:pPr>
            <a:r>
              <a:rPr lang="en-US" sz="2000"/>
              <a:t>Freedom from arbitrary arrest.</a:t>
            </a:r>
          </a:p>
          <a:p>
            <a:pPr lvl="1">
              <a:lnSpc>
                <a:spcPct val="90000"/>
              </a:lnSpc>
            </a:pPr>
            <a:r>
              <a:rPr lang="en-US" sz="2000"/>
              <a:t>Censorship of the press was dropped.</a:t>
            </a:r>
          </a:p>
          <a:p>
            <a:pPr lvl="1">
              <a:lnSpc>
                <a:spcPct val="90000"/>
              </a:lnSpc>
            </a:pPr>
            <a:r>
              <a:rPr lang="en-US" sz="2000"/>
              <a:t>Religious toleration.</a:t>
            </a:r>
          </a:p>
          <a:p>
            <a:pPr>
              <a:lnSpc>
                <a:spcPct val="90000"/>
              </a:lnSpc>
            </a:pPr>
            <a:endParaRPr lang="en-US" sz="240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4" name="Picture 4" descr="chart-seesaw of King &amp; Parliament-1"/>
          <p:cNvPicPr>
            <a:picLocks noChangeAspect="1" noChangeArrowheads="1"/>
          </p:cNvPicPr>
          <p:nvPr/>
        </p:nvPicPr>
        <p:blipFill>
          <a:blip r:embed="rId2" cstate="print">
            <a:lum bright="-6000" contrast="54000"/>
          </a:blip>
          <a:srcRect t="4378" b="1347"/>
          <a:stretch>
            <a:fillRect/>
          </a:stretch>
        </p:blipFill>
        <p:spPr bwMode="auto">
          <a:xfrm>
            <a:off x="1981200" y="0"/>
            <a:ext cx="5665788" cy="6858000"/>
          </a:xfrm>
          <a:prstGeom prst="rect">
            <a:avLst/>
          </a:prstGeom>
          <a:noFill/>
          <a:ln w="9525">
            <a:solidFill>
              <a:schemeClr val="bg1"/>
            </a:solid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b="1" dirty="0" smtClean="0">
                <a:effectLst>
                  <a:outerShdw blurRad="38100" dist="38100" dir="2700000" algn="tl">
                    <a:srgbClr val="C0C0C0"/>
                  </a:outerShdw>
                </a:effectLst>
              </a:rPr>
              <a:t>Background: </a:t>
            </a:r>
            <a:r>
              <a:rPr lang="en-US" b="1" dirty="0">
                <a:effectLst>
                  <a:outerShdw blurRad="38100" dist="38100" dir="2700000" algn="tl">
                    <a:srgbClr val="C0C0C0"/>
                  </a:outerShdw>
                </a:effectLst>
              </a:rPr>
              <a:t>Charles </a:t>
            </a:r>
            <a:r>
              <a:rPr lang="en-US" b="1" dirty="0" smtClean="0">
                <a:effectLst>
                  <a:outerShdw blurRad="38100" dist="38100" dir="2700000" algn="tl">
                    <a:srgbClr val="C0C0C0"/>
                  </a:outerShdw>
                </a:effectLst>
              </a:rPr>
              <a:t>V-grandson of Ferdinand and Isabella</a:t>
            </a:r>
            <a:endParaRPr lang="en-US" b="1" dirty="0">
              <a:effectLst>
                <a:outerShdw blurRad="38100" dist="38100" dir="2700000" algn="tl">
                  <a:srgbClr val="C0C0C0"/>
                </a:outerShdw>
              </a:effectLst>
            </a:endParaRPr>
          </a:p>
        </p:txBody>
      </p:sp>
      <p:sp>
        <p:nvSpPr>
          <p:cNvPr id="80899" name="Rectangle 3"/>
          <p:cNvSpPr>
            <a:spLocks noGrp="1" noChangeArrowheads="1"/>
          </p:cNvSpPr>
          <p:nvPr>
            <p:ph type="body" idx="1"/>
          </p:nvPr>
        </p:nvSpPr>
        <p:spPr>
          <a:xfrm>
            <a:off x="457200" y="1600200"/>
            <a:ext cx="8229600" cy="5486400"/>
          </a:xfrm>
        </p:spPr>
        <p:txBody>
          <a:bodyPr/>
          <a:lstStyle/>
          <a:p>
            <a:pPr>
              <a:lnSpc>
                <a:spcPct val="90000"/>
              </a:lnSpc>
            </a:pPr>
            <a:r>
              <a:rPr lang="en-US" dirty="0"/>
              <a:t>King of Spain &amp; Ruler of the </a:t>
            </a:r>
            <a:r>
              <a:rPr lang="en-US" dirty="0" smtClean="0"/>
              <a:t>Austrian Hapsburg Empire (Holy </a:t>
            </a:r>
            <a:r>
              <a:rPr lang="en-US" dirty="0"/>
              <a:t>Roman </a:t>
            </a:r>
            <a:r>
              <a:rPr lang="en-US" dirty="0" smtClean="0"/>
              <a:t>Empire &amp; Netherlands)</a:t>
            </a:r>
            <a:endParaRPr lang="en-US" dirty="0"/>
          </a:p>
          <a:p>
            <a:pPr lvl="1">
              <a:lnSpc>
                <a:spcPct val="90000"/>
              </a:lnSpc>
            </a:pPr>
            <a:r>
              <a:rPr lang="en-US" dirty="0"/>
              <a:t>Ruling two empires involved Charles in constant warfare</a:t>
            </a:r>
          </a:p>
          <a:p>
            <a:pPr lvl="1">
              <a:lnSpc>
                <a:spcPct val="90000"/>
              </a:lnSpc>
            </a:pPr>
            <a:r>
              <a:rPr lang="en-US" dirty="0"/>
              <a:t>As a devout Catholic, he sought to suppress Protestantism in the HRE (he was eventually forced to allow the German princes to choose their own religion</a:t>
            </a:r>
            <a:r>
              <a:rPr lang="en-US" dirty="0" smtClean="0"/>
              <a:t>)…remember this???</a:t>
            </a:r>
            <a:endParaRPr lang="en-US" dirty="0"/>
          </a:p>
          <a:p>
            <a:pPr lvl="1">
              <a:lnSpc>
                <a:spcPct val="90000"/>
              </a:lnSpc>
            </a:pPr>
            <a:r>
              <a:rPr lang="en-US" dirty="0"/>
              <a:t>The scattered empire proved to be too scattered for any one person to rule effectively so Charles divided it up between his brother, Ferdinand (HRE) and his son, Philip (Spain)</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4" descr="p534"/>
          <p:cNvPicPr>
            <a:picLocks noChangeAspect="1" noChangeArrowheads="1"/>
          </p:cNvPicPr>
          <p:nvPr/>
        </p:nvPicPr>
        <p:blipFill>
          <a:blip r:embed="rId2" cstate="print"/>
          <a:srcRect t="9267" r="10074" b="-659"/>
          <a:stretch>
            <a:fillRect/>
          </a:stretch>
        </p:blipFill>
        <p:spPr bwMode="auto">
          <a:xfrm>
            <a:off x="1447800" y="76200"/>
            <a:ext cx="6781800" cy="678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body" idx="1"/>
          </p:nvPr>
        </p:nvSpPr>
        <p:spPr>
          <a:xfrm>
            <a:off x="457200" y="2057400"/>
            <a:ext cx="5181600" cy="4530725"/>
          </a:xfrm>
        </p:spPr>
        <p:txBody>
          <a:bodyPr/>
          <a:lstStyle/>
          <a:p>
            <a:pPr algn="ctr">
              <a:buFont typeface="Wingdings" pitchFamily="2" charset="2"/>
              <a:buNone/>
            </a:pPr>
            <a:r>
              <a:rPr lang="en-US" sz="8000" b="1">
                <a:effectLst>
                  <a:outerShdw blurRad="38100" dist="38100" dir="2700000" algn="tl">
                    <a:srgbClr val="C0C0C0"/>
                  </a:outerShdw>
                </a:effectLst>
              </a:rPr>
              <a:t>Prussia</a:t>
            </a:r>
          </a:p>
          <a:p>
            <a:pPr algn="ctr">
              <a:buFont typeface="Wingdings" pitchFamily="2" charset="2"/>
              <a:buNone/>
            </a:pPr>
            <a:r>
              <a:rPr lang="en-US" sz="4000"/>
              <a:t>Frederick II the Great</a:t>
            </a:r>
          </a:p>
          <a:p>
            <a:pPr algn="ctr">
              <a:buFont typeface="Wingdings" pitchFamily="2" charset="2"/>
              <a:buNone/>
            </a:pPr>
            <a:r>
              <a:rPr lang="en-US"/>
              <a:t>(r. 1740-1786)</a:t>
            </a:r>
          </a:p>
        </p:txBody>
      </p:sp>
      <p:pic>
        <p:nvPicPr>
          <p:cNvPr id="77827" name="Picture 3" descr="Friedrich_Zweite_Alt"/>
          <p:cNvPicPr>
            <a:picLocks noChangeAspect="1" noChangeArrowheads="1"/>
          </p:cNvPicPr>
          <p:nvPr/>
        </p:nvPicPr>
        <p:blipFill>
          <a:blip r:embed="rId2" cstate="print"/>
          <a:srcRect/>
          <a:stretch>
            <a:fillRect/>
          </a:stretch>
        </p:blipFill>
        <p:spPr bwMode="auto">
          <a:xfrm>
            <a:off x="5638800" y="2057400"/>
            <a:ext cx="3282950" cy="403860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b="1">
                <a:effectLst>
                  <a:outerShdw blurRad="38100" dist="38100" dir="2700000" algn="tl">
                    <a:srgbClr val="C0C0C0"/>
                  </a:outerShdw>
                </a:effectLst>
              </a:rPr>
              <a:t>Key Terms</a:t>
            </a:r>
          </a:p>
        </p:txBody>
      </p:sp>
      <p:sp>
        <p:nvSpPr>
          <p:cNvPr id="33795" name="Rectangle 3"/>
          <p:cNvSpPr>
            <a:spLocks noGrp="1" noChangeArrowheads="1"/>
          </p:cNvSpPr>
          <p:nvPr>
            <p:ph type="body" idx="1"/>
          </p:nvPr>
        </p:nvSpPr>
        <p:spPr>
          <a:xfrm>
            <a:off x="457200" y="1600200"/>
            <a:ext cx="8229600" cy="5257800"/>
          </a:xfrm>
        </p:spPr>
        <p:txBody>
          <a:bodyPr/>
          <a:lstStyle/>
          <a:p>
            <a:r>
              <a:rPr lang="en-US" sz="2800"/>
              <a:t>Holy Roman Empire (HRE)</a:t>
            </a:r>
          </a:p>
          <a:p>
            <a:r>
              <a:rPr lang="en-US" sz="2800"/>
              <a:t>Thirty Years’ War</a:t>
            </a:r>
          </a:p>
          <a:p>
            <a:pPr lvl="1"/>
            <a:r>
              <a:rPr lang="en-US" sz="2300"/>
              <a:t>Ferdinand</a:t>
            </a:r>
          </a:p>
          <a:p>
            <a:pPr lvl="1"/>
            <a:r>
              <a:rPr lang="en-US" sz="2300"/>
              <a:t>Defenestration of Prague</a:t>
            </a:r>
          </a:p>
          <a:p>
            <a:pPr lvl="1"/>
            <a:r>
              <a:rPr lang="en-US" sz="2300"/>
              <a:t>Mercenaries</a:t>
            </a:r>
          </a:p>
          <a:p>
            <a:pPr lvl="1"/>
            <a:r>
              <a:rPr lang="en-US" sz="2300"/>
              <a:t>Depopulation</a:t>
            </a:r>
          </a:p>
          <a:p>
            <a:pPr lvl="1"/>
            <a:r>
              <a:rPr lang="en-US" sz="2300"/>
              <a:t>Peace of Westphalia</a:t>
            </a:r>
          </a:p>
          <a:p>
            <a:r>
              <a:rPr lang="en-US" sz="2800"/>
              <a:t>Prussia</a:t>
            </a:r>
          </a:p>
          <a:p>
            <a:pPr lvl="1"/>
            <a:r>
              <a:rPr lang="en-US" sz="2300"/>
              <a:t>Frederick William I</a:t>
            </a:r>
          </a:p>
          <a:p>
            <a:pPr lvl="1"/>
            <a:r>
              <a:rPr lang="en-US" sz="2300"/>
              <a:t>Frederick II</a:t>
            </a:r>
          </a:p>
          <a:p>
            <a:r>
              <a:rPr lang="en-US" sz="2800"/>
              <a:t>Seven Years’ War</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b="1">
                <a:effectLst>
                  <a:outerShdw blurRad="38100" dist="38100" dir="2700000" algn="tl">
                    <a:srgbClr val="C0C0C0"/>
                  </a:outerShdw>
                </a:effectLst>
              </a:rPr>
              <a:t>Holy Roman Empire</a:t>
            </a:r>
          </a:p>
        </p:txBody>
      </p:sp>
      <p:sp>
        <p:nvSpPr>
          <p:cNvPr id="92163" name="Rectangle 3"/>
          <p:cNvSpPr>
            <a:spLocks noGrp="1" noChangeArrowheads="1"/>
          </p:cNvSpPr>
          <p:nvPr>
            <p:ph type="body" idx="1"/>
          </p:nvPr>
        </p:nvSpPr>
        <p:spPr>
          <a:xfrm>
            <a:off x="457200" y="1600200"/>
            <a:ext cx="4114800" cy="5257800"/>
          </a:xfrm>
        </p:spPr>
        <p:txBody>
          <a:bodyPr/>
          <a:lstStyle/>
          <a:p>
            <a:pPr>
              <a:lnSpc>
                <a:spcPct val="90000"/>
              </a:lnSpc>
            </a:pPr>
            <a:r>
              <a:rPr lang="en-US" sz="2400"/>
              <a:t>Patchwork of hundreds of small, separate states</a:t>
            </a:r>
          </a:p>
          <a:p>
            <a:pPr>
              <a:lnSpc>
                <a:spcPct val="90000"/>
              </a:lnSpc>
            </a:pPr>
            <a:endParaRPr lang="en-US" sz="2400"/>
          </a:p>
          <a:p>
            <a:pPr>
              <a:lnSpc>
                <a:spcPct val="90000"/>
              </a:lnSpc>
            </a:pPr>
            <a:r>
              <a:rPr lang="en-US" sz="2400"/>
              <a:t>Ruled by emperor who had little power over the many rival princes </a:t>
            </a:r>
          </a:p>
          <a:p>
            <a:pPr>
              <a:lnSpc>
                <a:spcPct val="90000"/>
              </a:lnSpc>
            </a:pPr>
            <a:endParaRPr lang="en-US" sz="2400"/>
          </a:p>
          <a:p>
            <a:pPr>
              <a:lnSpc>
                <a:spcPct val="90000"/>
              </a:lnSpc>
            </a:pPr>
            <a:r>
              <a:rPr lang="en-US" sz="2400"/>
              <a:t>This power vacuum contributed to the outbreak of the Thirty Years’ War, along with religious division between the Protestant north and the Catholic south</a:t>
            </a:r>
          </a:p>
        </p:txBody>
      </p:sp>
      <p:pic>
        <p:nvPicPr>
          <p:cNvPr id="92164" name="Picture 4"/>
          <p:cNvPicPr>
            <a:picLocks noChangeAspect="1" noChangeArrowheads="1"/>
          </p:cNvPicPr>
          <p:nvPr/>
        </p:nvPicPr>
        <p:blipFill>
          <a:blip r:embed="rId2" cstate="print"/>
          <a:srcRect/>
          <a:stretch>
            <a:fillRect/>
          </a:stretch>
        </p:blipFill>
        <p:spPr bwMode="auto">
          <a:xfrm>
            <a:off x="4800600" y="1828800"/>
            <a:ext cx="4143375" cy="4097338"/>
          </a:xfrm>
          <a:prstGeom prst="rect">
            <a:avLst/>
          </a:prstGeom>
          <a:noFill/>
          <a:ln w="9525">
            <a:noFill/>
            <a:miter lim="800000"/>
            <a:headEnd/>
            <a:tailEnd/>
          </a:ln>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b="1">
                <a:effectLst>
                  <a:outerShdw blurRad="38100" dist="38100" dir="2700000" algn="tl">
                    <a:srgbClr val="C0C0C0"/>
                  </a:outerShdw>
                </a:effectLst>
              </a:rPr>
              <a:t>Thirty Years’ War (1618-1648)</a:t>
            </a:r>
          </a:p>
        </p:txBody>
      </p:sp>
      <p:sp>
        <p:nvSpPr>
          <p:cNvPr id="91139" name="Rectangle 3"/>
          <p:cNvSpPr>
            <a:spLocks noGrp="1" noChangeArrowheads="1"/>
          </p:cNvSpPr>
          <p:nvPr>
            <p:ph type="body" idx="1"/>
          </p:nvPr>
        </p:nvSpPr>
        <p:spPr>
          <a:xfrm>
            <a:off x="457200" y="1600200"/>
            <a:ext cx="4495800" cy="5257800"/>
          </a:xfrm>
        </p:spPr>
        <p:txBody>
          <a:bodyPr/>
          <a:lstStyle/>
          <a:p>
            <a:pPr>
              <a:lnSpc>
                <a:spcPct val="80000"/>
              </a:lnSpc>
            </a:pPr>
            <a:r>
              <a:rPr lang="en-US" sz="2000"/>
              <a:t>Series of wars</a:t>
            </a:r>
          </a:p>
          <a:p>
            <a:pPr>
              <a:lnSpc>
                <a:spcPct val="80000"/>
              </a:lnSpc>
            </a:pPr>
            <a:endParaRPr lang="en-US" sz="2000"/>
          </a:p>
          <a:p>
            <a:pPr>
              <a:lnSpc>
                <a:spcPct val="80000"/>
              </a:lnSpc>
            </a:pPr>
            <a:r>
              <a:rPr lang="en-US" sz="2000"/>
              <a:t>Began in Bohemia (present-day Czech Republic) in the German states</a:t>
            </a:r>
          </a:p>
          <a:p>
            <a:pPr>
              <a:lnSpc>
                <a:spcPct val="80000"/>
              </a:lnSpc>
            </a:pPr>
            <a:endParaRPr lang="en-US" sz="2000"/>
          </a:p>
          <a:p>
            <a:pPr>
              <a:lnSpc>
                <a:spcPct val="80000"/>
              </a:lnSpc>
            </a:pPr>
            <a:r>
              <a:rPr lang="en-US" sz="2000">
                <a:solidFill>
                  <a:srgbClr val="00CC00"/>
                </a:solidFill>
              </a:rPr>
              <a:t>Ferdinand</a:t>
            </a:r>
            <a:r>
              <a:rPr lang="en-US" sz="2000"/>
              <a:t>, the Catholic king of Bohemia, wanted to suppress Protestants and assert royal power over nobles</a:t>
            </a:r>
          </a:p>
          <a:p>
            <a:pPr>
              <a:lnSpc>
                <a:spcPct val="80000"/>
              </a:lnSpc>
            </a:pPr>
            <a:endParaRPr lang="en-US" sz="2000"/>
          </a:p>
          <a:p>
            <a:pPr>
              <a:lnSpc>
                <a:spcPct val="80000"/>
              </a:lnSpc>
            </a:pPr>
            <a:r>
              <a:rPr lang="en-US" sz="2000">
                <a:solidFill>
                  <a:srgbClr val="00CC00"/>
                </a:solidFill>
              </a:rPr>
              <a:t>Defenestration of Prague</a:t>
            </a:r>
            <a:r>
              <a:rPr lang="en-US" sz="2000"/>
              <a:t> = a few rebellious Protestant noblemen tossed two royal officials out of a castle window</a:t>
            </a:r>
          </a:p>
          <a:p>
            <a:pPr>
              <a:lnSpc>
                <a:spcPct val="80000"/>
              </a:lnSpc>
            </a:pPr>
            <a:endParaRPr lang="en-US" sz="2000"/>
          </a:p>
          <a:p>
            <a:pPr>
              <a:lnSpc>
                <a:spcPct val="80000"/>
              </a:lnSpc>
            </a:pPr>
            <a:r>
              <a:rPr lang="en-US" sz="2000"/>
              <a:t>This act sparked a local revolt, which widened into a European war</a:t>
            </a:r>
          </a:p>
        </p:txBody>
      </p:sp>
      <p:pic>
        <p:nvPicPr>
          <p:cNvPr id="91140" name="Picture 4"/>
          <p:cNvPicPr>
            <a:picLocks noChangeAspect="1" noChangeArrowheads="1"/>
          </p:cNvPicPr>
          <p:nvPr/>
        </p:nvPicPr>
        <p:blipFill>
          <a:blip r:embed="rId2" cstate="print"/>
          <a:srcRect/>
          <a:stretch>
            <a:fillRect/>
          </a:stretch>
        </p:blipFill>
        <p:spPr bwMode="auto">
          <a:xfrm>
            <a:off x="5105400" y="1676400"/>
            <a:ext cx="3857625" cy="4972050"/>
          </a:xfrm>
          <a:prstGeom prst="rect">
            <a:avLst/>
          </a:prstGeom>
          <a:noFill/>
          <a:ln w="9525">
            <a:noFill/>
            <a:miter lim="800000"/>
            <a:headEnd/>
            <a:tailEnd/>
          </a:ln>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algn="ctr"/>
            <a:r>
              <a:rPr lang="en-US" b="1">
                <a:effectLst>
                  <a:outerShdw blurRad="38100" dist="38100" dir="2700000" algn="tl">
                    <a:srgbClr val="C0C0C0"/>
                  </a:outerShdw>
                </a:effectLst>
              </a:rPr>
              <a:t>Results of the Thirty Years’ War</a:t>
            </a:r>
          </a:p>
        </p:txBody>
      </p:sp>
      <p:sp>
        <p:nvSpPr>
          <p:cNvPr id="93187" name="Rectangle 3"/>
          <p:cNvSpPr>
            <a:spLocks noGrp="1" noChangeArrowheads="1"/>
          </p:cNvSpPr>
          <p:nvPr>
            <p:ph type="body" idx="1"/>
          </p:nvPr>
        </p:nvSpPr>
        <p:spPr>
          <a:xfrm>
            <a:off x="457200" y="1600200"/>
            <a:ext cx="8229600" cy="5257800"/>
          </a:xfrm>
        </p:spPr>
        <p:txBody>
          <a:bodyPr/>
          <a:lstStyle/>
          <a:p>
            <a:pPr algn="ctr">
              <a:lnSpc>
                <a:spcPct val="90000"/>
              </a:lnSpc>
              <a:buFont typeface="Wingdings" pitchFamily="2" charset="2"/>
              <a:buNone/>
            </a:pPr>
            <a:r>
              <a:rPr lang="en-US"/>
              <a:t>Roving armies of ‘</a:t>
            </a:r>
            <a:r>
              <a:rPr lang="en-US">
                <a:solidFill>
                  <a:srgbClr val="00CC00"/>
                </a:solidFill>
              </a:rPr>
              <a:t>mercenaries</a:t>
            </a:r>
            <a:r>
              <a:rPr lang="en-US"/>
              <a:t>’ (soldiers for hire) burned villages, destroyed crops, and killed without mercy</a:t>
            </a:r>
          </a:p>
          <a:p>
            <a:pPr>
              <a:lnSpc>
                <a:spcPct val="90000"/>
              </a:lnSpc>
              <a:buFont typeface="Wingdings" pitchFamily="2" charset="2"/>
              <a:buNone/>
            </a:pPr>
            <a:r>
              <a:rPr lang="en-US"/>
              <a:t>					</a:t>
            </a:r>
            <a:r>
              <a:rPr lang="en-US" sz="4400"/>
              <a:t>↓</a:t>
            </a:r>
          </a:p>
          <a:p>
            <a:pPr algn="ctr">
              <a:lnSpc>
                <a:spcPct val="90000"/>
              </a:lnSpc>
              <a:buFont typeface="Wingdings" pitchFamily="2" charset="2"/>
              <a:buNone/>
            </a:pPr>
            <a:r>
              <a:rPr lang="en-US"/>
              <a:t>Famine and disease</a:t>
            </a:r>
          </a:p>
          <a:p>
            <a:pPr>
              <a:lnSpc>
                <a:spcPct val="90000"/>
              </a:lnSpc>
              <a:buFont typeface="Wingdings" pitchFamily="2" charset="2"/>
              <a:buNone/>
            </a:pPr>
            <a:r>
              <a:rPr lang="en-US" sz="4400"/>
              <a:t>					↓</a:t>
            </a:r>
          </a:p>
          <a:p>
            <a:pPr algn="ctr">
              <a:lnSpc>
                <a:spcPct val="90000"/>
              </a:lnSpc>
              <a:buFont typeface="Wingdings" pitchFamily="2" charset="2"/>
              <a:buNone/>
            </a:pPr>
            <a:r>
              <a:rPr lang="en-US">
                <a:solidFill>
                  <a:srgbClr val="00CC00"/>
                </a:solidFill>
              </a:rPr>
              <a:t>Depopulation</a:t>
            </a:r>
            <a:r>
              <a:rPr lang="en-US"/>
              <a:t> (as many as one third of the people in the German states may have died as a result of the war)</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b="1">
                <a:effectLst>
                  <a:outerShdw blurRad="38100" dist="38100" dir="2700000" algn="tl">
                    <a:srgbClr val="C0C0C0"/>
                  </a:outerShdw>
                </a:effectLst>
              </a:rPr>
              <a:t>Peace of Westphalia (1648)</a:t>
            </a:r>
          </a:p>
        </p:txBody>
      </p:sp>
      <p:sp>
        <p:nvSpPr>
          <p:cNvPr id="94211" name="Rectangle 3"/>
          <p:cNvSpPr>
            <a:spLocks noGrp="1" noChangeArrowheads="1"/>
          </p:cNvSpPr>
          <p:nvPr>
            <p:ph type="body" idx="1"/>
          </p:nvPr>
        </p:nvSpPr>
        <p:spPr>
          <a:xfrm>
            <a:off x="457200" y="1600200"/>
            <a:ext cx="8229600" cy="5257800"/>
          </a:xfrm>
        </p:spPr>
        <p:txBody>
          <a:bodyPr/>
          <a:lstStyle/>
          <a:p>
            <a:pPr>
              <a:lnSpc>
                <a:spcPct val="80000"/>
              </a:lnSpc>
            </a:pPr>
            <a:r>
              <a:rPr lang="en-US" sz="2800"/>
              <a:t>Series of treaties seeking to bring about a general European peace and to settle other international problems</a:t>
            </a:r>
          </a:p>
          <a:p>
            <a:pPr>
              <a:lnSpc>
                <a:spcPct val="80000"/>
              </a:lnSpc>
            </a:pPr>
            <a:endParaRPr lang="en-US" sz="2800"/>
          </a:p>
          <a:p>
            <a:pPr>
              <a:lnSpc>
                <a:spcPct val="80000"/>
              </a:lnSpc>
            </a:pPr>
            <a:r>
              <a:rPr lang="en-US" sz="2800"/>
              <a:t>France won extra territory along Spanish and German borders</a:t>
            </a:r>
          </a:p>
          <a:p>
            <a:pPr>
              <a:lnSpc>
                <a:spcPct val="80000"/>
              </a:lnSpc>
            </a:pPr>
            <a:endParaRPr lang="en-US" sz="2800"/>
          </a:p>
          <a:p>
            <a:pPr>
              <a:lnSpc>
                <a:spcPct val="80000"/>
              </a:lnSpc>
            </a:pPr>
            <a:r>
              <a:rPr lang="en-US" sz="2800"/>
              <a:t>German lands divided into more than 360 separate states – each still acknowledged the Holy Roman emperor but each had their own government, currency, church, armed forces, and foreign policy (again, the German states were not united)</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57200" y="304800"/>
            <a:ext cx="8229600" cy="1143000"/>
          </a:xfrm>
        </p:spPr>
        <p:txBody>
          <a:bodyPr/>
          <a:lstStyle/>
          <a:p>
            <a:r>
              <a:rPr lang="en-US" sz="3400" b="1">
                <a:effectLst>
                  <a:outerShdw blurRad="38100" dist="38100" dir="2700000" algn="tl">
                    <a:srgbClr val="C0C0C0"/>
                  </a:outerShdw>
                </a:effectLst>
              </a:rPr>
              <a:t>Maria Theresa &amp; </a:t>
            </a:r>
            <a:br>
              <a:rPr lang="en-US" sz="3400" b="1">
                <a:effectLst>
                  <a:outerShdw blurRad="38100" dist="38100" dir="2700000" algn="tl">
                    <a:srgbClr val="C0C0C0"/>
                  </a:outerShdw>
                </a:effectLst>
              </a:rPr>
            </a:br>
            <a:r>
              <a:rPr lang="en-US" sz="3400" b="1">
                <a:effectLst>
                  <a:outerShdw blurRad="38100" dist="38100" dir="2700000" algn="tl">
                    <a:srgbClr val="C0C0C0"/>
                  </a:outerShdw>
                </a:effectLst>
              </a:rPr>
              <a:t>the War of the Austrian Succession</a:t>
            </a:r>
          </a:p>
        </p:txBody>
      </p:sp>
      <p:sp>
        <p:nvSpPr>
          <p:cNvPr id="95235" name="Rectangle 3"/>
          <p:cNvSpPr>
            <a:spLocks noGrp="1" noChangeArrowheads="1"/>
          </p:cNvSpPr>
          <p:nvPr>
            <p:ph type="body" idx="1"/>
          </p:nvPr>
        </p:nvSpPr>
        <p:spPr>
          <a:xfrm>
            <a:off x="457200" y="1600200"/>
            <a:ext cx="8229600" cy="5257800"/>
          </a:xfrm>
        </p:spPr>
        <p:txBody>
          <a:bodyPr/>
          <a:lstStyle/>
          <a:p>
            <a:pPr>
              <a:lnSpc>
                <a:spcPct val="80000"/>
              </a:lnSpc>
            </a:pPr>
            <a:r>
              <a:rPr lang="en-US" sz="2400"/>
              <a:t>Daughter and successor of the                              Austrian emperor, Charles VI</a:t>
            </a:r>
          </a:p>
          <a:p>
            <a:pPr>
              <a:lnSpc>
                <a:spcPct val="80000"/>
              </a:lnSpc>
            </a:pPr>
            <a:endParaRPr lang="en-US" sz="2400"/>
          </a:p>
          <a:p>
            <a:pPr>
              <a:lnSpc>
                <a:spcPct val="80000"/>
              </a:lnSpc>
            </a:pPr>
            <a:r>
              <a:rPr lang="en-US" sz="2400"/>
              <a:t>No woman had ruled Hapsburg lands                             in her own name</a:t>
            </a:r>
          </a:p>
          <a:p>
            <a:pPr>
              <a:lnSpc>
                <a:spcPct val="80000"/>
              </a:lnSpc>
            </a:pPr>
            <a:endParaRPr lang="en-US" sz="2400"/>
          </a:p>
          <a:p>
            <a:pPr>
              <a:lnSpc>
                <a:spcPct val="80000"/>
              </a:lnSpc>
            </a:pPr>
            <a:r>
              <a:rPr lang="en-US" sz="2400"/>
              <a:t>Frederick II of Prussia seized the                              Hapsburg province of Silesia, which                       sparked the 8-year War of the                                Austrian Succession</a:t>
            </a:r>
          </a:p>
          <a:p>
            <a:pPr>
              <a:lnSpc>
                <a:spcPct val="80000"/>
              </a:lnSpc>
            </a:pPr>
            <a:endParaRPr lang="en-US" sz="2400"/>
          </a:p>
          <a:p>
            <a:pPr>
              <a:lnSpc>
                <a:spcPct val="80000"/>
              </a:lnSpc>
            </a:pPr>
            <a:r>
              <a:rPr lang="en-US" sz="2400"/>
              <a:t>With support from Britain and Russia, Maria Theresa preserved her empire and strengthened Hapsburg power by reorganizing the bureaucracy and improving tax collection (Britain and Russia didn’t want Prussia to upset the balance of power by gaining new lands)</a:t>
            </a:r>
          </a:p>
        </p:txBody>
      </p:sp>
      <p:pic>
        <p:nvPicPr>
          <p:cNvPr id="95236" name="Picture 4"/>
          <p:cNvPicPr>
            <a:picLocks noChangeAspect="1" noChangeArrowheads="1"/>
          </p:cNvPicPr>
          <p:nvPr/>
        </p:nvPicPr>
        <p:blipFill>
          <a:blip r:embed="rId2" cstate="print"/>
          <a:srcRect/>
          <a:stretch>
            <a:fillRect/>
          </a:stretch>
        </p:blipFill>
        <p:spPr bwMode="auto">
          <a:xfrm>
            <a:off x="6019800" y="1371600"/>
            <a:ext cx="2916238" cy="3657600"/>
          </a:xfrm>
          <a:prstGeom prst="rect">
            <a:avLst/>
          </a:prstGeom>
          <a:noFill/>
          <a:ln w="9525">
            <a:noFill/>
            <a:miter lim="800000"/>
            <a:headEnd/>
            <a:tailEnd/>
          </a:ln>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b="1">
                <a:effectLst>
                  <a:outerShdw blurRad="38100" dist="38100" dir="2700000" algn="tl">
                    <a:srgbClr val="C0C0C0"/>
                  </a:outerShdw>
                </a:effectLst>
              </a:rPr>
              <a:t>Prussia</a:t>
            </a:r>
          </a:p>
        </p:txBody>
      </p:sp>
      <p:sp>
        <p:nvSpPr>
          <p:cNvPr id="96259" name="Rectangle 3"/>
          <p:cNvSpPr>
            <a:spLocks noGrp="1" noChangeArrowheads="1"/>
          </p:cNvSpPr>
          <p:nvPr>
            <p:ph type="body" idx="1"/>
          </p:nvPr>
        </p:nvSpPr>
        <p:spPr>
          <a:xfrm>
            <a:off x="457200" y="1600200"/>
            <a:ext cx="3657600" cy="5257800"/>
          </a:xfrm>
        </p:spPr>
        <p:txBody>
          <a:bodyPr/>
          <a:lstStyle/>
          <a:p>
            <a:pPr>
              <a:lnSpc>
                <a:spcPct val="90000"/>
              </a:lnSpc>
            </a:pPr>
            <a:r>
              <a:rPr lang="en-US" sz="2800"/>
              <a:t>While Austria was molding a strong Catholic state, a region called Prussia emerged as a new Protestant power</a:t>
            </a:r>
          </a:p>
          <a:p>
            <a:pPr>
              <a:lnSpc>
                <a:spcPct val="90000"/>
              </a:lnSpc>
            </a:pPr>
            <a:endParaRPr lang="en-US" sz="2800"/>
          </a:p>
          <a:p>
            <a:pPr>
              <a:lnSpc>
                <a:spcPct val="90000"/>
              </a:lnSpc>
            </a:pPr>
            <a:r>
              <a:rPr lang="en-US" sz="2800"/>
              <a:t>The Hohenzollern rulers set up an efficient central bureaucracy</a:t>
            </a:r>
          </a:p>
        </p:txBody>
      </p:sp>
      <p:pic>
        <p:nvPicPr>
          <p:cNvPr id="96260" name="Picture 4"/>
          <p:cNvPicPr>
            <a:picLocks noChangeAspect="1" noChangeArrowheads="1"/>
          </p:cNvPicPr>
          <p:nvPr/>
        </p:nvPicPr>
        <p:blipFill>
          <a:blip r:embed="rId2" cstate="print"/>
          <a:srcRect/>
          <a:stretch>
            <a:fillRect/>
          </a:stretch>
        </p:blipFill>
        <p:spPr bwMode="auto">
          <a:xfrm>
            <a:off x="4191000" y="1828800"/>
            <a:ext cx="4752975" cy="4048125"/>
          </a:xfrm>
          <a:prstGeom prst="rect">
            <a:avLst/>
          </a:prstGeom>
          <a:noFill/>
          <a:ln w="9525">
            <a:noFill/>
            <a:miter lim="800000"/>
            <a:headEnd/>
            <a:tailEnd/>
          </a:ln>
          <a:effec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b="1">
                <a:effectLst>
                  <a:outerShdw blurRad="38100" dist="38100" dir="2700000" algn="tl">
                    <a:srgbClr val="C0C0C0"/>
                  </a:outerShdw>
                </a:effectLst>
              </a:rPr>
              <a:t>Frederick William I (r. 1713-1740)</a:t>
            </a:r>
          </a:p>
        </p:txBody>
      </p:sp>
      <p:sp>
        <p:nvSpPr>
          <p:cNvPr id="97283" name="Rectangle 3"/>
          <p:cNvSpPr>
            <a:spLocks noGrp="1" noChangeArrowheads="1"/>
          </p:cNvSpPr>
          <p:nvPr>
            <p:ph type="body" idx="1"/>
          </p:nvPr>
        </p:nvSpPr>
        <p:spPr>
          <a:xfrm>
            <a:off x="457200" y="1600200"/>
            <a:ext cx="5181600" cy="5257800"/>
          </a:xfrm>
        </p:spPr>
        <p:txBody>
          <a:bodyPr/>
          <a:lstStyle/>
          <a:p>
            <a:pPr>
              <a:lnSpc>
                <a:spcPct val="80000"/>
              </a:lnSpc>
            </a:pPr>
            <a:r>
              <a:rPr lang="en-US" sz="2400">
                <a:solidFill>
                  <a:srgbClr val="00CC00"/>
                </a:solidFill>
              </a:rPr>
              <a:t>Frederick William I</a:t>
            </a:r>
            <a:r>
              <a:rPr lang="en-US" sz="2400"/>
              <a:t> gained the loyalty of Prussian nobles by giving them positions in the government and army, which reduced their independence and increased his own control</a:t>
            </a:r>
          </a:p>
          <a:p>
            <a:pPr>
              <a:lnSpc>
                <a:spcPct val="80000"/>
              </a:lnSpc>
            </a:pPr>
            <a:endParaRPr lang="en-US" sz="2400"/>
          </a:p>
          <a:p>
            <a:pPr>
              <a:lnSpc>
                <a:spcPct val="80000"/>
              </a:lnSpc>
            </a:pPr>
            <a:r>
              <a:rPr lang="en-US" sz="2400"/>
              <a:t>He also placed great emphasis on military values and forged one of the best-trained armies in Europe</a:t>
            </a:r>
          </a:p>
          <a:p>
            <a:pPr>
              <a:lnSpc>
                <a:spcPct val="80000"/>
              </a:lnSpc>
            </a:pPr>
            <a:endParaRPr lang="en-US" sz="2400"/>
          </a:p>
          <a:p>
            <a:pPr>
              <a:lnSpc>
                <a:spcPct val="80000"/>
              </a:lnSpc>
            </a:pPr>
            <a:r>
              <a:rPr lang="en-US" sz="2400"/>
              <a:t>Frederick William made sure that from a young age, his son Frederick was trained in the art of war</a:t>
            </a:r>
          </a:p>
        </p:txBody>
      </p:sp>
      <p:pic>
        <p:nvPicPr>
          <p:cNvPr id="97284" name="Picture 4"/>
          <p:cNvPicPr>
            <a:picLocks noChangeAspect="1" noChangeArrowheads="1"/>
          </p:cNvPicPr>
          <p:nvPr/>
        </p:nvPicPr>
        <p:blipFill>
          <a:blip r:embed="rId2" cstate="print"/>
          <a:srcRect/>
          <a:stretch>
            <a:fillRect/>
          </a:stretch>
        </p:blipFill>
        <p:spPr bwMode="auto">
          <a:xfrm>
            <a:off x="5867400" y="1905000"/>
            <a:ext cx="3067050" cy="3686175"/>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b="1">
                <a:effectLst>
                  <a:outerShdw blurRad="38100" dist="38100" dir="2700000" algn="tl">
                    <a:srgbClr val="C0C0C0"/>
                  </a:outerShdw>
                </a:effectLst>
              </a:rPr>
              <a:t>Philip II</a:t>
            </a:r>
          </a:p>
        </p:txBody>
      </p:sp>
      <p:sp>
        <p:nvSpPr>
          <p:cNvPr id="81923" name="Rectangle 3"/>
          <p:cNvSpPr>
            <a:spLocks noGrp="1" noChangeArrowheads="1"/>
          </p:cNvSpPr>
          <p:nvPr>
            <p:ph type="body" idx="1"/>
          </p:nvPr>
        </p:nvSpPr>
        <p:spPr/>
        <p:txBody>
          <a:bodyPr/>
          <a:lstStyle/>
          <a:p>
            <a:r>
              <a:rPr lang="en-US"/>
              <a:t>Reigned as an absolute monarch</a:t>
            </a:r>
          </a:p>
          <a:p>
            <a:r>
              <a:rPr lang="en-US"/>
              <a:t>Devoted most of his time to government work (unlike many other monarchs)</a:t>
            </a:r>
          </a:p>
          <a:p>
            <a:r>
              <a:rPr lang="en-US"/>
              <a:t>Defended the Catholic Church and turned back the rising Protestant tide in Europe</a:t>
            </a:r>
          </a:p>
          <a:p>
            <a:r>
              <a:rPr lang="en-US"/>
              <a:t>Fought many wars in an attempt to advance Spanish Catholic power (e.g., the Netherlands)</a:t>
            </a:r>
          </a:p>
          <a:p>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b="1">
                <a:effectLst>
                  <a:outerShdw blurRad="38100" dist="38100" dir="2700000" algn="tl">
                    <a:srgbClr val="C0C0C0"/>
                  </a:outerShdw>
                </a:effectLst>
              </a:rPr>
              <a:t>Frederick II the Great (r. 1740-1786)</a:t>
            </a:r>
          </a:p>
        </p:txBody>
      </p:sp>
      <p:sp>
        <p:nvSpPr>
          <p:cNvPr id="98307" name="Rectangle 3"/>
          <p:cNvSpPr>
            <a:spLocks noGrp="1" noChangeArrowheads="1"/>
          </p:cNvSpPr>
          <p:nvPr>
            <p:ph type="body" idx="1"/>
          </p:nvPr>
        </p:nvSpPr>
        <p:spPr>
          <a:xfrm>
            <a:off x="457200" y="1371600"/>
            <a:ext cx="8229600" cy="5486400"/>
          </a:xfrm>
        </p:spPr>
        <p:txBody>
          <a:bodyPr/>
          <a:lstStyle/>
          <a:p>
            <a:pPr>
              <a:lnSpc>
                <a:spcPct val="80000"/>
              </a:lnSpc>
            </a:pPr>
            <a:r>
              <a:rPr lang="en-US" sz="2000"/>
              <a:t>Frederick II’s harsh military training had an effect – he wasted no time using his army when he came to power in 1740</a:t>
            </a:r>
          </a:p>
          <a:p>
            <a:pPr lvl="1">
              <a:lnSpc>
                <a:spcPct val="80000"/>
              </a:lnSpc>
            </a:pPr>
            <a:r>
              <a:rPr lang="en-US" sz="1800"/>
              <a:t>Seized Silesia and sparked the War of the Austrian Succession </a:t>
            </a:r>
          </a:p>
          <a:p>
            <a:pPr lvl="1">
              <a:lnSpc>
                <a:spcPct val="80000"/>
              </a:lnSpc>
            </a:pPr>
            <a:r>
              <a:rPr lang="en-US" sz="1800"/>
              <a:t>Brilliantly used his army in several other wars, forcing all to recognize Prussia as a great power and earning himself the title of ‘Frederick the Great’</a:t>
            </a:r>
          </a:p>
          <a:p>
            <a:pPr>
              <a:lnSpc>
                <a:spcPct val="80000"/>
              </a:lnSpc>
            </a:pPr>
            <a:r>
              <a:rPr lang="en-US" sz="2000">
                <a:solidFill>
                  <a:srgbClr val="00CC00"/>
                </a:solidFill>
              </a:rPr>
              <a:t>By 1750, the great European powers included Austria, Prussia, France, Britain, and Russia</a:t>
            </a:r>
          </a:p>
          <a:p>
            <a:pPr lvl="1">
              <a:lnSpc>
                <a:spcPct val="80000"/>
              </a:lnSpc>
            </a:pPr>
            <a:r>
              <a:rPr lang="en-US" sz="1800"/>
              <a:t>These nations formed various alliances to maintain the balance of power</a:t>
            </a:r>
          </a:p>
          <a:p>
            <a:pPr lvl="1">
              <a:lnSpc>
                <a:spcPct val="80000"/>
              </a:lnSpc>
            </a:pPr>
            <a:r>
              <a:rPr lang="en-US" sz="1800"/>
              <a:t>Two basic rivalries persisted: Prussia vs. Austria and Britain vs. France</a:t>
            </a:r>
          </a:p>
          <a:p>
            <a:pPr lvl="1">
              <a:lnSpc>
                <a:spcPct val="80000"/>
              </a:lnSpc>
            </a:pPr>
            <a:r>
              <a:rPr lang="en-US" sz="1800"/>
              <a:t>These rivalries sometimes resulted in worldwide conflict</a:t>
            </a:r>
          </a:p>
          <a:p>
            <a:pPr>
              <a:lnSpc>
                <a:spcPct val="80000"/>
              </a:lnSpc>
            </a:pPr>
            <a:r>
              <a:rPr lang="en-US" sz="2000">
                <a:solidFill>
                  <a:srgbClr val="00CC00"/>
                </a:solidFill>
              </a:rPr>
              <a:t>Seven Years’ War</a:t>
            </a:r>
            <a:r>
              <a:rPr lang="en-US" sz="2000"/>
              <a:t> (1756-1763)</a:t>
            </a:r>
          </a:p>
          <a:p>
            <a:pPr lvl="1">
              <a:lnSpc>
                <a:spcPct val="80000"/>
              </a:lnSpc>
            </a:pPr>
            <a:r>
              <a:rPr lang="en-US" sz="1800"/>
              <a:t>Fought on four continents</a:t>
            </a:r>
          </a:p>
          <a:p>
            <a:pPr lvl="2">
              <a:lnSpc>
                <a:spcPct val="80000"/>
              </a:lnSpc>
            </a:pPr>
            <a:r>
              <a:rPr lang="en-US" sz="1600"/>
              <a:t>Austria, Prussia, France, Britain, and Russia fought in Europe</a:t>
            </a:r>
          </a:p>
          <a:p>
            <a:pPr lvl="2">
              <a:lnSpc>
                <a:spcPct val="80000"/>
              </a:lnSpc>
            </a:pPr>
            <a:r>
              <a:rPr lang="en-US" sz="1600"/>
              <a:t>Britain and France also fought in Africa and India</a:t>
            </a:r>
          </a:p>
          <a:p>
            <a:pPr lvl="2">
              <a:lnSpc>
                <a:spcPct val="80000"/>
              </a:lnSpc>
            </a:pPr>
            <a:r>
              <a:rPr lang="en-US" sz="1600"/>
              <a:t>In North America, the war is known as the French and Indian War: Native American groups took sides with the French or the British</a:t>
            </a:r>
          </a:p>
          <a:p>
            <a:pPr lvl="2">
              <a:lnSpc>
                <a:spcPct val="80000"/>
              </a:lnSpc>
            </a:pPr>
            <a:r>
              <a:rPr lang="en-US" sz="1600"/>
              <a:t>The Treaty of Paris ending these wars gave Britain a huge empire, thus changing Europe’s balance of power for the next hundred years</a:t>
            </a:r>
          </a:p>
          <a:p>
            <a:pPr lvl="2">
              <a:lnSpc>
                <a:spcPct val="80000"/>
              </a:lnSpc>
            </a:pPr>
            <a:r>
              <a:rPr lang="en-US" sz="1600"/>
              <a:t>Also, Prussia came out of the war stronger than it went in</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z="3400" b="1">
                <a:effectLst>
                  <a:outerShdw blurRad="38100" dist="38100" dir="2700000" algn="tl">
                    <a:srgbClr val="C0C0C0"/>
                  </a:outerShdw>
                </a:effectLst>
              </a:rPr>
              <a:t>Frederick II the Great’s Accomplishments</a:t>
            </a:r>
          </a:p>
        </p:txBody>
      </p:sp>
      <p:sp>
        <p:nvSpPr>
          <p:cNvPr id="34819" name="Rectangle 3"/>
          <p:cNvSpPr>
            <a:spLocks noGrp="1" noChangeArrowheads="1"/>
          </p:cNvSpPr>
          <p:nvPr>
            <p:ph type="body" idx="1"/>
          </p:nvPr>
        </p:nvSpPr>
        <p:spPr>
          <a:xfrm>
            <a:off x="457200" y="1600200"/>
            <a:ext cx="8229600" cy="4953000"/>
          </a:xfrm>
        </p:spPr>
        <p:txBody>
          <a:bodyPr/>
          <a:lstStyle/>
          <a:p>
            <a:pPr>
              <a:lnSpc>
                <a:spcPct val="90000"/>
              </a:lnSpc>
            </a:pPr>
            <a:r>
              <a:rPr lang="en-US"/>
              <a:t>Further consolidated power in Prussia</a:t>
            </a:r>
          </a:p>
          <a:p>
            <a:pPr>
              <a:lnSpc>
                <a:spcPct val="90000"/>
              </a:lnSpc>
            </a:pPr>
            <a:r>
              <a:rPr lang="en-US"/>
              <a:t>Seized Silesia in Austria, thus extending Prussia’s territory</a:t>
            </a:r>
          </a:p>
          <a:p>
            <a:pPr>
              <a:lnSpc>
                <a:spcPct val="90000"/>
              </a:lnSpc>
            </a:pPr>
            <a:r>
              <a:rPr lang="en-US"/>
              <a:t>Built a strong army and used that army to build a strong state (forced other nations to recognize Prussia as a great power)</a:t>
            </a:r>
          </a:p>
          <a:p>
            <a:pPr>
              <a:lnSpc>
                <a:spcPct val="90000"/>
              </a:lnSpc>
              <a:buFont typeface="Wingdings" pitchFamily="2" charset="2"/>
              <a:buNone/>
            </a:pPr>
            <a:endParaRPr lang="en-US"/>
          </a:p>
          <a:p>
            <a:pPr algn="ctr">
              <a:lnSpc>
                <a:spcPct val="90000"/>
              </a:lnSpc>
              <a:buFont typeface="Wingdings" pitchFamily="2" charset="2"/>
              <a:buNone/>
            </a:pPr>
            <a:r>
              <a:rPr lang="en-US"/>
              <a:t>“Prussia is not a state which possesses an army, but an army which possesses a state”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z="3400" b="1">
                <a:effectLst>
                  <a:outerShdw blurRad="38100" dist="38100" dir="2700000" algn="tl">
                    <a:srgbClr val="C0C0C0"/>
                  </a:outerShdw>
                </a:effectLst>
              </a:rPr>
              <a:t>Frederick II the Great’s </a:t>
            </a:r>
            <a:br>
              <a:rPr lang="en-US" sz="3400" b="1">
                <a:effectLst>
                  <a:outerShdw blurRad="38100" dist="38100" dir="2700000" algn="tl">
                    <a:srgbClr val="C0C0C0"/>
                  </a:outerShdw>
                </a:effectLst>
              </a:rPr>
            </a:br>
            <a:r>
              <a:rPr lang="en-US" sz="3400" b="1">
                <a:effectLst>
                  <a:outerShdw blurRad="38100" dist="38100" dir="2700000" algn="tl">
                    <a:srgbClr val="C0C0C0"/>
                  </a:outerShdw>
                </a:effectLst>
              </a:rPr>
              <a:t>Historical Significance/Legacy</a:t>
            </a:r>
          </a:p>
        </p:txBody>
      </p:sp>
      <p:sp>
        <p:nvSpPr>
          <p:cNvPr id="35843" name="Rectangle 3"/>
          <p:cNvSpPr>
            <a:spLocks noGrp="1" noChangeArrowheads="1"/>
          </p:cNvSpPr>
          <p:nvPr>
            <p:ph type="body" idx="1"/>
          </p:nvPr>
        </p:nvSpPr>
        <p:spPr>
          <a:xfrm>
            <a:off x="457200" y="1600200"/>
            <a:ext cx="8229600" cy="5257800"/>
          </a:xfrm>
        </p:spPr>
        <p:txBody>
          <a:bodyPr/>
          <a:lstStyle/>
          <a:p>
            <a:r>
              <a:rPr lang="en-US" sz="2800"/>
              <a:t>Brought Prussia from a state of general weakness to that of great power and wealth </a:t>
            </a:r>
          </a:p>
          <a:p>
            <a:pPr lvl="1"/>
            <a:r>
              <a:rPr lang="en-US" sz="2300"/>
              <a:t>Military successes and domestic reform brought land and prosperity to Prussia</a:t>
            </a:r>
          </a:p>
          <a:p>
            <a:endParaRPr lang="en-US" sz="2800"/>
          </a:p>
          <a:p>
            <a:r>
              <a:rPr lang="en-US" sz="2800"/>
              <a:t>He was an absolute ruler but he lived under the principle that he was the ‘first servant of the state’ – he always ruled under the guidance of what was most beneficial for Prussia, and expected his people to possess the same devotion</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body" idx="1"/>
          </p:nvPr>
        </p:nvSpPr>
        <p:spPr>
          <a:xfrm>
            <a:off x="228600" y="1600200"/>
            <a:ext cx="5181600" cy="4876800"/>
          </a:xfrm>
        </p:spPr>
        <p:txBody>
          <a:bodyPr/>
          <a:lstStyle/>
          <a:p>
            <a:pPr algn="ctr">
              <a:buFont typeface="Wingdings" pitchFamily="2" charset="2"/>
              <a:buNone/>
            </a:pPr>
            <a:r>
              <a:rPr lang="en-US" sz="7200" b="1">
                <a:effectLst>
                  <a:outerShdw blurRad="38100" dist="38100" dir="2700000" algn="tl">
                    <a:srgbClr val="C0C0C0"/>
                  </a:outerShdw>
                </a:effectLst>
              </a:rPr>
              <a:t>Russia</a:t>
            </a:r>
          </a:p>
          <a:p>
            <a:pPr algn="ctr">
              <a:buFont typeface="Wingdings" pitchFamily="2" charset="2"/>
              <a:buNone/>
            </a:pPr>
            <a:r>
              <a:rPr lang="en-US" sz="4000"/>
              <a:t>Peter I the Great</a:t>
            </a:r>
            <a:r>
              <a:rPr lang="en-US" sz="3600"/>
              <a:t> </a:t>
            </a:r>
          </a:p>
          <a:p>
            <a:pPr algn="ctr">
              <a:buFont typeface="Wingdings" pitchFamily="2" charset="2"/>
              <a:buNone/>
            </a:pPr>
            <a:r>
              <a:rPr lang="en-US" sz="2800"/>
              <a:t>(r. 1682-1725)</a:t>
            </a:r>
          </a:p>
          <a:p>
            <a:pPr algn="ctr">
              <a:buFont typeface="Wingdings" pitchFamily="2" charset="2"/>
              <a:buNone/>
            </a:pPr>
            <a:r>
              <a:rPr lang="en-US" sz="3600"/>
              <a:t>&amp;</a:t>
            </a:r>
          </a:p>
          <a:p>
            <a:pPr algn="ctr">
              <a:buFont typeface="Wingdings" pitchFamily="2" charset="2"/>
              <a:buNone/>
            </a:pPr>
            <a:r>
              <a:rPr lang="en-US" sz="4000"/>
              <a:t>Catherine II the Great</a:t>
            </a:r>
          </a:p>
          <a:p>
            <a:pPr algn="ctr">
              <a:buFont typeface="Wingdings" pitchFamily="2" charset="2"/>
              <a:buNone/>
            </a:pPr>
            <a:r>
              <a:rPr lang="en-US" sz="2800"/>
              <a:t>(r. 1762-1796)</a:t>
            </a:r>
          </a:p>
        </p:txBody>
      </p:sp>
      <p:pic>
        <p:nvPicPr>
          <p:cNvPr id="79875" name="Picture 3" descr="Peter-The-Great"/>
          <p:cNvPicPr>
            <a:picLocks noChangeAspect="1" noChangeArrowheads="1"/>
          </p:cNvPicPr>
          <p:nvPr/>
        </p:nvPicPr>
        <p:blipFill>
          <a:blip r:embed="rId2" cstate="print"/>
          <a:srcRect/>
          <a:stretch>
            <a:fillRect/>
          </a:stretch>
        </p:blipFill>
        <p:spPr bwMode="auto">
          <a:xfrm>
            <a:off x="4876800" y="1676400"/>
            <a:ext cx="2103438" cy="2743200"/>
          </a:xfrm>
          <a:prstGeom prst="rect">
            <a:avLst/>
          </a:prstGeom>
          <a:noFill/>
          <a:ln w="9525">
            <a:noFill/>
            <a:miter lim="800000"/>
            <a:headEnd/>
            <a:tailEnd/>
          </a:ln>
        </p:spPr>
      </p:pic>
      <p:pic>
        <p:nvPicPr>
          <p:cNvPr id="79876" name="Picture 4" descr="Levitzky_Portrait_Catherine_II_in_1794"/>
          <p:cNvPicPr>
            <a:picLocks noChangeAspect="1" noChangeArrowheads="1"/>
          </p:cNvPicPr>
          <p:nvPr/>
        </p:nvPicPr>
        <p:blipFill>
          <a:blip r:embed="rId3" cstate="print"/>
          <a:srcRect/>
          <a:stretch>
            <a:fillRect/>
          </a:stretch>
        </p:blipFill>
        <p:spPr bwMode="auto">
          <a:xfrm>
            <a:off x="6934200" y="4038600"/>
            <a:ext cx="2020888" cy="2667000"/>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b="1">
                <a:effectLst>
                  <a:outerShdw blurRad="38100" dist="38100" dir="2700000" algn="tl">
                    <a:srgbClr val="C0C0C0"/>
                  </a:outerShdw>
                </a:effectLst>
              </a:rPr>
              <a:t>Key Terms</a:t>
            </a:r>
          </a:p>
        </p:txBody>
      </p:sp>
      <p:sp>
        <p:nvSpPr>
          <p:cNvPr id="36867" name="Rectangle 3"/>
          <p:cNvSpPr>
            <a:spLocks noGrp="1" noChangeArrowheads="1"/>
          </p:cNvSpPr>
          <p:nvPr>
            <p:ph type="body" idx="1"/>
          </p:nvPr>
        </p:nvSpPr>
        <p:spPr>
          <a:xfrm>
            <a:off x="457200" y="1600200"/>
            <a:ext cx="8229600" cy="5257800"/>
          </a:xfrm>
        </p:spPr>
        <p:txBody>
          <a:bodyPr/>
          <a:lstStyle/>
          <a:p>
            <a:pPr>
              <a:lnSpc>
                <a:spcPct val="90000"/>
              </a:lnSpc>
            </a:pPr>
            <a:r>
              <a:rPr lang="en-US" sz="2400"/>
              <a:t>Tsar/Czar = Russian word for Caesar; male monarch or emperor, especially in Russia prior to 1917</a:t>
            </a:r>
          </a:p>
          <a:p>
            <a:pPr>
              <a:lnSpc>
                <a:spcPct val="90000"/>
              </a:lnSpc>
            </a:pPr>
            <a:r>
              <a:rPr lang="en-US" sz="2400"/>
              <a:t>Westernization = the adoption of Western ideas, technology, and culture</a:t>
            </a:r>
          </a:p>
          <a:p>
            <a:pPr>
              <a:lnSpc>
                <a:spcPct val="90000"/>
              </a:lnSpc>
            </a:pPr>
            <a:r>
              <a:rPr lang="en-US" sz="2400"/>
              <a:t>Autocratic = ruling with unlimited authority</a:t>
            </a:r>
          </a:p>
          <a:p>
            <a:pPr>
              <a:lnSpc>
                <a:spcPct val="90000"/>
              </a:lnSpc>
            </a:pPr>
            <a:r>
              <a:rPr lang="en-US" sz="2400"/>
              <a:t>Warm-water port = one that would be free of ice all year round</a:t>
            </a:r>
          </a:p>
          <a:p>
            <a:pPr>
              <a:lnSpc>
                <a:spcPct val="90000"/>
              </a:lnSpc>
            </a:pPr>
            <a:r>
              <a:rPr lang="en-US" sz="2400"/>
              <a:t>St. Petersburg = symbol of Peter’s effort to Westernize Russia</a:t>
            </a:r>
          </a:p>
          <a:p>
            <a:pPr>
              <a:lnSpc>
                <a:spcPct val="90000"/>
              </a:lnSpc>
            </a:pPr>
            <a:r>
              <a:rPr lang="en-US" sz="2400"/>
              <a:t>Russo-Turkish War = Russia defeated the Ottoman Empire and gained access to a warm-water port on the Baltic Sea</a:t>
            </a:r>
          </a:p>
          <a:p>
            <a:pPr>
              <a:lnSpc>
                <a:spcPct val="90000"/>
              </a:lnSpc>
            </a:pPr>
            <a:r>
              <a:rPr lang="en-US" sz="2400"/>
              <a:t>Partition = divide up</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b="1">
                <a:effectLst>
                  <a:outerShdw blurRad="38100" dist="38100" dir="2700000" algn="tl">
                    <a:srgbClr val="C0C0C0"/>
                  </a:outerShdw>
                </a:effectLst>
              </a:rPr>
              <a:t>Russia in the 1600s</a:t>
            </a:r>
          </a:p>
        </p:txBody>
      </p:sp>
      <p:sp>
        <p:nvSpPr>
          <p:cNvPr id="99331" name="Rectangle 3"/>
          <p:cNvSpPr>
            <a:spLocks noGrp="1" noChangeArrowheads="1"/>
          </p:cNvSpPr>
          <p:nvPr>
            <p:ph type="body" idx="1"/>
          </p:nvPr>
        </p:nvSpPr>
        <p:spPr>
          <a:xfrm>
            <a:off x="457200" y="1600200"/>
            <a:ext cx="8229600" cy="5257800"/>
          </a:xfrm>
        </p:spPr>
        <p:txBody>
          <a:bodyPr/>
          <a:lstStyle/>
          <a:p>
            <a:r>
              <a:rPr lang="en-US" sz="2800"/>
              <a:t>Russia was primarily a medieval state, untouched by the Renaissance and Reformation and largely isolated from Western Europe</a:t>
            </a:r>
          </a:p>
          <a:p>
            <a:endParaRPr lang="en-US" sz="2800"/>
          </a:p>
          <a:p>
            <a:r>
              <a:rPr lang="en-US" sz="2800"/>
              <a:t>The “Time of Troubles” had plunged the country into a period of disorder and foreign invasions</a:t>
            </a:r>
          </a:p>
          <a:p>
            <a:endParaRPr lang="en-US" sz="2800"/>
          </a:p>
          <a:p>
            <a:r>
              <a:rPr lang="en-US" sz="2800"/>
              <a:t>The reign of the first Romanov czar in 1613 restored some order, but it wasn’t until Peter I the Great came to power that Russia got back on the road to becoming a great modern power</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b="1">
                <a:effectLst>
                  <a:outerShdw blurRad="38100" dist="38100" dir="2700000" algn="tl">
                    <a:srgbClr val="C0C0C0"/>
                  </a:outerShdw>
                </a:effectLst>
              </a:rPr>
              <a:t>Peter I the Great</a:t>
            </a:r>
          </a:p>
        </p:txBody>
      </p:sp>
      <p:sp>
        <p:nvSpPr>
          <p:cNvPr id="100355" name="Rectangle 3"/>
          <p:cNvSpPr>
            <a:spLocks noGrp="1" noChangeArrowheads="1"/>
          </p:cNvSpPr>
          <p:nvPr>
            <p:ph type="body" idx="1"/>
          </p:nvPr>
        </p:nvSpPr>
        <p:spPr>
          <a:xfrm>
            <a:off x="457200" y="1371600"/>
            <a:ext cx="8229600" cy="5486400"/>
          </a:xfrm>
        </p:spPr>
        <p:txBody>
          <a:bodyPr/>
          <a:lstStyle/>
          <a:p>
            <a:pPr>
              <a:lnSpc>
                <a:spcPct val="90000"/>
              </a:lnSpc>
            </a:pPr>
            <a:r>
              <a:rPr lang="en-US" sz="2400"/>
              <a:t>Took the throne at age 10 (1682)</a:t>
            </a:r>
          </a:p>
          <a:p>
            <a:pPr>
              <a:lnSpc>
                <a:spcPct val="90000"/>
              </a:lnSpc>
            </a:pPr>
            <a:r>
              <a:rPr lang="en-US" sz="2400"/>
              <a:t>Took control of the government in 1689</a:t>
            </a:r>
          </a:p>
          <a:p>
            <a:pPr>
              <a:lnSpc>
                <a:spcPct val="90000"/>
              </a:lnSpc>
            </a:pPr>
            <a:endParaRPr lang="en-US" sz="2400"/>
          </a:p>
          <a:p>
            <a:pPr>
              <a:lnSpc>
                <a:spcPct val="90000"/>
              </a:lnSpc>
            </a:pPr>
            <a:r>
              <a:rPr lang="en-US" sz="2400"/>
              <a:t>Traveled to the West in 1697 to learn about Western ways for himself – brought technical experts, teachers, and soldiers he recruited back to Russia</a:t>
            </a:r>
          </a:p>
          <a:p>
            <a:pPr>
              <a:lnSpc>
                <a:spcPct val="90000"/>
              </a:lnSpc>
            </a:pPr>
            <a:r>
              <a:rPr lang="en-US" sz="2400"/>
              <a:t>Peter I then embarked on a policy of </a:t>
            </a:r>
            <a:r>
              <a:rPr lang="en-US" sz="2400">
                <a:solidFill>
                  <a:srgbClr val="00CC00"/>
                </a:solidFill>
              </a:rPr>
              <a:t>westernization</a:t>
            </a:r>
            <a:r>
              <a:rPr lang="en-US" sz="2400"/>
              <a:t> = the adoption of Western ideas, technology, and culture</a:t>
            </a:r>
          </a:p>
          <a:p>
            <a:pPr>
              <a:lnSpc>
                <a:spcPct val="90000"/>
              </a:lnSpc>
            </a:pPr>
            <a:r>
              <a:rPr lang="en-US" sz="2400"/>
              <a:t>Persuading Russia people to change their way of life was difficult</a:t>
            </a:r>
          </a:p>
          <a:p>
            <a:pPr>
              <a:lnSpc>
                <a:spcPct val="90000"/>
              </a:lnSpc>
            </a:pPr>
            <a:r>
              <a:rPr lang="en-US" sz="2400"/>
              <a:t>To impose his will, Peter I became the most </a:t>
            </a:r>
            <a:r>
              <a:rPr lang="en-US" sz="2400">
                <a:solidFill>
                  <a:srgbClr val="00CC00"/>
                </a:solidFill>
              </a:rPr>
              <a:t>autocratic</a:t>
            </a:r>
            <a:r>
              <a:rPr lang="en-US" sz="2400"/>
              <a:t> of Europe’s absolute monarchs, meaning that he ruled with unlimited authority</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b="1">
                <a:effectLst>
                  <a:outerShdw blurRad="38100" dist="38100" dir="2700000" algn="tl">
                    <a:srgbClr val="C0C0C0"/>
                  </a:outerShdw>
                </a:effectLst>
              </a:rPr>
              <a:t>Peter I’s Goals</a:t>
            </a:r>
          </a:p>
        </p:txBody>
      </p:sp>
      <p:sp>
        <p:nvSpPr>
          <p:cNvPr id="103427" name="Rectangle 3"/>
          <p:cNvSpPr>
            <a:spLocks noGrp="1" noChangeArrowheads="1"/>
          </p:cNvSpPr>
          <p:nvPr>
            <p:ph type="body" idx="1"/>
          </p:nvPr>
        </p:nvSpPr>
        <p:spPr>
          <a:xfrm>
            <a:off x="457200" y="1600200"/>
            <a:ext cx="8229600" cy="5257800"/>
          </a:xfrm>
        </p:spPr>
        <p:txBody>
          <a:bodyPr/>
          <a:lstStyle/>
          <a:p>
            <a:pPr>
              <a:lnSpc>
                <a:spcPct val="90000"/>
              </a:lnSpc>
            </a:pPr>
            <a:r>
              <a:rPr lang="en-US" sz="2400"/>
              <a:t>Strengthen the military</a:t>
            </a:r>
          </a:p>
          <a:p>
            <a:pPr>
              <a:lnSpc>
                <a:spcPct val="90000"/>
              </a:lnSpc>
            </a:pPr>
            <a:r>
              <a:rPr lang="en-US" sz="2400"/>
              <a:t>Expand Russian borders</a:t>
            </a:r>
          </a:p>
          <a:p>
            <a:pPr>
              <a:lnSpc>
                <a:spcPct val="90000"/>
              </a:lnSpc>
            </a:pPr>
            <a:r>
              <a:rPr lang="en-US" sz="2400"/>
              <a:t>Centralize royal power</a:t>
            </a:r>
          </a:p>
          <a:p>
            <a:pPr>
              <a:lnSpc>
                <a:spcPct val="90000"/>
              </a:lnSpc>
            </a:pPr>
            <a:r>
              <a:rPr lang="en-US" sz="2400"/>
              <a:t>Westernize Russia</a:t>
            </a:r>
          </a:p>
          <a:p>
            <a:pPr>
              <a:lnSpc>
                <a:spcPct val="90000"/>
              </a:lnSpc>
            </a:pPr>
            <a:endParaRPr lang="en-US" sz="2400"/>
          </a:p>
          <a:p>
            <a:pPr>
              <a:lnSpc>
                <a:spcPct val="90000"/>
              </a:lnSpc>
              <a:buFont typeface="Wingdings" pitchFamily="2" charset="2"/>
              <a:buNone/>
            </a:pPr>
            <a:r>
              <a:rPr lang="en-US" sz="2400"/>
              <a:t>Actions to Accomplish his Goals:</a:t>
            </a:r>
          </a:p>
          <a:p>
            <a:pPr>
              <a:lnSpc>
                <a:spcPct val="90000"/>
              </a:lnSpc>
            </a:pPr>
            <a:r>
              <a:rPr lang="en-US" sz="2400"/>
              <a:t>Brought all Russian institutions under his control</a:t>
            </a:r>
          </a:p>
          <a:p>
            <a:pPr>
              <a:lnSpc>
                <a:spcPct val="90000"/>
              </a:lnSpc>
            </a:pPr>
            <a:r>
              <a:rPr lang="en-US" sz="2400"/>
              <a:t>Forced the boyars (landowning nobles) to serve the state in civilian or military positions while allowing them to maintain control over their land (which forced peasants into serfdom)</a:t>
            </a:r>
          </a:p>
          <a:p>
            <a:pPr>
              <a:lnSpc>
                <a:spcPct val="90000"/>
              </a:lnSpc>
            </a:pPr>
            <a:r>
              <a:rPr lang="en-US" sz="2400"/>
              <a:t>Forced changes in social customs and pushed reforms (imported technology, improved education, etc.)</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b="1">
                <a:effectLst>
                  <a:outerShdw blurRad="38100" dist="38100" dir="2700000" algn="tl">
                    <a:srgbClr val="C0C0C0"/>
                  </a:outerShdw>
                </a:effectLst>
              </a:rPr>
              <a:t>Modernizing Russia</a:t>
            </a:r>
          </a:p>
        </p:txBody>
      </p:sp>
      <p:sp>
        <p:nvSpPr>
          <p:cNvPr id="102403" name="Rectangle 3"/>
          <p:cNvSpPr>
            <a:spLocks noGrp="1" noChangeArrowheads="1"/>
          </p:cNvSpPr>
          <p:nvPr>
            <p:ph type="body" idx="1"/>
          </p:nvPr>
        </p:nvSpPr>
        <p:spPr>
          <a:xfrm>
            <a:off x="457200" y="1600200"/>
            <a:ext cx="8229600" cy="5257800"/>
          </a:xfrm>
        </p:spPr>
        <p:txBody>
          <a:bodyPr/>
          <a:lstStyle/>
          <a:p>
            <a:pPr>
              <a:lnSpc>
                <a:spcPct val="90000"/>
              </a:lnSpc>
            </a:pPr>
            <a:r>
              <a:rPr lang="en-US" sz="2400"/>
              <a:t>Using autocratic methods, Peter I pushed through social and economic reforms</a:t>
            </a:r>
          </a:p>
          <a:p>
            <a:pPr lvl="1">
              <a:lnSpc>
                <a:spcPct val="90000"/>
              </a:lnSpc>
            </a:pPr>
            <a:r>
              <a:rPr lang="en-US" sz="2000"/>
              <a:t>Imported Western technology</a:t>
            </a:r>
          </a:p>
          <a:p>
            <a:pPr lvl="1">
              <a:lnSpc>
                <a:spcPct val="90000"/>
              </a:lnSpc>
            </a:pPr>
            <a:r>
              <a:rPr lang="en-US" sz="2000"/>
              <a:t>Improved education</a:t>
            </a:r>
          </a:p>
          <a:p>
            <a:pPr lvl="1">
              <a:lnSpc>
                <a:spcPct val="90000"/>
              </a:lnSpc>
            </a:pPr>
            <a:r>
              <a:rPr lang="en-US" sz="2000"/>
              <a:t>Improved waterways and canals</a:t>
            </a:r>
          </a:p>
          <a:p>
            <a:pPr lvl="1">
              <a:lnSpc>
                <a:spcPct val="90000"/>
              </a:lnSpc>
            </a:pPr>
            <a:r>
              <a:rPr lang="en-US" sz="2000"/>
              <a:t>Developed mining and textile manufacturing</a:t>
            </a:r>
          </a:p>
          <a:p>
            <a:pPr lvl="1">
              <a:lnSpc>
                <a:spcPct val="90000"/>
              </a:lnSpc>
            </a:pPr>
            <a:r>
              <a:rPr lang="en-US" sz="2000"/>
              <a:t>Backed new trading companies</a:t>
            </a:r>
          </a:p>
          <a:p>
            <a:pPr>
              <a:lnSpc>
                <a:spcPct val="90000"/>
              </a:lnSpc>
            </a:pPr>
            <a:endParaRPr lang="en-US" sz="2400"/>
          </a:p>
          <a:p>
            <a:pPr>
              <a:lnSpc>
                <a:spcPct val="90000"/>
              </a:lnSpc>
            </a:pPr>
            <a:r>
              <a:rPr lang="en-US" sz="2400"/>
              <a:t>To pay for these reforms, Peter I adopted mercantilist policies, such as encouraging exports</a:t>
            </a:r>
          </a:p>
          <a:p>
            <a:pPr>
              <a:lnSpc>
                <a:spcPct val="90000"/>
              </a:lnSpc>
            </a:pPr>
            <a:endParaRPr lang="en-US" sz="2400"/>
          </a:p>
          <a:p>
            <a:pPr>
              <a:lnSpc>
                <a:spcPct val="90000"/>
              </a:lnSpc>
            </a:pPr>
            <a:r>
              <a:rPr lang="en-US" sz="2400"/>
              <a:t>Peter I had no mercy for any who resisted the new order – those who revolted were tortured and executed</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b="1">
                <a:effectLst>
                  <a:outerShdw blurRad="38100" dist="38100" dir="2700000" algn="tl">
                    <a:srgbClr val="C0C0C0"/>
                  </a:outerShdw>
                </a:effectLst>
              </a:rPr>
              <a:t>Warm-Water Port</a:t>
            </a:r>
          </a:p>
        </p:txBody>
      </p:sp>
      <p:sp>
        <p:nvSpPr>
          <p:cNvPr id="101379" name="Rectangle 3"/>
          <p:cNvSpPr>
            <a:spLocks noGrp="1" noChangeArrowheads="1"/>
          </p:cNvSpPr>
          <p:nvPr>
            <p:ph type="body" idx="1"/>
          </p:nvPr>
        </p:nvSpPr>
        <p:spPr>
          <a:xfrm>
            <a:off x="304800" y="1600200"/>
            <a:ext cx="4800600" cy="5257800"/>
          </a:xfrm>
        </p:spPr>
        <p:txBody>
          <a:bodyPr/>
          <a:lstStyle/>
          <a:p>
            <a:pPr>
              <a:lnSpc>
                <a:spcPct val="80000"/>
              </a:lnSpc>
            </a:pPr>
            <a:r>
              <a:rPr lang="en-US" sz="2800"/>
              <a:t>Russia’s seaports, located along the Arctic Ocean, were frozen over during the winter.  To increase Russia’s ability to trade with the West, Peter desperately wanted a </a:t>
            </a:r>
            <a:r>
              <a:rPr lang="en-US" sz="2800">
                <a:solidFill>
                  <a:srgbClr val="00CC00"/>
                </a:solidFill>
              </a:rPr>
              <a:t>warm-water port</a:t>
            </a:r>
            <a:r>
              <a:rPr lang="en-US" sz="2800"/>
              <a:t> – one that would be free of ice all year round.  Peter I tried to gain access to a warm-water port in the Black Sea but was unable to defeat the Ottoman Empire.</a:t>
            </a:r>
          </a:p>
        </p:txBody>
      </p:sp>
      <p:pic>
        <p:nvPicPr>
          <p:cNvPr id="101380" name="Picture 4"/>
          <p:cNvPicPr>
            <a:picLocks noChangeAspect="1" noChangeArrowheads="1"/>
          </p:cNvPicPr>
          <p:nvPr/>
        </p:nvPicPr>
        <p:blipFill>
          <a:blip r:embed="rId2" cstate="print"/>
          <a:srcRect/>
          <a:stretch>
            <a:fillRect/>
          </a:stretch>
        </p:blipFill>
        <p:spPr bwMode="auto">
          <a:xfrm>
            <a:off x="5119688" y="1905000"/>
            <a:ext cx="3846512" cy="4114800"/>
          </a:xfrm>
          <a:prstGeom prst="rect">
            <a:avLst/>
          </a:prstGeom>
          <a:noFill/>
          <a:ln w="9525">
            <a:noFill/>
            <a:miter lim="800000"/>
            <a:headEnd/>
            <a:tailEnd/>
          </a:ln>
          <a:effectLst/>
        </p:spPr>
      </p:pic>
      <p:sp>
        <p:nvSpPr>
          <p:cNvPr id="101381" name="Text Box 5"/>
          <p:cNvSpPr txBox="1">
            <a:spLocks noChangeArrowheads="1"/>
          </p:cNvSpPr>
          <p:nvPr/>
        </p:nvSpPr>
        <p:spPr bwMode="auto">
          <a:xfrm>
            <a:off x="304800" y="5049838"/>
            <a:ext cx="8534400" cy="339725"/>
          </a:xfrm>
          <a:prstGeom prst="rect">
            <a:avLst/>
          </a:prstGeom>
          <a:noFill/>
          <a:ln w="9525">
            <a:noFill/>
            <a:miter lim="800000"/>
            <a:headEnd/>
            <a:tailEnd/>
          </a:ln>
          <a:effectLst/>
        </p:spPr>
        <p:txBody>
          <a:bodyPr>
            <a:spAutoFit/>
          </a:bodyPr>
          <a:lstStyle/>
          <a:p>
            <a:pPr>
              <a:lnSpc>
                <a:spcPct val="90000"/>
              </a:lnSpc>
              <a:spcBef>
                <a:spcPct val="20000"/>
              </a:spcBef>
              <a:buClr>
                <a:schemeClr val="accent1"/>
              </a:buClr>
              <a:buFont typeface="Wingdings" pitchFamily="2" charset="2"/>
              <a:buChar char="l"/>
            </a:pP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b="1">
                <a:effectLst>
                  <a:outerShdw blurRad="38100" dist="38100" dir="2700000" algn="tl">
                    <a:srgbClr val="C0C0C0"/>
                  </a:outerShdw>
                </a:effectLst>
              </a:rPr>
              <a:t>Tools to Extend Spanish Power</a:t>
            </a:r>
          </a:p>
        </p:txBody>
      </p:sp>
      <p:sp>
        <p:nvSpPr>
          <p:cNvPr id="19459" name="Rectangle 3"/>
          <p:cNvSpPr>
            <a:spLocks noGrp="1" noChangeArrowheads="1"/>
          </p:cNvSpPr>
          <p:nvPr>
            <p:ph type="body" idx="1"/>
          </p:nvPr>
        </p:nvSpPr>
        <p:spPr>
          <a:xfrm>
            <a:off x="457200" y="1600200"/>
            <a:ext cx="6019800" cy="4530725"/>
          </a:xfrm>
        </p:spPr>
        <p:txBody>
          <a:bodyPr/>
          <a:lstStyle/>
          <a:p>
            <a:pPr>
              <a:lnSpc>
                <a:spcPct val="80000"/>
              </a:lnSpc>
            </a:pPr>
            <a:r>
              <a:rPr lang="en-US" sz="2800">
                <a:solidFill>
                  <a:srgbClr val="00CC00"/>
                </a:solidFill>
              </a:rPr>
              <a:t>Marriage</a:t>
            </a:r>
            <a:r>
              <a:rPr lang="en-US" sz="2800"/>
              <a:t>: Built alliances and pacified enemies</a:t>
            </a:r>
          </a:p>
          <a:p>
            <a:pPr lvl="1">
              <a:lnSpc>
                <a:spcPct val="80000"/>
              </a:lnSpc>
            </a:pPr>
            <a:r>
              <a:rPr lang="en-US" sz="2500"/>
              <a:t>Maria – Alliance: Portugal</a:t>
            </a:r>
          </a:p>
          <a:p>
            <a:pPr lvl="1">
              <a:lnSpc>
                <a:spcPct val="80000"/>
              </a:lnSpc>
            </a:pPr>
            <a:r>
              <a:rPr lang="en-US" sz="2500"/>
              <a:t>Mary Tudor – Alliance: England</a:t>
            </a:r>
          </a:p>
          <a:p>
            <a:pPr lvl="1">
              <a:lnSpc>
                <a:spcPct val="80000"/>
              </a:lnSpc>
            </a:pPr>
            <a:r>
              <a:rPr lang="en-US" sz="2500"/>
              <a:t>Elizabeth Valois – Alliance: France</a:t>
            </a:r>
          </a:p>
          <a:p>
            <a:pPr lvl="1">
              <a:lnSpc>
                <a:spcPct val="80000"/>
              </a:lnSpc>
            </a:pPr>
            <a:r>
              <a:rPr lang="en-US" sz="2500"/>
              <a:t>Anna – Alliance: Austria</a:t>
            </a:r>
          </a:p>
          <a:p>
            <a:pPr>
              <a:lnSpc>
                <a:spcPct val="80000"/>
              </a:lnSpc>
            </a:pPr>
            <a:r>
              <a:rPr lang="en-US" sz="2800">
                <a:solidFill>
                  <a:srgbClr val="00CC00"/>
                </a:solidFill>
              </a:rPr>
              <a:t>War</a:t>
            </a:r>
            <a:r>
              <a:rPr lang="en-US" sz="2800"/>
              <a:t>: Gained control of Portugal</a:t>
            </a:r>
          </a:p>
          <a:p>
            <a:pPr>
              <a:lnSpc>
                <a:spcPct val="80000"/>
              </a:lnSpc>
            </a:pPr>
            <a:r>
              <a:rPr lang="en-US" sz="2800">
                <a:solidFill>
                  <a:srgbClr val="00CC00"/>
                </a:solidFill>
              </a:rPr>
              <a:t>Wealth</a:t>
            </a:r>
            <a:r>
              <a:rPr lang="en-US" sz="2800"/>
              <a:t>: Silver and gold from colonies in the Americas fueled the Spanish economy and ensured Spanish power</a:t>
            </a:r>
          </a:p>
        </p:txBody>
      </p:sp>
      <p:pic>
        <p:nvPicPr>
          <p:cNvPr id="19462" name="Picture 6"/>
          <p:cNvPicPr>
            <a:picLocks noChangeAspect="1" noChangeArrowheads="1"/>
          </p:cNvPicPr>
          <p:nvPr/>
        </p:nvPicPr>
        <p:blipFill>
          <a:blip r:embed="rId2" cstate="print"/>
          <a:srcRect/>
          <a:stretch>
            <a:fillRect/>
          </a:stretch>
        </p:blipFill>
        <p:spPr bwMode="auto">
          <a:xfrm>
            <a:off x="7304088" y="3733800"/>
            <a:ext cx="1681162" cy="2362200"/>
          </a:xfrm>
          <a:prstGeom prst="rect">
            <a:avLst/>
          </a:prstGeom>
          <a:noFill/>
          <a:ln w="9525">
            <a:noFill/>
            <a:miter lim="800000"/>
            <a:headEnd/>
            <a:tailEnd/>
          </a:ln>
          <a:effectLst/>
        </p:spPr>
      </p:pic>
      <p:pic>
        <p:nvPicPr>
          <p:cNvPr id="19463" name="Picture 7"/>
          <p:cNvPicPr>
            <a:picLocks noChangeAspect="1" noChangeArrowheads="1"/>
          </p:cNvPicPr>
          <p:nvPr/>
        </p:nvPicPr>
        <p:blipFill>
          <a:blip r:embed="rId3" cstate="print"/>
          <a:srcRect/>
          <a:stretch>
            <a:fillRect/>
          </a:stretch>
        </p:blipFill>
        <p:spPr bwMode="auto">
          <a:xfrm>
            <a:off x="5791200" y="1143000"/>
            <a:ext cx="1698625" cy="2057400"/>
          </a:xfrm>
          <a:prstGeom prst="rect">
            <a:avLst/>
          </a:prstGeom>
          <a:noFill/>
          <a:ln w="9525">
            <a:noFill/>
            <a:miter lim="800000"/>
            <a:headEnd/>
            <a:tailEnd/>
          </a:ln>
          <a:effectLst/>
        </p:spPr>
      </p:pic>
      <p:pic>
        <p:nvPicPr>
          <p:cNvPr id="19464" name="Picture 8"/>
          <p:cNvPicPr>
            <a:picLocks noChangeAspect="1" noChangeArrowheads="1"/>
          </p:cNvPicPr>
          <p:nvPr/>
        </p:nvPicPr>
        <p:blipFill>
          <a:blip r:embed="rId4" cstate="print"/>
          <a:srcRect/>
          <a:stretch>
            <a:fillRect/>
          </a:stretch>
        </p:blipFill>
        <p:spPr bwMode="auto">
          <a:xfrm>
            <a:off x="7543800" y="1143000"/>
            <a:ext cx="1416050" cy="2514600"/>
          </a:xfrm>
          <a:prstGeom prst="rect">
            <a:avLst/>
          </a:prstGeom>
          <a:noFill/>
          <a:ln w="9525">
            <a:noFill/>
            <a:miter lim="800000"/>
            <a:headEnd/>
            <a:tailEnd/>
          </a:ln>
          <a:effectLst/>
        </p:spPr>
      </p:pic>
      <p:pic>
        <p:nvPicPr>
          <p:cNvPr id="19465" name="Picture 9"/>
          <p:cNvPicPr>
            <a:picLocks noChangeAspect="1" noChangeArrowheads="1"/>
          </p:cNvPicPr>
          <p:nvPr/>
        </p:nvPicPr>
        <p:blipFill>
          <a:blip r:embed="rId5" cstate="print"/>
          <a:srcRect/>
          <a:stretch>
            <a:fillRect/>
          </a:stretch>
        </p:blipFill>
        <p:spPr bwMode="auto">
          <a:xfrm>
            <a:off x="5867400" y="4343400"/>
            <a:ext cx="1374775" cy="1981200"/>
          </a:xfrm>
          <a:prstGeom prst="rect">
            <a:avLst/>
          </a:prstGeom>
          <a:noFill/>
          <a:ln w="9525">
            <a:noFill/>
            <a:miter lim="800000"/>
            <a:headEnd/>
            <a:tailEnd/>
          </a:ln>
          <a:effec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b="1">
                <a:effectLst>
                  <a:outerShdw blurRad="38100" dist="38100" dir="2700000" algn="tl">
                    <a:srgbClr val="C0C0C0"/>
                  </a:outerShdw>
                </a:effectLst>
              </a:rPr>
              <a:t>Expanding Russia’s Borders</a:t>
            </a:r>
          </a:p>
        </p:txBody>
      </p:sp>
      <p:sp>
        <p:nvSpPr>
          <p:cNvPr id="106499" name="Rectangle 3"/>
          <p:cNvSpPr>
            <a:spLocks noGrp="1" noChangeArrowheads="1"/>
          </p:cNvSpPr>
          <p:nvPr>
            <p:ph type="body" idx="1"/>
          </p:nvPr>
        </p:nvSpPr>
        <p:spPr>
          <a:xfrm>
            <a:off x="457200" y="1600200"/>
            <a:ext cx="5029200" cy="5257800"/>
          </a:xfrm>
        </p:spPr>
        <p:txBody>
          <a:bodyPr/>
          <a:lstStyle/>
          <a:p>
            <a:pPr>
              <a:lnSpc>
                <a:spcPct val="90000"/>
              </a:lnSpc>
            </a:pPr>
            <a:r>
              <a:rPr lang="en-US" sz="2400"/>
              <a:t>The Great Northern War (1700-1709)</a:t>
            </a:r>
          </a:p>
          <a:p>
            <a:pPr lvl="1">
              <a:lnSpc>
                <a:spcPct val="90000"/>
              </a:lnSpc>
            </a:pPr>
            <a:r>
              <a:rPr lang="en-US" sz="2000"/>
              <a:t>Against Sweden (dominated the Baltic region) </a:t>
            </a:r>
          </a:p>
          <a:p>
            <a:pPr lvl="1">
              <a:lnSpc>
                <a:spcPct val="90000"/>
              </a:lnSpc>
            </a:pPr>
            <a:r>
              <a:rPr lang="en-US" sz="2000"/>
              <a:t>Russia suffered humiliating defeats – but after rebuilding the army, Peter I defeated the Swedes and won territory along the Baltic Sea </a:t>
            </a:r>
          </a:p>
          <a:p>
            <a:pPr lvl="1">
              <a:lnSpc>
                <a:spcPct val="90000"/>
              </a:lnSpc>
            </a:pPr>
            <a:endParaRPr lang="en-US" sz="2000"/>
          </a:p>
          <a:p>
            <a:pPr>
              <a:lnSpc>
                <a:spcPct val="90000"/>
              </a:lnSpc>
            </a:pPr>
            <a:r>
              <a:rPr lang="en-US" sz="2400"/>
              <a:t>Used land to build a new capital = </a:t>
            </a:r>
            <a:r>
              <a:rPr lang="en-US" sz="2400">
                <a:solidFill>
                  <a:srgbClr val="00CC00"/>
                </a:solidFill>
              </a:rPr>
              <a:t>St. Petersburg </a:t>
            </a:r>
            <a:endParaRPr lang="en-US" sz="2400"/>
          </a:p>
          <a:p>
            <a:pPr lvl="1">
              <a:lnSpc>
                <a:spcPct val="90000"/>
              </a:lnSpc>
            </a:pPr>
            <a:r>
              <a:rPr lang="en-US" sz="2000"/>
              <a:t>‘Window on the West’ – Italian architects designed palaces, etc.</a:t>
            </a:r>
          </a:p>
          <a:p>
            <a:pPr lvl="1">
              <a:lnSpc>
                <a:spcPct val="90000"/>
              </a:lnSpc>
            </a:pPr>
            <a:r>
              <a:rPr lang="en-US" sz="2000">
                <a:solidFill>
                  <a:srgbClr val="00CC00"/>
                </a:solidFill>
              </a:rPr>
              <a:t>Became a symbol of Peter’s effort to forge a modern Russia</a:t>
            </a:r>
          </a:p>
        </p:txBody>
      </p:sp>
      <p:pic>
        <p:nvPicPr>
          <p:cNvPr id="106500" name="Picture 4"/>
          <p:cNvPicPr>
            <a:picLocks noChangeAspect="1" noChangeArrowheads="1"/>
          </p:cNvPicPr>
          <p:nvPr/>
        </p:nvPicPr>
        <p:blipFill>
          <a:blip r:embed="rId2" cstate="print"/>
          <a:srcRect/>
          <a:stretch>
            <a:fillRect/>
          </a:stretch>
        </p:blipFill>
        <p:spPr bwMode="auto">
          <a:xfrm>
            <a:off x="5638800" y="1905000"/>
            <a:ext cx="3224213" cy="4191000"/>
          </a:xfrm>
          <a:prstGeom prst="rect">
            <a:avLst/>
          </a:prstGeom>
          <a:noFill/>
          <a:ln w="9525">
            <a:noFill/>
            <a:miter lim="800000"/>
            <a:headEnd/>
            <a:tailEnd/>
          </a:ln>
          <a:effec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b="1">
                <a:effectLst>
                  <a:outerShdw blurRad="38100" dist="38100" dir="2700000" algn="tl">
                    <a:srgbClr val="C0C0C0"/>
                  </a:outerShdw>
                </a:effectLst>
              </a:rPr>
              <a:t>Trails to the Pacific</a:t>
            </a:r>
          </a:p>
        </p:txBody>
      </p:sp>
      <p:sp>
        <p:nvSpPr>
          <p:cNvPr id="109571" name="Rectangle 3"/>
          <p:cNvSpPr>
            <a:spLocks noGrp="1" noChangeArrowheads="1"/>
          </p:cNvSpPr>
          <p:nvPr>
            <p:ph type="body" idx="1"/>
          </p:nvPr>
        </p:nvSpPr>
        <p:spPr>
          <a:xfrm>
            <a:off x="457200" y="1600200"/>
            <a:ext cx="4267200" cy="5257800"/>
          </a:xfrm>
        </p:spPr>
        <p:txBody>
          <a:bodyPr/>
          <a:lstStyle/>
          <a:p>
            <a:pPr>
              <a:lnSpc>
                <a:spcPct val="90000"/>
              </a:lnSpc>
            </a:pPr>
            <a:r>
              <a:rPr lang="en-US" sz="2400"/>
              <a:t>Expanded empire to the east by traveling across the plains and rivers of Siberia</a:t>
            </a:r>
          </a:p>
          <a:p>
            <a:pPr>
              <a:lnSpc>
                <a:spcPct val="90000"/>
              </a:lnSpc>
            </a:pPr>
            <a:endParaRPr lang="en-US" sz="2400"/>
          </a:p>
          <a:p>
            <a:pPr>
              <a:lnSpc>
                <a:spcPct val="90000"/>
              </a:lnSpc>
            </a:pPr>
            <a:r>
              <a:rPr lang="en-US" sz="2400"/>
              <a:t>Signed a treaty with China that recognized Russia’s claim to lands north of China</a:t>
            </a:r>
          </a:p>
          <a:p>
            <a:pPr>
              <a:lnSpc>
                <a:spcPct val="90000"/>
              </a:lnSpc>
            </a:pPr>
            <a:endParaRPr lang="en-US" sz="2400"/>
          </a:p>
          <a:p>
            <a:pPr>
              <a:lnSpc>
                <a:spcPct val="90000"/>
              </a:lnSpc>
            </a:pPr>
            <a:r>
              <a:rPr lang="en-US" sz="2400"/>
              <a:t>Hired a Danish explorer, who discovered the Bering Strait (made Russia the largest country in the world)</a:t>
            </a:r>
          </a:p>
        </p:txBody>
      </p:sp>
      <p:pic>
        <p:nvPicPr>
          <p:cNvPr id="109572" name="Picture 4"/>
          <p:cNvPicPr>
            <a:picLocks noChangeAspect="1" noChangeArrowheads="1"/>
          </p:cNvPicPr>
          <p:nvPr/>
        </p:nvPicPr>
        <p:blipFill>
          <a:blip r:embed="rId2" cstate="print"/>
          <a:srcRect/>
          <a:stretch>
            <a:fillRect/>
          </a:stretch>
        </p:blipFill>
        <p:spPr bwMode="auto">
          <a:xfrm>
            <a:off x="4876800" y="1752600"/>
            <a:ext cx="4057650" cy="4057650"/>
          </a:xfrm>
          <a:prstGeom prst="rect">
            <a:avLst/>
          </a:prstGeom>
          <a:noFill/>
          <a:ln w="9525">
            <a:noFill/>
            <a:miter lim="800000"/>
            <a:headEnd/>
            <a:tailEnd/>
          </a:ln>
          <a:effec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z="3400" b="1">
                <a:effectLst>
                  <a:outerShdw blurRad="38100" dist="38100" dir="2700000" algn="tl">
                    <a:srgbClr val="C0C0C0"/>
                  </a:outerShdw>
                </a:effectLst>
              </a:rPr>
              <a:t>Peter I the Great’s Accomplishments</a:t>
            </a:r>
          </a:p>
        </p:txBody>
      </p:sp>
      <p:sp>
        <p:nvSpPr>
          <p:cNvPr id="37891" name="Rectangle 3"/>
          <p:cNvSpPr>
            <a:spLocks noGrp="1" noChangeArrowheads="1"/>
          </p:cNvSpPr>
          <p:nvPr>
            <p:ph type="body" idx="1"/>
          </p:nvPr>
        </p:nvSpPr>
        <p:spPr/>
        <p:txBody>
          <a:bodyPr/>
          <a:lstStyle/>
          <a:p>
            <a:r>
              <a:rPr lang="en-US"/>
              <a:t>Using autocratic methods, Peter the Great:</a:t>
            </a:r>
          </a:p>
          <a:p>
            <a:pPr lvl="1"/>
            <a:r>
              <a:rPr lang="en-US"/>
              <a:t>Strengthened Russia’s military</a:t>
            </a:r>
          </a:p>
          <a:p>
            <a:pPr lvl="1"/>
            <a:r>
              <a:rPr lang="en-US"/>
              <a:t>Expanded Russian territory (defeated Sweden and created a new capital in St. Petersburg)</a:t>
            </a:r>
          </a:p>
          <a:p>
            <a:pPr lvl="1"/>
            <a:r>
              <a:rPr lang="en-US"/>
              <a:t>Ended Russia’s long period of isolation</a:t>
            </a:r>
          </a:p>
          <a:p>
            <a:pPr lvl="1"/>
            <a:r>
              <a:rPr lang="en-US"/>
              <a:t>Centralized royal power</a:t>
            </a:r>
          </a:p>
          <a:p>
            <a:pPr lvl="1"/>
            <a:r>
              <a:rPr lang="en-US"/>
              <a:t>Pushed through social and economic reforms to Westernize Russia</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b="1">
                <a:effectLst>
                  <a:outerShdw blurRad="38100" dist="38100" dir="2700000" algn="tl">
                    <a:srgbClr val="C0C0C0"/>
                  </a:outerShdw>
                </a:effectLst>
              </a:rPr>
              <a:t>Catherine the Great</a:t>
            </a:r>
          </a:p>
        </p:txBody>
      </p:sp>
      <p:sp>
        <p:nvSpPr>
          <p:cNvPr id="105475" name="Rectangle 3"/>
          <p:cNvSpPr>
            <a:spLocks noGrp="1" noChangeArrowheads="1"/>
          </p:cNvSpPr>
          <p:nvPr>
            <p:ph type="body" idx="1"/>
          </p:nvPr>
        </p:nvSpPr>
        <p:spPr>
          <a:xfrm>
            <a:off x="457200" y="1600200"/>
            <a:ext cx="8229600" cy="5257800"/>
          </a:xfrm>
        </p:spPr>
        <p:txBody>
          <a:bodyPr/>
          <a:lstStyle/>
          <a:p>
            <a:pPr>
              <a:lnSpc>
                <a:spcPct val="90000"/>
              </a:lnSpc>
            </a:pPr>
            <a:r>
              <a:rPr lang="en-US" sz="2400"/>
              <a:t>Capable and ruthless absolute monarch</a:t>
            </a:r>
          </a:p>
          <a:p>
            <a:pPr>
              <a:lnSpc>
                <a:spcPct val="90000"/>
              </a:lnSpc>
            </a:pPr>
            <a:r>
              <a:rPr lang="en-US" sz="2400"/>
              <a:t>Reorganized the provincial government</a:t>
            </a:r>
          </a:p>
          <a:p>
            <a:pPr>
              <a:lnSpc>
                <a:spcPct val="90000"/>
              </a:lnSpc>
            </a:pPr>
            <a:r>
              <a:rPr lang="en-US" sz="2400"/>
              <a:t>Codified laws</a:t>
            </a:r>
          </a:p>
          <a:p>
            <a:pPr>
              <a:lnSpc>
                <a:spcPct val="90000"/>
              </a:lnSpc>
            </a:pPr>
            <a:r>
              <a:rPr lang="en-US" sz="2400"/>
              <a:t>Began state-sponsored education for both boys and girls</a:t>
            </a:r>
          </a:p>
          <a:p>
            <a:pPr>
              <a:lnSpc>
                <a:spcPct val="90000"/>
              </a:lnSpc>
            </a:pPr>
            <a:r>
              <a:rPr lang="en-US" sz="2400"/>
              <a:t>Embraced </a:t>
            </a:r>
            <a:r>
              <a:rPr lang="en-US" sz="2400">
                <a:solidFill>
                  <a:srgbClr val="00CC00"/>
                </a:solidFill>
              </a:rPr>
              <a:t>Western ideas</a:t>
            </a:r>
            <a:r>
              <a:rPr lang="en-US" sz="2400"/>
              <a:t> and worked to bring Russia fully into European cultural and political life </a:t>
            </a:r>
          </a:p>
          <a:p>
            <a:pPr>
              <a:lnSpc>
                <a:spcPct val="90000"/>
              </a:lnSpc>
            </a:pPr>
            <a:r>
              <a:rPr lang="en-US" sz="2400"/>
              <a:t>Allowed boyars to increase their hold on peasants, thus forcing even more peasants into </a:t>
            </a:r>
            <a:r>
              <a:rPr lang="en-US" sz="2400">
                <a:solidFill>
                  <a:srgbClr val="00CC00"/>
                </a:solidFill>
              </a:rPr>
              <a:t>serfdom</a:t>
            </a:r>
            <a:r>
              <a:rPr lang="en-US" sz="2400"/>
              <a:t>.  When the peasants rebelled, Catherine took firm action to repress them.</a:t>
            </a:r>
          </a:p>
          <a:p>
            <a:pPr>
              <a:lnSpc>
                <a:spcPct val="90000"/>
              </a:lnSpc>
            </a:pPr>
            <a:r>
              <a:rPr lang="en-US" sz="2400"/>
              <a:t>Waged the </a:t>
            </a:r>
            <a:r>
              <a:rPr lang="en-US" sz="2400">
                <a:solidFill>
                  <a:srgbClr val="00CC00"/>
                </a:solidFill>
              </a:rPr>
              <a:t>Russo-Turkish War</a:t>
            </a:r>
            <a:r>
              <a:rPr lang="en-US" sz="2400"/>
              <a:t> against the Ottoman Empire, which </a:t>
            </a:r>
            <a:r>
              <a:rPr lang="en-US" sz="2400">
                <a:solidFill>
                  <a:srgbClr val="00CC00"/>
                </a:solidFill>
              </a:rPr>
              <a:t>gained her a warm-water port</a:t>
            </a:r>
            <a:r>
              <a:rPr lang="en-US" sz="2400"/>
              <a:t> on the Black Sea in 1774</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b="1">
                <a:effectLst>
                  <a:outerShdw blurRad="38100" dist="38100" dir="2700000" algn="tl">
                    <a:srgbClr val="C0C0C0"/>
                  </a:outerShdw>
                </a:effectLst>
              </a:rPr>
              <a:t>The Partitions of Poland</a:t>
            </a:r>
          </a:p>
        </p:txBody>
      </p:sp>
      <p:sp>
        <p:nvSpPr>
          <p:cNvPr id="104451" name="Rectangle 3"/>
          <p:cNvSpPr>
            <a:spLocks noGrp="1" noChangeArrowheads="1"/>
          </p:cNvSpPr>
          <p:nvPr>
            <p:ph type="body" idx="1"/>
          </p:nvPr>
        </p:nvSpPr>
        <p:spPr/>
        <p:txBody>
          <a:bodyPr/>
          <a:lstStyle/>
          <a:p>
            <a:r>
              <a:rPr lang="en-US"/>
              <a:t>1770s – Russia, Prussia, and Austria hungrily eyed Poland</a:t>
            </a:r>
          </a:p>
          <a:p>
            <a:pPr>
              <a:buFont typeface="Wingdings" pitchFamily="2" charset="2"/>
              <a:buNone/>
            </a:pPr>
            <a:endParaRPr lang="en-US"/>
          </a:p>
          <a:p>
            <a:r>
              <a:rPr lang="en-US"/>
              <a:t>To avoid fighting one another, the three countries agreed in 1772 to </a:t>
            </a:r>
            <a:r>
              <a:rPr lang="en-US">
                <a:solidFill>
                  <a:srgbClr val="00CC00"/>
                </a:solidFill>
              </a:rPr>
              <a:t>partition</a:t>
            </a:r>
            <a:r>
              <a:rPr lang="en-US"/>
              <a:t>, or divide up, Poland (not until 1919 would a free Polish state reappear)</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z="3400" b="1">
                <a:effectLst>
                  <a:outerShdw blurRad="38100" dist="38100" dir="2700000" algn="tl">
                    <a:srgbClr val="C0C0C0"/>
                  </a:outerShdw>
                </a:effectLst>
              </a:rPr>
              <a:t>Catherine the Great’s Accomplishments</a:t>
            </a:r>
          </a:p>
        </p:txBody>
      </p:sp>
      <p:sp>
        <p:nvSpPr>
          <p:cNvPr id="38915" name="Rectangle 3"/>
          <p:cNvSpPr>
            <a:spLocks noGrp="1" noChangeArrowheads="1"/>
          </p:cNvSpPr>
          <p:nvPr>
            <p:ph type="body" idx="1"/>
          </p:nvPr>
        </p:nvSpPr>
        <p:spPr/>
        <p:txBody>
          <a:bodyPr/>
          <a:lstStyle/>
          <a:p>
            <a:r>
              <a:rPr lang="en-US"/>
              <a:t>Further Westernized Russia</a:t>
            </a:r>
          </a:p>
          <a:p>
            <a:r>
              <a:rPr lang="en-US"/>
              <a:t>Defeated the Ottoman Empire in the Russo-Turkish War and gained a warm-water port on the Black Sea</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sz="3400" b="1">
                <a:effectLst>
                  <a:outerShdw blurRad="38100" dist="38100" dir="2700000" algn="tl">
                    <a:srgbClr val="C0C0C0"/>
                  </a:outerShdw>
                </a:effectLst>
              </a:rPr>
              <a:t>Peter the Great &amp; Catherine the Great – Historical Significance/Legacy</a:t>
            </a:r>
          </a:p>
        </p:txBody>
      </p:sp>
      <p:sp>
        <p:nvSpPr>
          <p:cNvPr id="108547" name="Rectangle 3"/>
          <p:cNvSpPr>
            <a:spLocks noGrp="1" noChangeArrowheads="1"/>
          </p:cNvSpPr>
          <p:nvPr>
            <p:ph type="body" idx="1"/>
          </p:nvPr>
        </p:nvSpPr>
        <p:spPr/>
        <p:txBody>
          <a:bodyPr/>
          <a:lstStyle/>
          <a:p>
            <a:pPr>
              <a:lnSpc>
                <a:spcPct val="90000"/>
              </a:lnSpc>
            </a:pPr>
            <a:r>
              <a:rPr lang="en-US"/>
              <a:t>Used terror to enforce absolute power</a:t>
            </a:r>
          </a:p>
          <a:p>
            <a:pPr>
              <a:lnSpc>
                <a:spcPct val="90000"/>
              </a:lnSpc>
            </a:pPr>
            <a:r>
              <a:rPr lang="en-US"/>
              <a:t>Westernized Russia</a:t>
            </a:r>
          </a:p>
          <a:p>
            <a:pPr>
              <a:lnSpc>
                <a:spcPct val="90000"/>
              </a:lnSpc>
            </a:pPr>
            <a:r>
              <a:rPr lang="en-US"/>
              <a:t>Expanded Russia’s borders through war, treaties, and exploration</a:t>
            </a:r>
          </a:p>
          <a:p>
            <a:pPr>
              <a:lnSpc>
                <a:spcPct val="90000"/>
              </a:lnSpc>
            </a:pPr>
            <a:r>
              <a:rPr lang="en-US"/>
              <a:t>Policies contributed to the growth of serfdom, which served only to widen the gap between Russia and the West (exactly the opposite of what Peter and Catherine wanted to do)</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b="1">
                <a:effectLst>
                  <a:outerShdw blurRad="38100" dist="38100" dir="2700000" algn="tl">
                    <a:srgbClr val="C0C0C0"/>
                  </a:outerShdw>
                </a:effectLst>
              </a:rPr>
              <a:t>Looking Ahead</a:t>
            </a:r>
          </a:p>
        </p:txBody>
      </p:sp>
      <p:sp>
        <p:nvSpPr>
          <p:cNvPr id="107523" name="Rectangle 3"/>
          <p:cNvSpPr>
            <a:spLocks noGrp="1" noChangeArrowheads="1"/>
          </p:cNvSpPr>
          <p:nvPr>
            <p:ph type="body" idx="1"/>
          </p:nvPr>
        </p:nvSpPr>
        <p:spPr/>
        <p:txBody>
          <a:bodyPr/>
          <a:lstStyle/>
          <a:p>
            <a:pPr>
              <a:lnSpc>
                <a:spcPct val="90000"/>
              </a:lnSpc>
            </a:pPr>
            <a:r>
              <a:rPr lang="en-US" sz="2800" dirty="0"/>
              <a:t>By the mid-1700s, absolute monarchs ruled four of the five leading countries in Europe – Britain, with its strong Parliament, was the only exception</a:t>
            </a:r>
          </a:p>
          <a:p>
            <a:pPr>
              <a:lnSpc>
                <a:spcPct val="90000"/>
              </a:lnSpc>
            </a:pPr>
            <a:r>
              <a:rPr lang="en-US" sz="2800" dirty="0"/>
              <a:t>As these five nations competed with one another, they often ending up fighting to maintain a balance of power</a:t>
            </a:r>
          </a:p>
          <a:p>
            <a:pPr>
              <a:lnSpc>
                <a:spcPct val="90000"/>
              </a:lnSpc>
            </a:pPr>
            <a:r>
              <a:rPr lang="en-US" sz="2800" dirty="0"/>
              <a:t>At the same time, new ideas were in the air – radical changes would soon shatter the French monarch, upset the balance of power, and revolutionize European societies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b="1" dirty="0">
                <a:effectLst>
                  <a:outerShdw blurRad="38100" dist="38100" dir="2700000" algn="tl">
                    <a:srgbClr val="C0C0C0"/>
                  </a:outerShdw>
                </a:effectLst>
              </a:rPr>
              <a:t>Spanish </a:t>
            </a:r>
            <a:r>
              <a:rPr lang="en-US" b="1" dirty="0" smtClean="0">
                <a:effectLst>
                  <a:outerShdw blurRad="38100" dist="38100" dir="2700000" algn="tl">
                    <a:srgbClr val="C0C0C0"/>
                  </a:outerShdw>
                </a:effectLst>
              </a:rPr>
              <a:t>Armada</a:t>
            </a:r>
            <a:endParaRPr lang="en-US" b="1" dirty="0">
              <a:effectLst>
                <a:outerShdw blurRad="38100" dist="38100" dir="2700000" algn="tl">
                  <a:srgbClr val="C0C0C0"/>
                </a:outerShdw>
              </a:effectLst>
            </a:endParaRPr>
          </a:p>
        </p:txBody>
      </p:sp>
      <p:sp>
        <p:nvSpPr>
          <p:cNvPr id="82947" name="Rectangle 3"/>
          <p:cNvSpPr>
            <a:spLocks noGrp="1" noChangeArrowheads="1"/>
          </p:cNvSpPr>
          <p:nvPr>
            <p:ph type="body" idx="1"/>
          </p:nvPr>
        </p:nvSpPr>
        <p:spPr>
          <a:xfrm>
            <a:off x="457200" y="1371600"/>
            <a:ext cx="5181600" cy="5486400"/>
          </a:xfrm>
        </p:spPr>
        <p:txBody>
          <a:bodyPr/>
          <a:lstStyle/>
          <a:p>
            <a:pPr>
              <a:lnSpc>
                <a:spcPct val="80000"/>
              </a:lnSpc>
            </a:pPr>
            <a:r>
              <a:rPr lang="en-US" sz="2200"/>
              <a:t>By the end of the 1580s, Philip II saw </a:t>
            </a:r>
            <a:r>
              <a:rPr lang="en-US" sz="2200">
                <a:solidFill>
                  <a:srgbClr val="00CC00"/>
                </a:solidFill>
              </a:rPr>
              <a:t>England’s Queen Elizabeth I</a:t>
            </a:r>
            <a:r>
              <a:rPr lang="en-US" sz="2200"/>
              <a:t> as his chief Protestant enemy – she also supported the Dutch against Spain and encouraged English captains to plunder Spanish ships and loot Spanish cities in the Americas</a:t>
            </a:r>
          </a:p>
          <a:p>
            <a:pPr>
              <a:lnSpc>
                <a:spcPct val="80000"/>
              </a:lnSpc>
            </a:pPr>
            <a:endParaRPr lang="en-US" sz="2200"/>
          </a:p>
          <a:p>
            <a:pPr>
              <a:lnSpc>
                <a:spcPct val="80000"/>
              </a:lnSpc>
            </a:pPr>
            <a:r>
              <a:rPr lang="en-US" sz="2200"/>
              <a:t>1588: Philip II prepared a huge </a:t>
            </a:r>
            <a:r>
              <a:rPr lang="en-US" sz="2200">
                <a:solidFill>
                  <a:srgbClr val="00CC00"/>
                </a:solidFill>
              </a:rPr>
              <a:t>armada</a:t>
            </a:r>
            <a:r>
              <a:rPr lang="en-US" sz="2200"/>
              <a:t>, or fleet of warships, to invade England – but the lighter, faster English ships defeated the Spanish Armada in the English Channel</a:t>
            </a:r>
          </a:p>
          <a:p>
            <a:pPr>
              <a:lnSpc>
                <a:spcPct val="80000"/>
              </a:lnSpc>
            </a:pPr>
            <a:endParaRPr lang="en-US" sz="2200"/>
          </a:p>
          <a:p>
            <a:pPr>
              <a:lnSpc>
                <a:spcPct val="80000"/>
              </a:lnSpc>
            </a:pPr>
            <a:r>
              <a:rPr lang="en-US" sz="2200"/>
              <a:t>This marked the beginning of the end of Spanish power </a:t>
            </a:r>
          </a:p>
        </p:txBody>
      </p:sp>
      <p:pic>
        <p:nvPicPr>
          <p:cNvPr id="82948" name="Picture 4"/>
          <p:cNvPicPr>
            <a:picLocks noChangeAspect="1" noChangeArrowheads="1"/>
          </p:cNvPicPr>
          <p:nvPr/>
        </p:nvPicPr>
        <p:blipFill>
          <a:blip r:embed="rId2" cstate="print"/>
          <a:srcRect/>
          <a:stretch>
            <a:fillRect/>
          </a:stretch>
        </p:blipFill>
        <p:spPr bwMode="auto">
          <a:xfrm>
            <a:off x="5410200" y="1828800"/>
            <a:ext cx="3543300" cy="2763838"/>
          </a:xfrm>
          <a:prstGeom prst="rect">
            <a:avLst/>
          </a:prstGeom>
          <a:noFill/>
          <a:ln w="9525">
            <a:noFill/>
            <a:miter lim="800000"/>
            <a:headEnd/>
            <a:tailEnd/>
          </a:ln>
          <a:effectLst/>
        </p:spPr>
      </p:pic>
      <p:pic>
        <p:nvPicPr>
          <p:cNvPr id="82949" name="Picture 5"/>
          <p:cNvPicPr>
            <a:picLocks noChangeAspect="1" noChangeArrowheads="1"/>
          </p:cNvPicPr>
          <p:nvPr/>
        </p:nvPicPr>
        <p:blipFill>
          <a:blip r:embed="rId3" cstate="print"/>
          <a:srcRect/>
          <a:stretch>
            <a:fillRect/>
          </a:stretch>
        </p:blipFill>
        <p:spPr bwMode="auto">
          <a:xfrm>
            <a:off x="6324600" y="4648200"/>
            <a:ext cx="1905000" cy="1847850"/>
          </a:xfrm>
          <a:prstGeom prst="rect">
            <a:avLst/>
          </a:prstGeom>
          <a:noFill/>
          <a:ln w="9525">
            <a:noFill/>
            <a:miter lim="800000"/>
            <a:headEnd/>
            <a:tailEnd/>
          </a:ln>
          <a:effectLst/>
        </p:spPr>
      </p:pic>
      <p:sp>
        <p:nvSpPr>
          <p:cNvPr id="7" name="Rectangle 6">
            <a:hlinkClick r:id="rId4"/>
          </p:cNvPr>
          <p:cNvSpPr/>
          <p:nvPr/>
        </p:nvSpPr>
        <p:spPr>
          <a:xfrm>
            <a:off x="4800600" y="914400"/>
            <a:ext cx="4572000" cy="369332"/>
          </a:xfrm>
          <a:prstGeom prst="rect">
            <a:avLst/>
          </a:prstGeom>
        </p:spPr>
        <p:txBody>
          <a:bodyPr>
            <a:spAutoFit/>
          </a:bodyPr>
          <a:lstStyle/>
          <a:p>
            <a:r>
              <a:rPr lang="en-US" b="1" dirty="0" smtClean="0">
                <a:solidFill>
                  <a:srgbClr val="92D050"/>
                </a:solidFill>
              </a:rPr>
              <a:t>Queen Elizabeth’s speech</a:t>
            </a:r>
            <a:endParaRPr lang="en-US" b="1" dirty="0">
              <a:solidFill>
                <a:srgbClr val="92D05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b="1">
                <a:effectLst>
                  <a:outerShdw blurRad="38100" dist="38100" dir="2700000" algn="tl">
                    <a:srgbClr val="C0C0C0"/>
                  </a:outerShdw>
                </a:effectLst>
              </a:rPr>
              <a:t>Key Terms</a:t>
            </a:r>
          </a:p>
        </p:txBody>
      </p:sp>
      <p:sp>
        <p:nvSpPr>
          <p:cNvPr id="20483" name="Rectangle 3"/>
          <p:cNvSpPr>
            <a:spLocks noGrp="1" noChangeArrowheads="1"/>
          </p:cNvSpPr>
          <p:nvPr>
            <p:ph type="body" idx="1"/>
          </p:nvPr>
        </p:nvSpPr>
        <p:spPr/>
        <p:txBody>
          <a:bodyPr/>
          <a:lstStyle/>
          <a:p>
            <a:pPr>
              <a:lnSpc>
                <a:spcPct val="80000"/>
              </a:lnSpc>
            </a:pPr>
            <a:r>
              <a:rPr lang="en-US" sz="2800"/>
              <a:t>Philip II reigned as </a:t>
            </a:r>
            <a:r>
              <a:rPr lang="en-US" sz="2800">
                <a:solidFill>
                  <a:srgbClr val="00CC00"/>
                </a:solidFill>
              </a:rPr>
              <a:t>ABSOLUTE MONARCH</a:t>
            </a:r>
            <a:r>
              <a:rPr lang="en-US" sz="2800"/>
              <a:t> – a ruler with complete authority over the government and the lives of the people</a:t>
            </a:r>
          </a:p>
          <a:p>
            <a:pPr>
              <a:lnSpc>
                <a:spcPct val="80000"/>
              </a:lnSpc>
            </a:pPr>
            <a:endParaRPr lang="en-US" sz="2800"/>
          </a:p>
          <a:p>
            <a:pPr>
              <a:lnSpc>
                <a:spcPct val="80000"/>
              </a:lnSpc>
            </a:pPr>
            <a:r>
              <a:rPr lang="en-US" sz="2800"/>
              <a:t>Asserted that he ruled by </a:t>
            </a:r>
            <a:r>
              <a:rPr lang="en-US" sz="2800">
                <a:solidFill>
                  <a:srgbClr val="00CC00"/>
                </a:solidFill>
              </a:rPr>
              <a:t>DIVINE RIGHT</a:t>
            </a:r>
            <a:r>
              <a:rPr lang="en-US" sz="2800"/>
              <a:t> – the belief that authority to rule came directly from God (Philip II was a devout Catholic)</a:t>
            </a:r>
          </a:p>
          <a:p>
            <a:pPr>
              <a:lnSpc>
                <a:spcPct val="80000"/>
              </a:lnSpc>
            </a:pPr>
            <a:endParaRPr lang="en-US" sz="2800"/>
          </a:p>
          <a:p>
            <a:pPr>
              <a:lnSpc>
                <a:spcPct val="80000"/>
              </a:lnSpc>
            </a:pPr>
            <a:r>
              <a:rPr lang="en-US" sz="2800"/>
              <a:t>Philip II prepared the Spanish </a:t>
            </a:r>
            <a:r>
              <a:rPr lang="en-US" sz="2800">
                <a:solidFill>
                  <a:srgbClr val="00CC00"/>
                </a:solidFill>
              </a:rPr>
              <a:t>ARMADA</a:t>
            </a:r>
            <a:r>
              <a:rPr lang="en-US" sz="2800"/>
              <a:t> – a fleet of ships – to carry a Spanish invasion force to England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Watermark</Template>
  <TotalTime>847</TotalTime>
  <Words>4383</Words>
  <Application>Microsoft Office PowerPoint</Application>
  <PresentationFormat>On-screen Show (4:3)</PresentationFormat>
  <Paragraphs>493</Paragraphs>
  <Slides>77</Slides>
  <Notes>0</Notes>
  <HiddenSlides>0</HiddenSlides>
  <MMClips>0</MMClips>
  <ScaleCrop>false</ScaleCrop>
  <HeadingPairs>
    <vt:vector size="4" baseType="variant">
      <vt:variant>
        <vt:lpstr>Theme</vt:lpstr>
      </vt:variant>
      <vt:variant>
        <vt:i4>1</vt:i4>
      </vt:variant>
      <vt:variant>
        <vt:lpstr>Slide Titles</vt:lpstr>
      </vt:variant>
      <vt:variant>
        <vt:i4>77</vt:i4>
      </vt:variant>
    </vt:vector>
  </HeadingPairs>
  <TitlesOfParts>
    <vt:vector size="78" baseType="lpstr">
      <vt:lpstr>Watermark</vt:lpstr>
      <vt:lpstr>Absolutism</vt:lpstr>
      <vt:lpstr>Essential Understandings</vt:lpstr>
      <vt:lpstr>Power of a Monarch</vt:lpstr>
      <vt:lpstr>Slide 4</vt:lpstr>
      <vt:lpstr>Background: Charles V-grandson of Ferdinand and Isabella</vt:lpstr>
      <vt:lpstr>Philip II</vt:lpstr>
      <vt:lpstr>Tools to Extend Spanish Power</vt:lpstr>
      <vt:lpstr>Spanish Armada</vt:lpstr>
      <vt:lpstr>Key Terms</vt:lpstr>
      <vt:lpstr>Philip II’s Accomplishments</vt:lpstr>
      <vt:lpstr>Philip II’s  Historical Significance/Legacy</vt:lpstr>
      <vt:lpstr>Slide 12</vt:lpstr>
      <vt:lpstr>Key Terms</vt:lpstr>
      <vt:lpstr>Background: France’s Wars of Religion (1560s-1590s)</vt:lpstr>
      <vt:lpstr>Background: Henry IV</vt:lpstr>
      <vt:lpstr>Louis XIII</vt:lpstr>
      <vt:lpstr>Louis XIV</vt:lpstr>
      <vt:lpstr>Louis XIV’s Policies</vt:lpstr>
      <vt:lpstr>Versailles     Palace of Versailles video</vt:lpstr>
      <vt:lpstr>Weakening France’s Economy</vt:lpstr>
      <vt:lpstr>Louis XIV’s Accomplishments</vt:lpstr>
      <vt:lpstr>Louis XIV’s  Historical Significance/Legacy</vt:lpstr>
      <vt:lpstr>Slide 23</vt:lpstr>
      <vt:lpstr>Key Terms</vt:lpstr>
      <vt:lpstr>Essential Understanding</vt:lpstr>
      <vt:lpstr>Slide 26</vt:lpstr>
      <vt:lpstr>Monarchy vs. Parliament</vt:lpstr>
      <vt:lpstr>Tudors vs. Stuarts</vt:lpstr>
      <vt:lpstr>James I - King of England</vt:lpstr>
      <vt:lpstr>James I’s Accomplishments &amp; Historical Significance</vt:lpstr>
      <vt:lpstr>Charles I</vt:lpstr>
      <vt:lpstr>Charles I</vt:lpstr>
      <vt:lpstr>Petition of Right - 1628</vt:lpstr>
      <vt:lpstr>Think Through History</vt:lpstr>
      <vt:lpstr>Charles I</vt:lpstr>
      <vt:lpstr>English Civil War: 1642-1649</vt:lpstr>
      <vt:lpstr>Slide 37</vt:lpstr>
      <vt:lpstr>Death of King Charles I - 1649</vt:lpstr>
      <vt:lpstr>Charles I’s Accomplishments &amp; Historical Significance</vt:lpstr>
      <vt:lpstr>Commonwealth of England     1649-1653</vt:lpstr>
      <vt:lpstr>The Protectorate 1654-1660</vt:lpstr>
      <vt:lpstr>Restoration of the Stuarts</vt:lpstr>
      <vt:lpstr>James II</vt:lpstr>
      <vt:lpstr>Glorious Revolution 1688</vt:lpstr>
      <vt:lpstr>Charles II’s &amp; James II’s Accomplishments &amp; Historical Significance</vt:lpstr>
      <vt:lpstr>The Bill of Rights 1689</vt:lpstr>
      <vt:lpstr>William and Mary Mary  r.1689-94 and William  r.1689-1702</vt:lpstr>
      <vt:lpstr>Bill of Rights</vt:lpstr>
      <vt:lpstr>Slide 49</vt:lpstr>
      <vt:lpstr>Slide 50</vt:lpstr>
      <vt:lpstr>Slide 51</vt:lpstr>
      <vt:lpstr>Key Terms</vt:lpstr>
      <vt:lpstr>Holy Roman Empire</vt:lpstr>
      <vt:lpstr>Thirty Years’ War (1618-1648)</vt:lpstr>
      <vt:lpstr>Results of the Thirty Years’ War</vt:lpstr>
      <vt:lpstr>Peace of Westphalia (1648)</vt:lpstr>
      <vt:lpstr>Maria Theresa &amp;  the War of the Austrian Succession</vt:lpstr>
      <vt:lpstr>Prussia</vt:lpstr>
      <vt:lpstr>Frederick William I (r. 1713-1740)</vt:lpstr>
      <vt:lpstr>Frederick II the Great (r. 1740-1786)</vt:lpstr>
      <vt:lpstr>Frederick II the Great’s Accomplishments</vt:lpstr>
      <vt:lpstr>Frederick II the Great’s  Historical Significance/Legacy</vt:lpstr>
      <vt:lpstr>Slide 63</vt:lpstr>
      <vt:lpstr>Key Terms</vt:lpstr>
      <vt:lpstr>Russia in the 1600s</vt:lpstr>
      <vt:lpstr>Peter I the Great</vt:lpstr>
      <vt:lpstr>Peter I’s Goals</vt:lpstr>
      <vt:lpstr>Modernizing Russia</vt:lpstr>
      <vt:lpstr>Warm-Water Port</vt:lpstr>
      <vt:lpstr>Expanding Russia’s Borders</vt:lpstr>
      <vt:lpstr>Trails to the Pacific</vt:lpstr>
      <vt:lpstr>Peter I the Great’s Accomplishments</vt:lpstr>
      <vt:lpstr>Catherine the Great</vt:lpstr>
      <vt:lpstr>The Partitions of Poland</vt:lpstr>
      <vt:lpstr>Catherine the Great’s Accomplishments</vt:lpstr>
      <vt:lpstr>Peter the Great &amp; Catherine the Great – Historical Significance/Legacy</vt:lpstr>
      <vt:lpstr>Looking Ahead</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 of Absolutism</dc:title>
  <dc:creator>Megan</dc:creator>
  <cp:lastModifiedBy>EISD</cp:lastModifiedBy>
  <cp:revision>163</cp:revision>
  <dcterms:created xsi:type="dcterms:W3CDTF">2011-01-10T00:30:13Z</dcterms:created>
  <dcterms:modified xsi:type="dcterms:W3CDTF">2013-02-13T16:34:36Z</dcterms:modified>
</cp:coreProperties>
</file>